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314" r:id="rId4"/>
    <p:sldId id="322" r:id="rId5"/>
    <p:sldId id="258" r:id="rId6"/>
    <p:sldId id="271" r:id="rId7"/>
    <p:sldId id="312" r:id="rId8"/>
    <p:sldId id="320" r:id="rId9"/>
    <p:sldId id="289" r:id="rId10"/>
    <p:sldId id="299" r:id="rId11"/>
    <p:sldId id="295" r:id="rId12"/>
    <p:sldId id="310" r:id="rId13"/>
    <p:sldId id="300" r:id="rId14"/>
    <p:sldId id="259" r:id="rId15"/>
    <p:sldId id="272" r:id="rId16"/>
    <p:sldId id="284" r:id="rId17"/>
    <p:sldId id="311" r:id="rId18"/>
    <p:sldId id="286" r:id="rId19"/>
    <p:sldId id="287" r:id="rId20"/>
    <p:sldId id="288" r:id="rId21"/>
    <p:sldId id="309" r:id="rId22"/>
    <p:sldId id="298" r:id="rId23"/>
    <p:sldId id="313" r:id="rId24"/>
    <p:sldId id="297" r:id="rId25"/>
    <p:sldId id="296" r:id="rId26"/>
    <p:sldId id="282" r:id="rId27"/>
    <p:sldId id="278" r:id="rId28"/>
    <p:sldId id="273" r:id="rId29"/>
    <p:sldId id="274" r:id="rId30"/>
    <p:sldId id="283" r:id="rId31"/>
    <p:sldId id="281" r:id="rId32"/>
    <p:sldId id="280" r:id="rId33"/>
    <p:sldId id="276" r:id="rId34"/>
    <p:sldId id="279" r:id="rId35"/>
    <p:sldId id="270" r:id="rId36"/>
    <p:sldId id="277" r:id="rId37"/>
    <p:sldId id="275" r:id="rId38"/>
    <p:sldId id="262" r:id="rId39"/>
    <p:sldId id="263" r:id="rId40"/>
    <p:sldId id="315" r:id="rId41"/>
    <p:sldId id="264" r:id="rId42"/>
    <p:sldId id="291" r:id="rId43"/>
    <p:sldId id="290" r:id="rId44"/>
    <p:sldId id="293" r:id="rId45"/>
    <p:sldId id="316" r:id="rId46"/>
    <p:sldId id="318" r:id="rId47"/>
    <p:sldId id="319" r:id="rId48"/>
    <p:sldId id="265" r:id="rId49"/>
    <p:sldId id="292" r:id="rId50"/>
    <p:sldId id="301" r:id="rId51"/>
    <p:sldId id="302" r:id="rId52"/>
    <p:sldId id="266" r:id="rId53"/>
    <p:sldId id="321" r:id="rId54"/>
    <p:sldId id="267" r:id="rId55"/>
    <p:sldId id="308" r:id="rId56"/>
    <p:sldId id="307" r:id="rId57"/>
    <p:sldId id="305" r:id="rId58"/>
    <p:sldId id="304" r:id="rId59"/>
    <p:sldId id="303" r:id="rId60"/>
    <p:sldId id="306" r:id="rId61"/>
    <p:sldId id="268" r:id="rId62"/>
    <p:sldId id="294" r:id="rId63"/>
    <p:sldId id="269" r:id="rId6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DC3BC0B0-C6E5-4D8C-8A39-FF3B30EB4F11}">
          <p14:sldIdLst>
            <p14:sldId id="256"/>
            <p14:sldId id="257"/>
            <p14:sldId id="314"/>
            <p14:sldId id="322"/>
            <p14:sldId id="258"/>
            <p14:sldId id="271"/>
            <p14:sldId id="312"/>
            <p14:sldId id="320"/>
            <p14:sldId id="289"/>
            <p14:sldId id="299"/>
            <p14:sldId id="295"/>
            <p14:sldId id="310"/>
            <p14:sldId id="300"/>
            <p14:sldId id="259"/>
            <p14:sldId id="272"/>
            <p14:sldId id="284"/>
            <p14:sldId id="311"/>
            <p14:sldId id="286"/>
            <p14:sldId id="287"/>
            <p14:sldId id="288"/>
            <p14:sldId id="309"/>
            <p14:sldId id="298"/>
            <p14:sldId id="313"/>
            <p14:sldId id="297"/>
            <p14:sldId id="296"/>
            <p14:sldId id="282"/>
            <p14:sldId id="278"/>
            <p14:sldId id="273"/>
            <p14:sldId id="274"/>
            <p14:sldId id="283"/>
            <p14:sldId id="281"/>
            <p14:sldId id="280"/>
            <p14:sldId id="276"/>
            <p14:sldId id="279"/>
            <p14:sldId id="270"/>
            <p14:sldId id="277"/>
            <p14:sldId id="275"/>
            <p14:sldId id="262"/>
            <p14:sldId id="263"/>
            <p14:sldId id="315"/>
            <p14:sldId id="264"/>
            <p14:sldId id="291"/>
            <p14:sldId id="290"/>
            <p14:sldId id="293"/>
            <p14:sldId id="316"/>
            <p14:sldId id="318"/>
            <p14:sldId id="319"/>
          </p14:sldIdLst>
        </p14:section>
        <p14:section name="タイトルなしのセクション" id="{B73850D8-A78E-421A-80FA-1267F1794768}">
          <p14:sldIdLst>
            <p14:sldId id="265"/>
            <p14:sldId id="292"/>
            <p14:sldId id="301"/>
            <p14:sldId id="302"/>
            <p14:sldId id="266"/>
            <p14:sldId id="321"/>
            <p14:sldId id="267"/>
            <p14:sldId id="308"/>
            <p14:sldId id="307"/>
            <p14:sldId id="305"/>
            <p14:sldId id="304"/>
            <p14:sldId id="303"/>
            <p14:sldId id="306"/>
            <p14:sldId id="268"/>
            <p14:sldId id="294"/>
            <p14:sldId id="26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1" autoAdjust="0"/>
    <p:restoredTop sz="94660"/>
  </p:normalViewPr>
  <p:slideViewPr>
    <p:cSldViewPr>
      <p:cViewPr>
        <p:scale>
          <a:sx n="76" d="100"/>
          <a:sy n="76" d="100"/>
        </p:scale>
        <p:origin x="-1110" y="1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ata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ata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0CBBAF-4D11-4D13-B553-DFD2C8B54E30}"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kumimoji="1" lang="ja-JP" altLang="en-US"/>
        </a:p>
      </dgm:t>
    </dgm:pt>
    <dgm:pt modelId="{D67BB05B-6158-4C14-8258-6BD7C73F276F}">
      <dgm:prSet custT="1"/>
      <dgm:spPr/>
      <dgm:t>
        <a:bodyPr/>
        <a:lstStyle/>
        <a:p>
          <a:pPr algn="l" rtl="0"/>
          <a:r>
            <a:rPr kumimoji="1" lang="ja-JP" altLang="en-US" sz="1400" dirty="0" smtClean="0"/>
            <a:t>　　</a:t>
          </a:r>
          <a:r>
            <a:rPr kumimoji="1" lang="ja-JP" sz="1400" dirty="0" smtClean="0"/>
            <a:t>ドーパミン</a:t>
          </a:r>
          <a:r>
            <a:rPr kumimoji="1" lang="ja-JP" sz="1400" dirty="0" smtClean="0"/>
            <a:t>（</a:t>
          </a:r>
          <a:r>
            <a:rPr kumimoji="1" lang="en-US" sz="1400" dirty="0" smtClean="0"/>
            <a:t>D1</a:t>
          </a:r>
          <a:r>
            <a:rPr kumimoji="1" lang="ja-JP" sz="1400" dirty="0" smtClean="0"/>
            <a:t>～</a:t>
          </a:r>
          <a:r>
            <a:rPr kumimoji="1" lang="en-US" sz="1400" dirty="0" smtClean="0"/>
            <a:t>D5</a:t>
          </a:r>
          <a:r>
            <a:rPr kumimoji="1" lang="ja-JP" sz="1400" dirty="0" smtClean="0"/>
            <a:t>） 意欲に関係し、</a:t>
          </a:r>
          <a:r>
            <a:rPr kumimoji="1" lang="ja-JP" sz="1400" dirty="0" smtClean="0">
              <a:solidFill>
                <a:schemeClr val="bg1"/>
              </a:solidFill>
              <a:effectLst/>
            </a:rPr>
            <a:t>快</a:t>
          </a:r>
          <a:r>
            <a:rPr kumimoji="1" lang="ja-JP" sz="1400" dirty="0" smtClean="0"/>
            <a:t>楽を高め、交感神経を刺激させ</a:t>
          </a:r>
          <a:r>
            <a:rPr kumimoji="1" lang="ja-JP" sz="1400" dirty="0" smtClean="0"/>
            <a:t>、</a:t>
          </a:r>
          <a:r>
            <a:rPr kumimoji="1" lang="ja-JP" altLang="en-US" sz="1400" dirty="0" smtClean="0"/>
            <a:t>　　　　</a:t>
          </a:r>
          <a:r>
            <a:rPr kumimoji="1" lang="ja-JP" altLang="en-US" sz="1400" dirty="0" smtClean="0">
              <a:solidFill>
                <a:schemeClr val="accent1"/>
              </a:solidFill>
            </a:rPr>
            <a:t>ああ</a:t>
          </a:r>
          <a:r>
            <a:rPr kumimoji="1" lang="ja-JP" sz="1400" dirty="0" smtClean="0"/>
            <a:t>興奮作用</a:t>
          </a:r>
          <a:r>
            <a:rPr kumimoji="1" lang="ja-JP" sz="1400" dirty="0" smtClean="0"/>
            <a:t>をきたすアッパー系の神経伝達物質</a:t>
          </a:r>
          <a:endParaRPr lang="ja-JP" sz="1400" dirty="0"/>
        </a:p>
      </dgm:t>
    </dgm:pt>
    <dgm:pt modelId="{EEAB8776-3686-47F2-8383-72EAEA9D1224}" type="parTrans" cxnId="{A6DB4396-7ABF-45AE-A941-C5FCE44ABCD6}">
      <dgm:prSet/>
      <dgm:spPr/>
      <dgm:t>
        <a:bodyPr/>
        <a:lstStyle/>
        <a:p>
          <a:endParaRPr kumimoji="1" lang="ja-JP" altLang="en-US"/>
        </a:p>
      </dgm:t>
    </dgm:pt>
    <dgm:pt modelId="{F030E9D6-5B69-469C-BD5A-9149B17D4AF1}" type="sibTrans" cxnId="{A6DB4396-7ABF-45AE-A941-C5FCE44ABCD6}">
      <dgm:prSet/>
      <dgm:spPr/>
      <dgm:t>
        <a:bodyPr/>
        <a:lstStyle/>
        <a:p>
          <a:endParaRPr kumimoji="1" lang="ja-JP" altLang="en-US"/>
        </a:p>
      </dgm:t>
    </dgm:pt>
    <dgm:pt modelId="{2F7ED9BB-16C1-4BF9-92D4-454D70B69878}">
      <dgm:prSet custT="1"/>
      <dgm:spPr/>
      <dgm:t>
        <a:bodyPr/>
        <a:lstStyle/>
        <a:p>
          <a:pPr algn="l" rtl="0"/>
          <a:r>
            <a:rPr kumimoji="1" lang="ja-JP" altLang="en-US" sz="1400" dirty="0" smtClean="0"/>
            <a:t>　　</a:t>
          </a:r>
          <a:r>
            <a:rPr kumimoji="1" lang="ja-JP" sz="1400" dirty="0" smtClean="0"/>
            <a:t>セロトニン</a:t>
          </a:r>
          <a:r>
            <a:rPr kumimoji="1" lang="ja-JP" sz="1400" dirty="0" smtClean="0"/>
            <a:t>（</a:t>
          </a:r>
          <a:r>
            <a:rPr kumimoji="1" lang="en-US" sz="1400" dirty="0" smtClean="0"/>
            <a:t>5-HTa1</a:t>
          </a:r>
          <a:r>
            <a:rPr kumimoji="1" lang="ja-JP" sz="1400" dirty="0" smtClean="0"/>
            <a:t>～</a:t>
          </a:r>
          <a:r>
            <a:rPr kumimoji="1" lang="en-US" sz="1400" dirty="0" smtClean="0"/>
            <a:t>5-HT7</a:t>
          </a:r>
          <a:r>
            <a:rPr kumimoji="1" lang="ja-JP" sz="1400" dirty="0" smtClean="0"/>
            <a:t>） 覚醒を維持させたり、神経を</a:t>
          </a:r>
          <a:r>
            <a:rPr kumimoji="1" lang="ja-JP" sz="1400" dirty="0" smtClean="0"/>
            <a:t>リラックスさ</a:t>
          </a:r>
          <a:r>
            <a:rPr kumimoji="1" lang="ja-JP" altLang="en-US" sz="1400" dirty="0" smtClean="0"/>
            <a:t>せ</a:t>
          </a:r>
          <a:r>
            <a:rPr kumimoji="1" lang="ja-JP" altLang="en-US" sz="1400" dirty="0" smtClean="0">
              <a:solidFill>
                <a:schemeClr val="accent1"/>
              </a:solidFill>
            </a:rPr>
            <a:t>ああ</a:t>
          </a:r>
          <a:r>
            <a:rPr kumimoji="1" lang="ja-JP" sz="1400" dirty="0" smtClean="0"/>
            <a:t>落ち着き</a:t>
          </a:r>
          <a:r>
            <a:rPr kumimoji="1" lang="ja-JP" sz="1400" dirty="0" smtClean="0"/>
            <a:t>と</a:t>
          </a:r>
          <a:r>
            <a:rPr kumimoji="1" lang="ja-JP" sz="1400" dirty="0" smtClean="0">
              <a:effectLst/>
            </a:rPr>
            <a:t>安定</a:t>
          </a:r>
          <a:r>
            <a:rPr kumimoji="1" lang="ja-JP" sz="1400" dirty="0" smtClean="0"/>
            <a:t>感を</a:t>
          </a:r>
          <a:r>
            <a:rPr kumimoji="1" lang="ja-JP" sz="1400" dirty="0" smtClean="0"/>
            <a:t>もたらすなど、精神状態をコントロールする神経伝達物質</a:t>
          </a:r>
          <a:endParaRPr lang="ja-JP" sz="1400" dirty="0"/>
        </a:p>
      </dgm:t>
    </dgm:pt>
    <dgm:pt modelId="{5B3D76E3-E9CA-4B44-8D4C-D878467528FA}" type="parTrans" cxnId="{9E919AB3-0530-452C-9BEC-B147091F78EE}">
      <dgm:prSet/>
      <dgm:spPr/>
      <dgm:t>
        <a:bodyPr/>
        <a:lstStyle/>
        <a:p>
          <a:endParaRPr kumimoji="1" lang="ja-JP" altLang="en-US"/>
        </a:p>
      </dgm:t>
    </dgm:pt>
    <dgm:pt modelId="{AFBD5451-F0B2-4FA0-9597-29677566E36C}" type="sibTrans" cxnId="{9E919AB3-0530-452C-9BEC-B147091F78EE}">
      <dgm:prSet/>
      <dgm:spPr/>
      <dgm:t>
        <a:bodyPr/>
        <a:lstStyle/>
        <a:p>
          <a:endParaRPr kumimoji="1" lang="ja-JP" altLang="en-US"/>
        </a:p>
      </dgm:t>
    </dgm:pt>
    <dgm:pt modelId="{74412A65-7D0D-4622-A241-0D16E1B85A90}">
      <dgm:prSet custT="1"/>
      <dgm:spPr/>
      <dgm:t>
        <a:bodyPr/>
        <a:lstStyle/>
        <a:p>
          <a:pPr algn="l" rtl="0"/>
          <a:r>
            <a:rPr kumimoji="1" lang="ja-JP" altLang="en-US" sz="1400" dirty="0" smtClean="0"/>
            <a:t>　　</a:t>
          </a:r>
          <a:r>
            <a:rPr kumimoji="1" lang="ja-JP" sz="1400" dirty="0" smtClean="0"/>
            <a:t>ノルアドレナリン</a:t>
          </a:r>
          <a:r>
            <a:rPr kumimoji="1" lang="ja-JP" sz="1400" dirty="0" smtClean="0"/>
            <a:t>（</a:t>
          </a:r>
          <a:r>
            <a:rPr kumimoji="1" lang="en-US" sz="1400" dirty="0" smtClean="0"/>
            <a:t>NA</a:t>
          </a:r>
          <a:r>
            <a:rPr kumimoji="1" lang="ja-JP" sz="1400" dirty="0" smtClean="0"/>
            <a:t>神経、</a:t>
          </a:r>
          <a:r>
            <a:rPr kumimoji="1" lang="en-US" sz="1400" dirty="0" smtClean="0"/>
            <a:t>α</a:t>
          </a:r>
          <a:r>
            <a:rPr kumimoji="1" lang="ja-JP" sz="1400" dirty="0" smtClean="0"/>
            <a:t>１、</a:t>
          </a:r>
          <a:r>
            <a:rPr kumimoji="1" lang="en-US" sz="1400" dirty="0" smtClean="0"/>
            <a:t>α</a:t>
          </a:r>
          <a:r>
            <a:rPr kumimoji="1" lang="ja-JP" sz="1400" dirty="0" smtClean="0"/>
            <a:t>２、</a:t>
          </a:r>
          <a:r>
            <a:rPr kumimoji="1" lang="en-US" sz="1400" dirty="0" smtClean="0"/>
            <a:t>β</a:t>
          </a:r>
          <a:r>
            <a:rPr kumimoji="1" lang="ja-JP" sz="1400" dirty="0" smtClean="0"/>
            <a:t>１～</a:t>
          </a:r>
          <a:r>
            <a:rPr kumimoji="1" lang="en-US" sz="1400" dirty="0" smtClean="0"/>
            <a:t>β</a:t>
          </a:r>
          <a:r>
            <a:rPr kumimoji="1" lang="ja-JP" sz="1400" dirty="0" smtClean="0"/>
            <a:t>３） 意欲に関係し、交感</a:t>
          </a:r>
          <a:r>
            <a:rPr kumimoji="1" lang="ja-JP" sz="1400" dirty="0" smtClean="0"/>
            <a:t>神</a:t>
          </a:r>
          <a:r>
            <a:rPr kumimoji="1" lang="ja-JP" altLang="en-US" sz="1400" dirty="0" smtClean="0"/>
            <a:t>　</a:t>
          </a:r>
          <a:r>
            <a:rPr kumimoji="1" lang="ja-JP" altLang="en-US" sz="1400" dirty="0" smtClean="0">
              <a:solidFill>
                <a:schemeClr val="accent1"/>
              </a:solidFill>
            </a:rPr>
            <a:t>ああ</a:t>
          </a:r>
          <a:r>
            <a:rPr kumimoji="1" lang="ja-JP" sz="1400" dirty="0" smtClean="0"/>
            <a:t>経</a:t>
          </a:r>
          <a:r>
            <a:rPr kumimoji="1" lang="ja-JP" sz="1400" dirty="0" smtClean="0"/>
            <a:t>を刺激させ、</a:t>
          </a:r>
          <a:r>
            <a:rPr kumimoji="1" lang="ja-JP" altLang="en-US" sz="1400" dirty="0" smtClean="0">
              <a:effectLst/>
            </a:rPr>
            <a:t>不快</a:t>
          </a:r>
          <a:r>
            <a:rPr kumimoji="1" lang="ja-JP" altLang="en-US" sz="1400" dirty="0" smtClean="0"/>
            <a:t>・</a:t>
          </a:r>
          <a:r>
            <a:rPr kumimoji="1" lang="ja-JP" sz="1400" dirty="0" smtClean="0"/>
            <a:t>不安・恐怖感情を高めるアッパー系の神経伝達物質。</a:t>
          </a:r>
          <a:endParaRPr lang="ja-JP" sz="1400" dirty="0"/>
        </a:p>
      </dgm:t>
    </dgm:pt>
    <dgm:pt modelId="{5037ADCE-A298-48FC-87D9-73B4DD05633B}" type="parTrans" cxnId="{E4222F50-A511-4B40-AFD3-5FF0493C5E63}">
      <dgm:prSet/>
      <dgm:spPr/>
      <dgm:t>
        <a:bodyPr/>
        <a:lstStyle/>
        <a:p>
          <a:endParaRPr kumimoji="1" lang="ja-JP" altLang="en-US"/>
        </a:p>
      </dgm:t>
    </dgm:pt>
    <dgm:pt modelId="{C746A9AE-C5EE-49AB-B769-8DA87842EFBB}" type="sibTrans" cxnId="{E4222F50-A511-4B40-AFD3-5FF0493C5E63}">
      <dgm:prSet/>
      <dgm:spPr/>
      <dgm:t>
        <a:bodyPr/>
        <a:lstStyle/>
        <a:p>
          <a:endParaRPr kumimoji="1" lang="ja-JP" altLang="en-US"/>
        </a:p>
      </dgm:t>
    </dgm:pt>
    <dgm:pt modelId="{DA8692BA-DC94-4C41-B6AA-80E47382251C}">
      <dgm:prSet custT="1"/>
      <dgm:spPr/>
      <dgm:t>
        <a:bodyPr/>
        <a:lstStyle/>
        <a:p>
          <a:pPr algn="l" rtl="0"/>
          <a:r>
            <a:rPr kumimoji="1" lang="ja-JP" altLang="en-US" sz="1400" dirty="0" smtClean="0"/>
            <a:t>　　</a:t>
          </a:r>
          <a:r>
            <a:rPr kumimoji="1" lang="ja-JP" sz="1400" dirty="0" smtClean="0"/>
            <a:t>ヒスタミン</a:t>
          </a:r>
          <a:r>
            <a:rPr kumimoji="1" lang="ja-JP" sz="1400" dirty="0" smtClean="0"/>
            <a:t>（</a:t>
          </a:r>
          <a:r>
            <a:rPr kumimoji="1" lang="en-US" sz="1400" dirty="0" smtClean="0"/>
            <a:t>H1</a:t>
          </a:r>
          <a:r>
            <a:rPr kumimoji="1" lang="ja-JP" sz="1400" dirty="0" smtClean="0"/>
            <a:t>～</a:t>
          </a:r>
          <a:r>
            <a:rPr kumimoji="1" lang="en-US" sz="1400" dirty="0" smtClean="0"/>
            <a:t>H4</a:t>
          </a:r>
          <a:r>
            <a:rPr kumimoji="1" lang="ja-JP" sz="1400" dirty="0" smtClean="0"/>
            <a:t>） 脳におけるヒスタミンの作用は、</a:t>
          </a:r>
          <a:r>
            <a:rPr kumimoji="1" lang="ja-JP" sz="1400" dirty="0" smtClean="0">
              <a:effectLst/>
            </a:rPr>
            <a:t>覚醒</a:t>
          </a:r>
          <a:r>
            <a:rPr kumimoji="1" lang="ja-JP" sz="1400" dirty="0" smtClean="0"/>
            <a:t>の維持を</a:t>
          </a:r>
          <a:r>
            <a:rPr kumimoji="1" lang="ja-JP" sz="1400" dirty="0" smtClean="0"/>
            <a:t>助ける</a:t>
          </a:r>
          <a:r>
            <a:rPr kumimoji="1" lang="ja-JP" altLang="en-US" sz="1400" dirty="0" smtClean="0"/>
            <a:t>　　　　</a:t>
          </a:r>
          <a:r>
            <a:rPr kumimoji="1" lang="ja-JP" altLang="en-US" sz="1400" dirty="0" smtClean="0">
              <a:solidFill>
                <a:schemeClr val="accent1"/>
              </a:solidFill>
            </a:rPr>
            <a:t>ああ</a:t>
          </a:r>
          <a:r>
            <a:rPr kumimoji="1" lang="ja-JP" sz="1400" dirty="0" smtClean="0"/>
            <a:t>もの</a:t>
          </a:r>
          <a:r>
            <a:rPr kumimoji="1" lang="ja-JP" sz="1400" dirty="0" smtClean="0"/>
            <a:t>であると考えられている。</a:t>
          </a:r>
          <a:endParaRPr lang="ja-JP" sz="1400" dirty="0"/>
        </a:p>
      </dgm:t>
    </dgm:pt>
    <dgm:pt modelId="{E77279F9-E3A2-4904-B47E-717D93571C0F}" type="parTrans" cxnId="{3A7E13AE-21A3-4093-B340-7A4909D567DA}">
      <dgm:prSet/>
      <dgm:spPr/>
      <dgm:t>
        <a:bodyPr/>
        <a:lstStyle/>
        <a:p>
          <a:endParaRPr kumimoji="1" lang="ja-JP" altLang="en-US"/>
        </a:p>
      </dgm:t>
    </dgm:pt>
    <dgm:pt modelId="{68FAF51F-AC40-4790-85CF-7206F18C5DCB}" type="sibTrans" cxnId="{3A7E13AE-21A3-4093-B340-7A4909D567DA}">
      <dgm:prSet/>
      <dgm:spPr/>
      <dgm:t>
        <a:bodyPr/>
        <a:lstStyle/>
        <a:p>
          <a:endParaRPr kumimoji="1" lang="ja-JP" altLang="en-US"/>
        </a:p>
      </dgm:t>
    </dgm:pt>
    <dgm:pt modelId="{EA060D2F-9278-4C14-A4AF-5D3DD00EE34F}">
      <dgm:prSet custT="1"/>
      <dgm:spPr/>
      <dgm:t>
        <a:bodyPr/>
        <a:lstStyle/>
        <a:p>
          <a:pPr algn="l" rtl="0"/>
          <a:r>
            <a:rPr kumimoji="1" lang="ja-JP" altLang="en-US" sz="1400" dirty="0" smtClean="0">
              <a:effectLst/>
            </a:rPr>
            <a:t>　　アセチルコリン</a:t>
          </a:r>
          <a:r>
            <a:rPr kumimoji="1" lang="ja-JP" sz="1400" dirty="0" smtClean="0"/>
            <a:t>（</a:t>
          </a:r>
          <a:r>
            <a:rPr kumimoji="1" lang="ja-JP" altLang="en-US" sz="1400" dirty="0" smtClean="0"/>
            <a:t>ムスカリン</a:t>
          </a:r>
          <a:r>
            <a:rPr kumimoji="1" lang="en-US" sz="1400" dirty="0" smtClean="0"/>
            <a:t>M1</a:t>
          </a:r>
          <a:r>
            <a:rPr kumimoji="1" lang="ja-JP" sz="1400" dirty="0" smtClean="0"/>
            <a:t>～</a:t>
          </a:r>
          <a:r>
            <a:rPr kumimoji="1" lang="en-US" sz="1400" dirty="0" smtClean="0"/>
            <a:t>M5</a:t>
          </a:r>
          <a:r>
            <a:rPr kumimoji="1" lang="ja-JP" sz="1400" dirty="0" smtClean="0"/>
            <a:t>）</a:t>
          </a:r>
          <a:r>
            <a:rPr kumimoji="1" lang="ja-JP" sz="1400" dirty="0" smtClean="0">
              <a:effectLst>
                <a:outerShdw blurRad="38100" dist="38100" dir="2700000" algn="tl">
                  <a:srgbClr val="000000">
                    <a:alpha val="43137"/>
                  </a:srgbClr>
                </a:outerShdw>
              </a:effectLst>
            </a:rPr>
            <a:t> </a:t>
          </a:r>
          <a:r>
            <a:rPr kumimoji="1" lang="ja-JP" sz="1400" dirty="0" smtClean="0">
              <a:effectLst/>
            </a:rPr>
            <a:t>副</a:t>
          </a:r>
          <a:r>
            <a:rPr kumimoji="1" lang="ja-JP" sz="1400" dirty="0" smtClean="0"/>
            <a:t>交感神経を刺激し、消化管を</a:t>
          </a:r>
          <a:r>
            <a:rPr kumimoji="1" lang="ja-JP" sz="1400" dirty="0" smtClean="0"/>
            <a:t>蠕動</a:t>
          </a:r>
          <a:r>
            <a:rPr kumimoji="1" lang="ja-JP" altLang="en-US" sz="1400" dirty="0" smtClean="0">
              <a:solidFill>
                <a:schemeClr val="accent1"/>
              </a:solidFill>
            </a:rPr>
            <a:t>ああ</a:t>
          </a:r>
          <a:r>
            <a:rPr kumimoji="1" lang="ja-JP" sz="1400" dirty="0" smtClean="0"/>
            <a:t>させ</a:t>
          </a:r>
          <a:r>
            <a:rPr kumimoji="1" lang="ja-JP" sz="1400" dirty="0" smtClean="0"/>
            <a:t>、脈拍を遅くし、唾液の産生を促す活性がある。</a:t>
          </a:r>
          <a:endParaRPr lang="ja-JP" sz="1400" dirty="0"/>
        </a:p>
      </dgm:t>
    </dgm:pt>
    <dgm:pt modelId="{F25951FB-91DD-4732-A304-FE1B76F728A2}" type="parTrans" cxnId="{3DDA38FD-034C-4C8E-B5AE-332E61A45D8E}">
      <dgm:prSet/>
      <dgm:spPr/>
      <dgm:t>
        <a:bodyPr/>
        <a:lstStyle/>
        <a:p>
          <a:endParaRPr kumimoji="1" lang="ja-JP" altLang="en-US"/>
        </a:p>
      </dgm:t>
    </dgm:pt>
    <dgm:pt modelId="{47E41B54-DA2B-4025-8D49-6B4DF1E23A7A}" type="sibTrans" cxnId="{3DDA38FD-034C-4C8E-B5AE-332E61A45D8E}">
      <dgm:prSet/>
      <dgm:spPr/>
      <dgm:t>
        <a:bodyPr/>
        <a:lstStyle/>
        <a:p>
          <a:endParaRPr kumimoji="1" lang="ja-JP" altLang="en-US"/>
        </a:p>
      </dgm:t>
    </dgm:pt>
    <dgm:pt modelId="{03939B91-144A-4DEB-903C-6B3BD6DADFC8}" type="pres">
      <dgm:prSet presAssocID="{5C0CBBAF-4D11-4D13-B553-DFD2C8B54E30}" presName="linearFlow" presStyleCnt="0">
        <dgm:presLayoutVars>
          <dgm:dir/>
          <dgm:resizeHandles val="exact"/>
        </dgm:presLayoutVars>
      </dgm:prSet>
      <dgm:spPr/>
      <dgm:t>
        <a:bodyPr/>
        <a:lstStyle/>
        <a:p>
          <a:endParaRPr kumimoji="1" lang="ja-JP" altLang="en-US"/>
        </a:p>
      </dgm:t>
    </dgm:pt>
    <dgm:pt modelId="{169971E9-875B-4ECA-83BE-639DC8FF2B80}" type="pres">
      <dgm:prSet presAssocID="{D67BB05B-6158-4C14-8258-6BD7C73F276F}" presName="composite" presStyleCnt="0"/>
      <dgm:spPr/>
    </dgm:pt>
    <dgm:pt modelId="{E61BDCD6-D7FA-4DE6-A55E-AFE5EEE9D07F}" type="pres">
      <dgm:prSet presAssocID="{D67BB05B-6158-4C14-8258-6BD7C73F276F}" presName="imgShp" presStyleLbl="fgImgPlace1" presStyleIdx="0" presStyleCnt="5" custLinFactX="-37660" custLinFactNeighborX="-100000" custLinFactNeighborY="444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A30AADBA-7F4A-4B57-B9C2-8367E55DC10B}" type="pres">
      <dgm:prSet presAssocID="{D67BB05B-6158-4C14-8258-6BD7C73F276F}" presName="txShp" presStyleLbl="node1" presStyleIdx="0" presStyleCnt="5" custScaleX="137325">
        <dgm:presLayoutVars>
          <dgm:bulletEnabled val="1"/>
        </dgm:presLayoutVars>
      </dgm:prSet>
      <dgm:spPr/>
      <dgm:t>
        <a:bodyPr/>
        <a:lstStyle/>
        <a:p>
          <a:endParaRPr kumimoji="1" lang="ja-JP" altLang="en-US"/>
        </a:p>
      </dgm:t>
    </dgm:pt>
    <dgm:pt modelId="{7C9E5803-FB36-4152-A9BE-163654DA8BFF}" type="pres">
      <dgm:prSet presAssocID="{F030E9D6-5B69-469C-BD5A-9149B17D4AF1}" presName="spacing" presStyleCnt="0"/>
      <dgm:spPr/>
    </dgm:pt>
    <dgm:pt modelId="{9194FCE1-7680-4E74-BFDC-9BC0ED358B9E}" type="pres">
      <dgm:prSet presAssocID="{2F7ED9BB-16C1-4BF9-92D4-454D70B69878}" presName="composite" presStyleCnt="0"/>
      <dgm:spPr/>
    </dgm:pt>
    <dgm:pt modelId="{77BF8C2A-18EB-4449-80AF-DD151156345F}" type="pres">
      <dgm:prSet presAssocID="{2F7ED9BB-16C1-4BF9-92D4-454D70B69878}" presName="imgShp" presStyleLbl="fgImgPlace1" presStyleIdx="1" presStyleCnt="5" custLinFactX="-37660" custLinFactNeighborX="-100000" custLinFactNeighborY="444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3BEB04D8-79D8-4247-97CE-C9B40B0AA8A1}" type="pres">
      <dgm:prSet presAssocID="{2F7ED9BB-16C1-4BF9-92D4-454D70B69878}" presName="txShp" presStyleLbl="node1" presStyleIdx="1" presStyleCnt="5" custScaleX="137325">
        <dgm:presLayoutVars>
          <dgm:bulletEnabled val="1"/>
        </dgm:presLayoutVars>
      </dgm:prSet>
      <dgm:spPr/>
      <dgm:t>
        <a:bodyPr/>
        <a:lstStyle/>
        <a:p>
          <a:endParaRPr kumimoji="1" lang="ja-JP" altLang="en-US"/>
        </a:p>
      </dgm:t>
    </dgm:pt>
    <dgm:pt modelId="{1ABBD8AD-3E54-4380-AD77-4E797B935481}" type="pres">
      <dgm:prSet presAssocID="{AFBD5451-F0B2-4FA0-9597-29677566E36C}" presName="spacing" presStyleCnt="0"/>
      <dgm:spPr/>
    </dgm:pt>
    <dgm:pt modelId="{4FF8379C-EA27-477D-98A2-9CBE98D4CB4B}" type="pres">
      <dgm:prSet presAssocID="{74412A65-7D0D-4622-A241-0D16E1B85A90}" presName="composite" presStyleCnt="0"/>
      <dgm:spPr/>
    </dgm:pt>
    <dgm:pt modelId="{CE7E2051-2CD8-4EA8-85B5-74E24E2A66D3}" type="pres">
      <dgm:prSet presAssocID="{74412A65-7D0D-4622-A241-0D16E1B85A90}" presName="imgShp" presStyleLbl="fgImgPlace1" presStyleIdx="2" presStyleCnt="5" custLinFactX="-37660" custLinFactNeighborX="-100000" custLinFactNeighborY="4444"/>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02D3A85D-8429-4426-B6FC-5A09D2B30965}" type="pres">
      <dgm:prSet presAssocID="{74412A65-7D0D-4622-A241-0D16E1B85A90}" presName="txShp" presStyleLbl="node1" presStyleIdx="2" presStyleCnt="5" custScaleX="137325">
        <dgm:presLayoutVars>
          <dgm:bulletEnabled val="1"/>
        </dgm:presLayoutVars>
      </dgm:prSet>
      <dgm:spPr/>
      <dgm:t>
        <a:bodyPr/>
        <a:lstStyle/>
        <a:p>
          <a:endParaRPr kumimoji="1" lang="ja-JP" altLang="en-US"/>
        </a:p>
      </dgm:t>
    </dgm:pt>
    <dgm:pt modelId="{ED3FB734-CD22-4CC4-8143-737C2C4EC541}" type="pres">
      <dgm:prSet presAssocID="{C746A9AE-C5EE-49AB-B769-8DA87842EFBB}" presName="spacing" presStyleCnt="0"/>
      <dgm:spPr/>
    </dgm:pt>
    <dgm:pt modelId="{320FCF51-DC18-435A-AA26-69BEB184101F}" type="pres">
      <dgm:prSet presAssocID="{DA8692BA-DC94-4C41-B6AA-80E47382251C}" presName="composite" presStyleCnt="0"/>
      <dgm:spPr/>
    </dgm:pt>
    <dgm:pt modelId="{E91317D4-5335-48BF-866F-69F54775FBAE}" type="pres">
      <dgm:prSet presAssocID="{DA8692BA-DC94-4C41-B6AA-80E47382251C}" presName="imgShp" presStyleLbl="fgImgPlace1" presStyleIdx="3" presStyleCnt="5" custLinFactX="-37660" custLinFactNeighborX="-100000" custLinFactNeighborY="4444"/>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B847F1C7-9BFC-4008-AE5A-14B30CB63DE9}" type="pres">
      <dgm:prSet presAssocID="{DA8692BA-DC94-4C41-B6AA-80E47382251C}" presName="txShp" presStyleLbl="node1" presStyleIdx="3" presStyleCnt="5" custScaleX="137325">
        <dgm:presLayoutVars>
          <dgm:bulletEnabled val="1"/>
        </dgm:presLayoutVars>
      </dgm:prSet>
      <dgm:spPr/>
      <dgm:t>
        <a:bodyPr/>
        <a:lstStyle/>
        <a:p>
          <a:endParaRPr kumimoji="1" lang="ja-JP" altLang="en-US"/>
        </a:p>
      </dgm:t>
    </dgm:pt>
    <dgm:pt modelId="{BAE966DE-82D6-47A5-A8DA-9C1AB2B53448}" type="pres">
      <dgm:prSet presAssocID="{68FAF51F-AC40-4790-85CF-7206F18C5DCB}" presName="spacing" presStyleCnt="0"/>
      <dgm:spPr/>
    </dgm:pt>
    <dgm:pt modelId="{B8E7E095-6101-4965-8672-7E32F6C93332}" type="pres">
      <dgm:prSet presAssocID="{EA060D2F-9278-4C14-A4AF-5D3DD00EE34F}" presName="composite" presStyleCnt="0"/>
      <dgm:spPr/>
    </dgm:pt>
    <dgm:pt modelId="{81D90D93-5F6E-4C79-A22C-B49EC65B2C2D}" type="pres">
      <dgm:prSet presAssocID="{EA060D2F-9278-4C14-A4AF-5D3DD00EE34F}" presName="imgShp" presStyleLbl="fgImgPlace1" presStyleIdx="4" presStyleCnt="5" custLinFactX="-37660" custLinFactNeighborX="-100000" custLinFactNeighborY="4444"/>
      <dgm:spPr>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 modelId="{21990203-D792-4ADF-BE7C-26DB156590CB}" type="pres">
      <dgm:prSet presAssocID="{EA060D2F-9278-4C14-A4AF-5D3DD00EE34F}" presName="txShp" presStyleLbl="node1" presStyleIdx="4" presStyleCnt="5" custScaleX="137325">
        <dgm:presLayoutVars>
          <dgm:bulletEnabled val="1"/>
        </dgm:presLayoutVars>
      </dgm:prSet>
      <dgm:spPr/>
      <dgm:t>
        <a:bodyPr/>
        <a:lstStyle/>
        <a:p>
          <a:endParaRPr kumimoji="1" lang="ja-JP" altLang="en-US"/>
        </a:p>
      </dgm:t>
    </dgm:pt>
  </dgm:ptLst>
  <dgm:cxnLst>
    <dgm:cxn modelId="{D796BACA-2936-4A69-A530-738407835F44}" type="presOf" srcId="{74412A65-7D0D-4622-A241-0D16E1B85A90}" destId="{02D3A85D-8429-4426-B6FC-5A09D2B30965}" srcOrd="0" destOrd="0" presId="urn:microsoft.com/office/officeart/2005/8/layout/vList3"/>
    <dgm:cxn modelId="{3A7E13AE-21A3-4093-B340-7A4909D567DA}" srcId="{5C0CBBAF-4D11-4D13-B553-DFD2C8B54E30}" destId="{DA8692BA-DC94-4C41-B6AA-80E47382251C}" srcOrd="3" destOrd="0" parTransId="{E77279F9-E3A2-4904-B47E-717D93571C0F}" sibTransId="{68FAF51F-AC40-4790-85CF-7206F18C5DCB}"/>
    <dgm:cxn modelId="{9E919AB3-0530-452C-9BEC-B147091F78EE}" srcId="{5C0CBBAF-4D11-4D13-B553-DFD2C8B54E30}" destId="{2F7ED9BB-16C1-4BF9-92D4-454D70B69878}" srcOrd="1" destOrd="0" parTransId="{5B3D76E3-E9CA-4B44-8D4C-D878467528FA}" sibTransId="{AFBD5451-F0B2-4FA0-9597-29677566E36C}"/>
    <dgm:cxn modelId="{3DDA38FD-034C-4C8E-B5AE-332E61A45D8E}" srcId="{5C0CBBAF-4D11-4D13-B553-DFD2C8B54E30}" destId="{EA060D2F-9278-4C14-A4AF-5D3DD00EE34F}" srcOrd="4" destOrd="0" parTransId="{F25951FB-91DD-4732-A304-FE1B76F728A2}" sibTransId="{47E41B54-DA2B-4025-8D49-6B4DF1E23A7A}"/>
    <dgm:cxn modelId="{74049845-CD4B-4B7C-89BC-597D620D1E6C}" type="presOf" srcId="{5C0CBBAF-4D11-4D13-B553-DFD2C8B54E30}" destId="{03939B91-144A-4DEB-903C-6B3BD6DADFC8}" srcOrd="0" destOrd="0" presId="urn:microsoft.com/office/officeart/2005/8/layout/vList3"/>
    <dgm:cxn modelId="{E4222F50-A511-4B40-AFD3-5FF0493C5E63}" srcId="{5C0CBBAF-4D11-4D13-B553-DFD2C8B54E30}" destId="{74412A65-7D0D-4622-A241-0D16E1B85A90}" srcOrd="2" destOrd="0" parTransId="{5037ADCE-A298-48FC-87D9-73B4DD05633B}" sibTransId="{C746A9AE-C5EE-49AB-B769-8DA87842EFBB}"/>
    <dgm:cxn modelId="{FDF9D53A-0061-4BB4-89BF-2ACF40FA259B}" type="presOf" srcId="{EA060D2F-9278-4C14-A4AF-5D3DD00EE34F}" destId="{21990203-D792-4ADF-BE7C-26DB156590CB}" srcOrd="0" destOrd="0" presId="urn:microsoft.com/office/officeart/2005/8/layout/vList3"/>
    <dgm:cxn modelId="{74630E75-36D0-41F7-804A-DA3B6603C110}" type="presOf" srcId="{2F7ED9BB-16C1-4BF9-92D4-454D70B69878}" destId="{3BEB04D8-79D8-4247-97CE-C9B40B0AA8A1}" srcOrd="0" destOrd="0" presId="urn:microsoft.com/office/officeart/2005/8/layout/vList3"/>
    <dgm:cxn modelId="{A116BD3F-6A1E-48DB-B201-216684FCFC61}" type="presOf" srcId="{DA8692BA-DC94-4C41-B6AA-80E47382251C}" destId="{B847F1C7-9BFC-4008-AE5A-14B30CB63DE9}" srcOrd="0" destOrd="0" presId="urn:microsoft.com/office/officeart/2005/8/layout/vList3"/>
    <dgm:cxn modelId="{A6DB4396-7ABF-45AE-A941-C5FCE44ABCD6}" srcId="{5C0CBBAF-4D11-4D13-B553-DFD2C8B54E30}" destId="{D67BB05B-6158-4C14-8258-6BD7C73F276F}" srcOrd="0" destOrd="0" parTransId="{EEAB8776-3686-47F2-8383-72EAEA9D1224}" sibTransId="{F030E9D6-5B69-469C-BD5A-9149B17D4AF1}"/>
    <dgm:cxn modelId="{638021AB-0EDA-43B4-84DD-50BB2C3F8D8C}" type="presOf" srcId="{D67BB05B-6158-4C14-8258-6BD7C73F276F}" destId="{A30AADBA-7F4A-4B57-B9C2-8367E55DC10B}" srcOrd="0" destOrd="0" presId="urn:microsoft.com/office/officeart/2005/8/layout/vList3"/>
    <dgm:cxn modelId="{60A91763-4DA9-4A93-8188-155A9AF6731C}" type="presParOf" srcId="{03939B91-144A-4DEB-903C-6B3BD6DADFC8}" destId="{169971E9-875B-4ECA-83BE-639DC8FF2B80}" srcOrd="0" destOrd="0" presId="urn:microsoft.com/office/officeart/2005/8/layout/vList3"/>
    <dgm:cxn modelId="{1CE52893-E748-44DC-AFB4-861074169077}" type="presParOf" srcId="{169971E9-875B-4ECA-83BE-639DC8FF2B80}" destId="{E61BDCD6-D7FA-4DE6-A55E-AFE5EEE9D07F}" srcOrd="0" destOrd="0" presId="urn:microsoft.com/office/officeart/2005/8/layout/vList3"/>
    <dgm:cxn modelId="{8A3DEE14-2056-4845-9B30-4CF3170D3D3F}" type="presParOf" srcId="{169971E9-875B-4ECA-83BE-639DC8FF2B80}" destId="{A30AADBA-7F4A-4B57-B9C2-8367E55DC10B}" srcOrd="1" destOrd="0" presId="urn:microsoft.com/office/officeart/2005/8/layout/vList3"/>
    <dgm:cxn modelId="{DA4D18C0-89F2-45C1-8F41-3A70B8639EF3}" type="presParOf" srcId="{03939B91-144A-4DEB-903C-6B3BD6DADFC8}" destId="{7C9E5803-FB36-4152-A9BE-163654DA8BFF}" srcOrd="1" destOrd="0" presId="urn:microsoft.com/office/officeart/2005/8/layout/vList3"/>
    <dgm:cxn modelId="{81CFDF69-DFF2-4D98-9F4B-4F68D783213A}" type="presParOf" srcId="{03939B91-144A-4DEB-903C-6B3BD6DADFC8}" destId="{9194FCE1-7680-4E74-BFDC-9BC0ED358B9E}" srcOrd="2" destOrd="0" presId="urn:microsoft.com/office/officeart/2005/8/layout/vList3"/>
    <dgm:cxn modelId="{176E276D-FD3C-4AFC-9643-69BF8DC18BF0}" type="presParOf" srcId="{9194FCE1-7680-4E74-BFDC-9BC0ED358B9E}" destId="{77BF8C2A-18EB-4449-80AF-DD151156345F}" srcOrd="0" destOrd="0" presId="urn:microsoft.com/office/officeart/2005/8/layout/vList3"/>
    <dgm:cxn modelId="{A63D1E68-B63B-4B9F-8875-FB9945E5CA9B}" type="presParOf" srcId="{9194FCE1-7680-4E74-BFDC-9BC0ED358B9E}" destId="{3BEB04D8-79D8-4247-97CE-C9B40B0AA8A1}" srcOrd="1" destOrd="0" presId="urn:microsoft.com/office/officeart/2005/8/layout/vList3"/>
    <dgm:cxn modelId="{0AC142FC-A1FA-4326-AABC-2A9084CF9AC5}" type="presParOf" srcId="{03939B91-144A-4DEB-903C-6B3BD6DADFC8}" destId="{1ABBD8AD-3E54-4380-AD77-4E797B935481}" srcOrd="3" destOrd="0" presId="urn:microsoft.com/office/officeart/2005/8/layout/vList3"/>
    <dgm:cxn modelId="{DCA59621-C3FC-49B2-A2C0-326C5EBB3F60}" type="presParOf" srcId="{03939B91-144A-4DEB-903C-6B3BD6DADFC8}" destId="{4FF8379C-EA27-477D-98A2-9CBE98D4CB4B}" srcOrd="4" destOrd="0" presId="urn:microsoft.com/office/officeart/2005/8/layout/vList3"/>
    <dgm:cxn modelId="{DB350FB8-DB62-4829-BE9B-6922B199D657}" type="presParOf" srcId="{4FF8379C-EA27-477D-98A2-9CBE98D4CB4B}" destId="{CE7E2051-2CD8-4EA8-85B5-74E24E2A66D3}" srcOrd="0" destOrd="0" presId="urn:microsoft.com/office/officeart/2005/8/layout/vList3"/>
    <dgm:cxn modelId="{E42894C6-71D2-405C-9555-6EC80C25D221}" type="presParOf" srcId="{4FF8379C-EA27-477D-98A2-9CBE98D4CB4B}" destId="{02D3A85D-8429-4426-B6FC-5A09D2B30965}" srcOrd="1" destOrd="0" presId="urn:microsoft.com/office/officeart/2005/8/layout/vList3"/>
    <dgm:cxn modelId="{6843AECC-1D87-4E42-97EE-9D1630B6A197}" type="presParOf" srcId="{03939B91-144A-4DEB-903C-6B3BD6DADFC8}" destId="{ED3FB734-CD22-4CC4-8143-737C2C4EC541}" srcOrd="5" destOrd="0" presId="urn:microsoft.com/office/officeart/2005/8/layout/vList3"/>
    <dgm:cxn modelId="{A822F4B4-688D-4AF0-AF65-EAF3248A15C2}" type="presParOf" srcId="{03939B91-144A-4DEB-903C-6B3BD6DADFC8}" destId="{320FCF51-DC18-435A-AA26-69BEB184101F}" srcOrd="6" destOrd="0" presId="urn:microsoft.com/office/officeart/2005/8/layout/vList3"/>
    <dgm:cxn modelId="{DF047998-634A-41B0-AE0F-EFA6F8F35F0B}" type="presParOf" srcId="{320FCF51-DC18-435A-AA26-69BEB184101F}" destId="{E91317D4-5335-48BF-866F-69F54775FBAE}" srcOrd="0" destOrd="0" presId="urn:microsoft.com/office/officeart/2005/8/layout/vList3"/>
    <dgm:cxn modelId="{5EF4C8A6-933C-4752-B18E-4CB3760F5164}" type="presParOf" srcId="{320FCF51-DC18-435A-AA26-69BEB184101F}" destId="{B847F1C7-9BFC-4008-AE5A-14B30CB63DE9}" srcOrd="1" destOrd="0" presId="urn:microsoft.com/office/officeart/2005/8/layout/vList3"/>
    <dgm:cxn modelId="{B24A5B34-A734-4D8F-99BB-F61F3E4ED9E1}" type="presParOf" srcId="{03939B91-144A-4DEB-903C-6B3BD6DADFC8}" destId="{BAE966DE-82D6-47A5-A8DA-9C1AB2B53448}" srcOrd="7" destOrd="0" presId="urn:microsoft.com/office/officeart/2005/8/layout/vList3"/>
    <dgm:cxn modelId="{8A59FA89-4609-4A24-985D-3852FCE4E554}" type="presParOf" srcId="{03939B91-144A-4DEB-903C-6B3BD6DADFC8}" destId="{B8E7E095-6101-4965-8672-7E32F6C93332}" srcOrd="8" destOrd="0" presId="urn:microsoft.com/office/officeart/2005/8/layout/vList3"/>
    <dgm:cxn modelId="{EA8C7C6B-7D81-4F2D-932B-B8E0D636A0B4}" type="presParOf" srcId="{B8E7E095-6101-4965-8672-7E32F6C93332}" destId="{81D90D93-5F6E-4C79-A22C-B49EC65B2C2D}" srcOrd="0" destOrd="0" presId="urn:microsoft.com/office/officeart/2005/8/layout/vList3"/>
    <dgm:cxn modelId="{E124A509-5FB2-4068-B659-2C0377EC0219}" type="presParOf" srcId="{B8E7E095-6101-4965-8672-7E32F6C93332}" destId="{21990203-D792-4ADF-BE7C-26DB156590C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0CBBAF-4D11-4D13-B553-DFD2C8B54E30}"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kumimoji="1" lang="ja-JP" altLang="en-US"/>
        </a:p>
      </dgm:t>
    </dgm:pt>
    <dgm:pt modelId="{D67BB05B-6158-4C14-8258-6BD7C73F276F}">
      <dgm:prSet custT="1"/>
      <dgm:spPr/>
      <dgm:t>
        <a:bodyPr/>
        <a:lstStyle/>
        <a:p>
          <a:pPr algn="ctr" rtl="0">
            <a:lnSpc>
              <a:spcPts val="0"/>
            </a:lnSpc>
          </a:pPr>
          <a:endParaRPr lang="en-US" altLang="ja-JP" sz="1400" spc="-100" dirty="0" smtClean="0"/>
        </a:p>
        <a:p>
          <a:pPr algn="l" rtl="0">
            <a:lnSpc>
              <a:spcPts val="800"/>
            </a:lnSpc>
          </a:pPr>
          <a:r>
            <a:rPr lang="ja-JP" altLang="en-US" sz="1400" spc="-100" dirty="0" smtClean="0"/>
            <a:t>　　</a:t>
          </a:r>
          <a:r>
            <a:rPr lang="ja-JP" altLang="ja-JP" sz="1400" spc="-100" dirty="0" smtClean="0"/>
            <a:t>ドーパミン↑（賦活）⇒意欲、快楽、興奮</a:t>
          </a:r>
        </a:p>
        <a:p>
          <a:pPr algn="l">
            <a:lnSpc>
              <a:spcPts val="800"/>
            </a:lnSpc>
          </a:pPr>
          <a:r>
            <a:rPr lang="ja-JP" altLang="en-US" sz="1400" spc="-100" dirty="0" smtClean="0"/>
            <a:t>　　</a:t>
          </a:r>
          <a:r>
            <a:rPr lang="ja-JP" altLang="ja-JP" sz="1400" spc="-100" dirty="0" smtClean="0"/>
            <a:t>ドーパミン↓（遮断）⇒意欲低下、鎮静</a:t>
          </a:r>
          <a:r>
            <a:rPr lang="ja-JP" altLang="en-US" sz="1400" spc="-100" dirty="0" smtClean="0"/>
            <a:t>　</a:t>
          </a:r>
          <a:r>
            <a:rPr lang="en-US" altLang="ja-JP" sz="1400" spc="-100" dirty="0" smtClean="0"/>
            <a:t>a</a:t>
          </a:r>
          <a:r>
            <a:rPr lang="ja-JP" altLang="en-US" sz="1400" spc="-100" dirty="0" smtClean="0"/>
            <a:t>賦活、アカシジア</a:t>
          </a:r>
          <a:endParaRPr lang="en-US" altLang="ja-JP" sz="1400" spc="-100" dirty="0" smtClean="0"/>
        </a:p>
        <a:p>
          <a:pPr algn="l">
            <a:lnSpc>
              <a:spcPts val="800"/>
            </a:lnSpc>
          </a:pPr>
          <a:r>
            <a:rPr lang="ja-JP" altLang="en-US" sz="1400" spc="-100" dirty="0" smtClean="0"/>
            <a:t>　　</a:t>
          </a:r>
          <a:r>
            <a:rPr lang="ja-JP" altLang="ja-JP" sz="1400" spc="-100" dirty="0" smtClean="0"/>
            <a:t>（趣味や恋愛などで増</a:t>
          </a:r>
          <a:r>
            <a:rPr lang="ja-JP" altLang="en-US" sz="1400" spc="-100" dirty="0" smtClean="0"/>
            <a:t>え</a:t>
          </a:r>
          <a:r>
            <a:rPr lang="ja-JP" altLang="ja-JP" sz="1400" spc="-100" dirty="0" smtClean="0"/>
            <a:t>る。ノルアドレナリン</a:t>
          </a:r>
          <a:r>
            <a:rPr lang="ja-JP" altLang="en-US" sz="1400" spc="-100" dirty="0" smtClean="0"/>
            <a:t>、コリン</a:t>
          </a:r>
          <a:r>
            <a:rPr lang="ja-JP" altLang="ja-JP" sz="1400" spc="-100" dirty="0" smtClean="0"/>
            <a:t>と拮抗作用がある。）</a:t>
          </a:r>
          <a:endParaRPr lang="ja-JP" sz="1400" dirty="0"/>
        </a:p>
      </dgm:t>
    </dgm:pt>
    <dgm:pt modelId="{EEAB8776-3686-47F2-8383-72EAEA9D1224}" type="parTrans" cxnId="{A6DB4396-7ABF-45AE-A941-C5FCE44ABCD6}">
      <dgm:prSet/>
      <dgm:spPr/>
      <dgm:t>
        <a:bodyPr/>
        <a:lstStyle/>
        <a:p>
          <a:endParaRPr kumimoji="1" lang="ja-JP" altLang="en-US"/>
        </a:p>
      </dgm:t>
    </dgm:pt>
    <dgm:pt modelId="{F030E9D6-5B69-469C-BD5A-9149B17D4AF1}" type="sibTrans" cxnId="{A6DB4396-7ABF-45AE-A941-C5FCE44ABCD6}">
      <dgm:prSet/>
      <dgm:spPr/>
      <dgm:t>
        <a:bodyPr/>
        <a:lstStyle/>
        <a:p>
          <a:endParaRPr kumimoji="1" lang="ja-JP" altLang="en-US"/>
        </a:p>
      </dgm:t>
    </dgm:pt>
    <dgm:pt modelId="{2F7ED9BB-16C1-4BF9-92D4-454D70B69878}">
      <dgm:prSet custT="1"/>
      <dgm:spPr/>
      <dgm:t>
        <a:bodyPr/>
        <a:lstStyle/>
        <a:p>
          <a:pPr algn="l" rtl="0">
            <a:lnSpc>
              <a:spcPts val="700"/>
            </a:lnSpc>
          </a:pPr>
          <a:endParaRPr lang="en-US" altLang="ja-JP" sz="1400" spc="-100" dirty="0" smtClean="0"/>
        </a:p>
        <a:p>
          <a:pPr algn="l" rtl="0">
            <a:lnSpc>
              <a:spcPts val="100"/>
            </a:lnSpc>
          </a:pPr>
          <a:r>
            <a:rPr lang="ja-JP" altLang="en-US" sz="1400" spc="-100" dirty="0" smtClean="0"/>
            <a:t>　　</a:t>
          </a:r>
          <a:r>
            <a:rPr lang="ja-JP" altLang="ja-JP" sz="1400" spc="-100" dirty="0" smtClean="0"/>
            <a:t>セロトニン↑（賦活）⇒覚醒、攻撃性</a:t>
          </a:r>
        </a:p>
        <a:p>
          <a:pPr algn="l">
            <a:lnSpc>
              <a:spcPts val="1000"/>
            </a:lnSpc>
          </a:pPr>
          <a:r>
            <a:rPr lang="ja-JP" altLang="en-US" sz="1400" spc="-100" dirty="0" smtClean="0"/>
            <a:t>　　</a:t>
          </a:r>
          <a:r>
            <a:rPr lang="ja-JP" altLang="ja-JP" sz="1400" spc="-100" dirty="0" smtClean="0"/>
            <a:t>セロトニン↓（遮断）⇒消化管異常</a:t>
          </a:r>
        </a:p>
        <a:p>
          <a:pPr algn="l">
            <a:lnSpc>
              <a:spcPts val="1000"/>
            </a:lnSpc>
          </a:pPr>
          <a:r>
            <a:rPr lang="ja-JP" altLang="en-US" sz="1400" spc="-100" dirty="0" smtClean="0"/>
            <a:t>　　</a:t>
          </a:r>
          <a:r>
            <a:rPr lang="ja-JP" altLang="ja-JP" sz="1400" spc="-100" dirty="0" smtClean="0"/>
            <a:t>（笑いや運動で増</a:t>
          </a:r>
          <a:r>
            <a:rPr lang="ja-JP" altLang="en-US" sz="1400" spc="-100" dirty="0" smtClean="0"/>
            <a:t>え</a:t>
          </a:r>
          <a:r>
            <a:rPr lang="ja-JP" altLang="ja-JP" sz="1400" spc="-100" dirty="0" smtClean="0"/>
            <a:t>る。）</a:t>
          </a:r>
          <a:endParaRPr lang="ja-JP" sz="1400" dirty="0"/>
        </a:p>
      </dgm:t>
    </dgm:pt>
    <dgm:pt modelId="{5B3D76E3-E9CA-4B44-8D4C-D878467528FA}" type="parTrans" cxnId="{9E919AB3-0530-452C-9BEC-B147091F78EE}">
      <dgm:prSet/>
      <dgm:spPr/>
      <dgm:t>
        <a:bodyPr/>
        <a:lstStyle/>
        <a:p>
          <a:endParaRPr kumimoji="1" lang="ja-JP" altLang="en-US"/>
        </a:p>
      </dgm:t>
    </dgm:pt>
    <dgm:pt modelId="{AFBD5451-F0B2-4FA0-9597-29677566E36C}" type="sibTrans" cxnId="{9E919AB3-0530-452C-9BEC-B147091F78EE}">
      <dgm:prSet/>
      <dgm:spPr/>
      <dgm:t>
        <a:bodyPr/>
        <a:lstStyle/>
        <a:p>
          <a:endParaRPr kumimoji="1" lang="ja-JP" altLang="en-US"/>
        </a:p>
      </dgm:t>
    </dgm:pt>
    <dgm:pt modelId="{74412A65-7D0D-4622-A241-0D16E1B85A90}">
      <dgm:prSet custT="1"/>
      <dgm:spPr/>
      <dgm:t>
        <a:bodyPr/>
        <a:lstStyle/>
        <a:p>
          <a:pPr algn="l" rtl="0">
            <a:lnSpc>
              <a:spcPts val="100"/>
            </a:lnSpc>
          </a:pPr>
          <a:r>
            <a:rPr lang="ja-JP" altLang="en-US" sz="1400" spc="-100" dirty="0" smtClean="0"/>
            <a:t>　　</a:t>
          </a:r>
          <a:endParaRPr lang="en-US" altLang="ja-JP" sz="1400" spc="-100" dirty="0" smtClean="0"/>
        </a:p>
        <a:p>
          <a:pPr algn="l" rtl="0">
            <a:lnSpc>
              <a:spcPts val="700"/>
            </a:lnSpc>
          </a:pPr>
          <a:r>
            <a:rPr lang="ja-JP" altLang="en-US" sz="1400" spc="-100" dirty="0" smtClean="0"/>
            <a:t>　　</a:t>
          </a:r>
          <a:r>
            <a:rPr lang="ja-JP" altLang="ja-JP" sz="1400" spc="-100" dirty="0" smtClean="0"/>
            <a:t>ノルアドレナリン↑（賦活）⇒不安、恐怖、緊張</a:t>
          </a:r>
        </a:p>
        <a:p>
          <a:pPr algn="l">
            <a:lnSpc>
              <a:spcPts val="700"/>
            </a:lnSpc>
          </a:pPr>
          <a:r>
            <a:rPr lang="ja-JP" altLang="en-US" sz="1400" spc="-100" dirty="0" smtClean="0"/>
            <a:t>　　</a:t>
          </a:r>
          <a:r>
            <a:rPr lang="ja-JP" altLang="ja-JP" sz="1400" spc="-100" dirty="0" smtClean="0"/>
            <a:t>ノルアドレナリン↓（遮断）⇒無関心、無気力</a:t>
          </a:r>
        </a:p>
        <a:p>
          <a:pPr algn="l">
            <a:lnSpc>
              <a:spcPts val="1000"/>
            </a:lnSpc>
          </a:pPr>
          <a:r>
            <a:rPr lang="ja-JP" altLang="en-US" sz="1400" spc="-100" dirty="0" smtClean="0"/>
            <a:t>　　</a:t>
          </a:r>
          <a:r>
            <a:rPr lang="ja-JP" altLang="ja-JP" sz="1400" spc="-100" dirty="0" smtClean="0"/>
            <a:t>（緊張感をもつと増える。</a:t>
          </a:r>
          <a:r>
            <a:rPr lang="ja-JP" altLang="en-US" sz="1400" spc="-100" dirty="0" smtClean="0"/>
            <a:t>ドーパミンと拮抗作用がある。</a:t>
          </a:r>
          <a:r>
            <a:rPr lang="ja-JP" altLang="ja-JP" sz="1400" spc="-100" dirty="0" smtClean="0"/>
            <a:t>）</a:t>
          </a:r>
          <a:endParaRPr lang="ja-JP" sz="1400" dirty="0"/>
        </a:p>
      </dgm:t>
    </dgm:pt>
    <dgm:pt modelId="{5037ADCE-A298-48FC-87D9-73B4DD05633B}" type="parTrans" cxnId="{E4222F50-A511-4B40-AFD3-5FF0493C5E63}">
      <dgm:prSet/>
      <dgm:spPr/>
      <dgm:t>
        <a:bodyPr/>
        <a:lstStyle/>
        <a:p>
          <a:endParaRPr kumimoji="1" lang="ja-JP" altLang="en-US"/>
        </a:p>
      </dgm:t>
    </dgm:pt>
    <dgm:pt modelId="{C746A9AE-C5EE-49AB-B769-8DA87842EFBB}" type="sibTrans" cxnId="{E4222F50-A511-4B40-AFD3-5FF0493C5E63}">
      <dgm:prSet/>
      <dgm:spPr/>
      <dgm:t>
        <a:bodyPr/>
        <a:lstStyle/>
        <a:p>
          <a:endParaRPr kumimoji="1" lang="ja-JP" altLang="en-US"/>
        </a:p>
      </dgm:t>
    </dgm:pt>
    <dgm:pt modelId="{DA8692BA-DC94-4C41-B6AA-80E47382251C}">
      <dgm:prSet custT="1"/>
      <dgm:spPr/>
      <dgm:t>
        <a:bodyPr/>
        <a:lstStyle/>
        <a:p>
          <a:pPr algn="l" rtl="0">
            <a:lnSpc>
              <a:spcPts val="100"/>
            </a:lnSpc>
          </a:pPr>
          <a:r>
            <a:rPr lang="ja-JP" altLang="en-US" sz="1400" spc="-100" dirty="0" smtClean="0"/>
            <a:t>　　</a:t>
          </a:r>
          <a:endParaRPr lang="en-US" altLang="ja-JP" sz="1400" spc="-100" dirty="0" smtClean="0"/>
        </a:p>
        <a:p>
          <a:pPr algn="l" rtl="0">
            <a:lnSpc>
              <a:spcPts val="900"/>
            </a:lnSpc>
          </a:pPr>
          <a:r>
            <a:rPr lang="ja-JP" altLang="en-US" sz="1400" spc="-100" dirty="0" smtClean="0"/>
            <a:t>　　</a:t>
          </a:r>
          <a:r>
            <a:rPr lang="ja-JP" altLang="ja-JP" sz="1400" spc="-100" dirty="0" smtClean="0"/>
            <a:t>ヒスタミン↑（賦活）⇒覚醒、食・性欲抑制</a:t>
          </a:r>
        </a:p>
        <a:p>
          <a:pPr algn="l">
            <a:lnSpc>
              <a:spcPts val="900"/>
            </a:lnSpc>
          </a:pPr>
          <a:r>
            <a:rPr lang="ja-JP" altLang="en-US" sz="1400" spc="-100" dirty="0" smtClean="0"/>
            <a:t>　　</a:t>
          </a:r>
          <a:r>
            <a:rPr lang="ja-JP" altLang="ja-JP" sz="1400" spc="-100" dirty="0" smtClean="0"/>
            <a:t>ヒスタミン↓（遮断）⇒眠気、</a:t>
          </a:r>
          <a:r>
            <a:rPr lang="en-US" altLang="ja-JP" sz="1400" spc="-100" dirty="0" smtClean="0"/>
            <a:t>ED</a:t>
          </a:r>
          <a:r>
            <a:rPr lang="ja-JP" altLang="ja-JP" sz="1400" spc="-100" dirty="0" smtClean="0"/>
            <a:t>、食・性欲亢進</a:t>
          </a:r>
        </a:p>
        <a:p>
          <a:pPr algn="l">
            <a:lnSpc>
              <a:spcPts val="900"/>
            </a:lnSpc>
          </a:pPr>
          <a:r>
            <a:rPr lang="ja-JP" altLang="en-US" sz="1400" spc="-100" dirty="0" smtClean="0"/>
            <a:t>　　</a:t>
          </a:r>
          <a:r>
            <a:rPr lang="ja-JP" altLang="ja-JP" sz="1400" spc="-100" dirty="0" smtClean="0"/>
            <a:t>（よく噛むことで増える。）</a:t>
          </a:r>
          <a:endParaRPr lang="ja-JP" sz="1400" dirty="0"/>
        </a:p>
      </dgm:t>
    </dgm:pt>
    <dgm:pt modelId="{E77279F9-E3A2-4904-B47E-717D93571C0F}" type="parTrans" cxnId="{3A7E13AE-21A3-4093-B340-7A4909D567DA}">
      <dgm:prSet/>
      <dgm:spPr/>
      <dgm:t>
        <a:bodyPr/>
        <a:lstStyle/>
        <a:p>
          <a:endParaRPr kumimoji="1" lang="ja-JP" altLang="en-US"/>
        </a:p>
      </dgm:t>
    </dgm:pt>
    <dgm:pt modelId="{68FAF51F-AC40-4790-85CF-7206F18C5DCB}" type="sibTrans" cxnId="{3A7E13AE-21A3-4093-B340-7A4909D567DA}">
      <dgm:prSet/>
      <dgm:spPr/>
      <dgm:t>
        <a:bodyPr/>
        <a:lstStyle/>
        <a:p>
          <a:endParaRPr kumimoji="1" lang="ja-JP" altLang="en-US"/>
        </a:p>
      </dgm:t>
    </dgm:pt>
    <dgm:pt modelId="{EA060D2F-9278-4C14-A4AF-5D3DD00EE34F}">
      <dgm:prSet custT="1"/>
      <dgm:spPr/>
      <dgm:t>
        <a:bodyPr/>
        <a:lstStyle/>
        <a:p>
          <a:pPr algn="ctr" rtl="0">
            <a:lnSpc>
              <a:spcPts val="100"/>
            </a:lnSpc>
          </a:pPr>
          <a:endParaRPr lang="en-US" altLang="ja-JP" sz="1400" spc="-100" dirty="0" smtClean="0"/>
        </a:p>
        <a:p>
          <a:pPr algn="l" rtl="0">
            <a:lnSpc>
              <a:spcPts val="900"/>
            </a:lnSpc>
          </a:pPr>
          <a:r>
            <a:rPr lang="ja-JP" altLang="en-US" sz="1400" spc="-100" dirty="0" smtClean="0"/>
            <a:t>　　</a:t>
          </a:r>
          <a:r>
            <a:rPr lang="ja-JP" altLang="ja-JP" sz="1400" spc="-100" dirty="0" smtClean="0"/>
            <a:t>アセチルコリン↑（賦活）⇒冷静、流涎、消化管異常</a:t>
          </a:r>
        </a:p>
        <a:p>
          <a:pPr algn="l">
            <a:lnSpc>
              <a:spcPts val="900"/>
            </a:lnSpc>
          </a:pPr>
          <a:r>
            <a:rPr lang="ja-JP" altLang="en-US" sz="1400" spc="-100" dirty="0" smtClean="0"/>
            <a:t>　　</a:t>
          </a:r>
          <a:r>
            <a:rPr lang="ja-JP" altLang="ja-JP" sz="1400" spc="-100" dirty="0" smtClean="0"/>
            <a:t>アセチルコリン↓（遮断）⇒便秘、口渇、尿閉</a:t>
          </a:r>
        </a:p>
        <a:p>
          <a:pPr algn="l">
            <a:lnSpc>
              <a:spcPts val="900"/>
            </a:lnSpc>
          </a:pPr>
          <a:r>
            <a:rPr lang="ja-JP" altLang="en-US" sz="1400" spc="-100" dirty="0" smtClean="0"/>
            <a:t>　　</a:t>
          </a:r>
          <a:r>
            <a:rPr lang="ja-JP" altLang="ja-JP" sz="1400" spc="-100" dirty="0" smtClean="0"/>
            <a:t>（運動や興奮で増える。ドーパミン</a:t>
          </a:r>
          <a:r>
            <a:rPr lang="ja-JP" altLang="en-US" sz="1400" spc="-100" dirty="0" smtClean="0"/>
            <a:t>と拮抗作用がある</a:t>
          </a:r>
          <a:r>
            <a:rPr lang="ja-JP" altLang="ja-JP" sz="1400" spc="-100" dirty="0" smtClean="0"/>
            <a:t>。）</a:t>
          </a:r>
          <a:endParaRPr lang="ja-JP" sz="1400" dirty="0"/>
        </a:p>
      </dgm:t>
    </dgm:pt>
    <dgm:pt modelId="{F25951FB-91DD-4732-A304-FE1B76F728A2}" type="parTrans" cxnId="{3DDA38FD-034C-4C8E-B5AE-332E61A45D8E}">
      <dgm:prSet/>
      <dgm:spPr/>
      <dgm:t>
        <a:bodyPr/>
        <a:lstStyle/>
        <a:p>
          <a:endParaRPr kumimoji="1" lang="ja-JP" altLang="en-US"/>
        </a:p>
      </dgm:t>
    </dgm:pt>
    <dgm:pt modelId="{47E41B54-DA2B-4025-8D49-6B4DF1E23A7A}" type="sibTrans" cxnId="{3DDA38FD-034C-4C8E-B5AE-332E61A45D8E}">
      <dgm:prSet/>
      <dgm:spPr/>
      <dgm:t>
        <a:bodyPr/>
        <a:lstStyle/>
        <a:p>
          <a:endParaRPr kumimoji="1" lang="ja-JP" altLang="en-US"/>
        </a:p>
      </dgm:t>
    </dgm:pt>
    <dgm:pt modelId="{03939B91-144A-4DEB-903C-6B3BD6DADFC8}" type="pres">
      <dgm:prSet presAssocID="{5C0CBBAF-4D11-4D13-B553-DFD2C8B54E30}" presName="linearFlow" presStyleCnt="0">
        <dgm:presLayoutVars>
          <dgm:dir/>
          <dgm:resizeHandles val="exact"/>
        </dgm:presLayoutVars>
      </dgm:prSet>
      <dgm:spPr/>
      <dgm:t>
        <a:bodyPr/>
        <a:lstStyle/>
        <a:p>
          <a:endParaRPr kumimoji="1" lang="ja-JP" altLang="en-US"/>
        </a:p>
      </dgm:t>
    </dgm:pt>
    <dgm:pt modelId="{169971E9-875B-4ECA-83BE-639DC8FF2B80}" type="pres">
      <dgm:prSet presAssocID="{D67BB05B-6158-4C14-8258-6BD7C73F276F}" presName="composite" presStyleCnt="0"/>
      <dgm:spPr/>
    </dgm:pt>
    <dgm:pt modelId="{E61BDCD6-D7FA-4DE6-A55E-AFE5EEE9D07F}" type="pres">
      <dgm:prSet presAssocID="{D67BB05B-6158-4C14-8258-6BD7C73F276F}" presName="imgShp" presStyleLbl="fgImgPlace1" presStyleIdx="0" presStyleCnt="5" custLinFactX="-37660" custLinFactNeighborX="-100000" custLinFactNeighborY="4444"/>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A30AADBA-7F4A-4B57-B9C2-8367E55DC10B}" type="pres">
      <dgm:prSet presAssocID="{D67BB05B-6158-4C14-8258-6BD7C73F276F}" presName="txShp" presStyleLbl="node1" presStyleIdx="0" presStyleCnt="5" custScaleX="137325">
        <dgm:presLayoutVars>
          <dgm:bulletEnabled val="1"/>
        </dgm:presLayoutVars>
      </dgm:prSet>
      <dgm:spPr/>
      <dgm:t>
        <a:bodyPr/>
        <a:lstStyle/>
        <a:p>
          <a:endParaRPr kumimoji="1" lang="ja-JP" altLang="en-US"/>
        </a:p>
      </dgm:t>
    </dgm:pt>
    <dgm:pt modelId="{7C9E5803-FB36-4152-A9BE-163654DA8BFF}" type="pres">
      <dgm:prSet presAssocID="{F030E9D6-5B69-469C-BD5A-9149B17D4AF1}" presName="spacing" presStyleCnt="0"/>
      <dgm:spPr/>
    </dgm:pt>
    <dgm:pt modelId="{9194FCE1-7680-4E74-BFDC-9BC0ED358B9E}" type="pres">
      <dgm:prSet presAssocID="{2F7ED9BB-16C1-4BF9-92D4-454D70B69878}" presName="composite" presStyleCnt="0"/>
      <dgm:spPr/>
    </dgm:pt>
    <dgm:pt modelId="{77BF8C2A-18EB-4449-80AF-DD151156345F}" type="pres">
      <dgm:prSet presAssocID="{2F7ED9BB-16C1-4BF9-92D4-454D70B69878}" presName="imgShp" presStyleLbl="fgImgPlace1" presStyleIdx="1" presStyleCnt="5" custLinFactX="-37660" custLinFactNeighborX="-100000" custLinFactNeighborY="444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3BEB04D8-79D8-4247-97CE-C9B40B0AA8A1}" type="pres">
      <dgm:prSet presAssocID="{2F7ED9BB-16C1-4BF9-92D4-454D70B69878}" presName="txShp" presStyleLbl="node1" presStyleIdx="1" presStyleCnt="5" custScaleX="137325" custLinFactNeighborX="436" custLinFactNeighborY="4292">
        <dgm:presLayoutVars>
          <dgm:bulletEnabled val="1"/>
        </dgm:presLayoutVars>
      </dgm:prSet>
      <dgm:spPr/>
      <dgm:t>
        <a:bodyPr/>
        <a:lstStyle/>
        <a:p>
          <a:endParaRPr kumimoji="1" lang="ja-JP" altLang="en-US"/>
        </a:p>
      </dgm:t>
    </dgm:pt>
    <dgm:pt modelId="{1ABBD8AD-3E54-4380-AD77-4E797B935481}" type="pres">
      <dgm:prSet presAssocID="{AFBD5451-F0B2-4FA0-9597-29677566E36C}" presName="spacing" presStyleCnt="0"/>
      <dgm:spPr/>
    </dgm:pt>
    <dgm:pt modelId="{4FF8379C-EA27-477D-98A2-9CBE98D4CB4B}" type="pres">
      <dgm:prSet presAssocID="{74412A65-7D0D-4622-A241-0D16E1B85A90}" presName="composite" presStyleCnt="0"/>
      <dgm:spPr/>
    </dgm:pt>
    <dgm:pt modelId="{CE7E2051-2CD8-4EA8-85B5-74E24E2A66D3}" type="pres">
      <dgm:prSet presAssocID="{74412A65-7D0D-4622-A241-0D16E1B85A90}" presName="imgShp" presStyleLbl="fgImgPlace1" presStyleIdx="2" presStyleCnt="5" custLinFactX="-37660" custLinFactNeighborX="-100000" custLinFactNeighborY="4444"/>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02D3A85D-8429-4426-B6FC-5A09D2B30965}" type="pres">
      <dgm:prSet presAssocID="{74412A65-7D0D-4622-A241-0D16E1B85A90}" presName="txShp" presStyleLbl="node1" presStyleIdx="2" presStyleCnt="5" custScaleX="137325">
        <dgm:presLayoutVars>
          <dgm:bulletEnabled val="1"/>
        </dgm:presLayoutVars>
      </dgm:prSet>
      <dgm:spPr/>
      <dgm:t>
        <a:bodyPr/>
        <a:lstStyle/>
        <a:p>
          <a:endParaRPr kumimoji="1" lang="ja-JP" altLang="en-US"/>
        </a:p>
      </dgm:t>
    </dgm:pt>
    <dgm:pt modelId="{ED3FB734-CD22-4CC4-8143-737C2C4EC541}" type="pres">
      <dgm:prSet presAssocID="{C746A9AE-C5EE-49AB-B769-8DA87842EFBB}" presName="spacing" presStyleCnt="0"/>
      <dgm:spPr/>
    </dgm:pt>
    <dgm:pt modelId="{320FCF51-DC18-435A-AA26-69BEB184101F}" type="pres">
      <dgm:prSet presAssocID="{DA8692BA-DC94-4C41-B6AA-80E47382251C}" presName="composite" presStyleCnt="0"/>
      <dgm:spPr/>
    </dgm:pt>
    <dgm:pt modelId="{E91317D4-5335-48BF-866F-69F54775FBAE}" type="pres">
      <dgm:prSet presAssocID="{DA8692BA-DC94-4C41-B6AA-80E47382251C}" presName="imgShp" presStyleLbl="fgImgPlace1" presStyleIdx="3" presStyleCnt="5" custLinFactX="-37660" custLinFactNeighborX="-100000" custLinFactNeighborY="4444"/>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pt>
    <dgm:pt modelId="{B847F1C7-9BFC-4008-AE5A-14B30CB63DE9}" type="pres">
      <dgm:prSet presAssocID="{DA8692BA-DC94-4C41-B6AA-80E47382251C}" presName="txShp" presStyleLbl="node1" presStyleIdx="3" presStyleCnt="5" custScaleX="137325">
        <dgm:presLayoutVars>
          <dgm:bulletEnabled val="1"/>
        </dgm:presLayoutVars>
      </dgm:prSet>
      <dgm:spPr/>
      <dgm:t>
        <a:bodyPr/>
        <a:lstStyle/>
        <a:p>
          <a:endParaRPr kumimoji="1" lang="ja-JP" altLang="en-US"/>
        </a:p>
      </dgm:t>
    </dgm:pt>
    <dgm:pt modelId="{BAE966DE-82D6-47A5-A8DA-9C1AB2B53448}" type="pres">
      <dgm:prSet presAssocID="{68FAF51F-AC40-4790-85CF-7206F18C5DCB}" presName="spacing" presStyleCnt="0"/>
      <dgm:spPr/>
    </dgm:pt>
    <dgm:pt modelId="{B8E7E095-6101-4965-8672-7E32F6C93332}" type="pres">
      <dgm:prSet presAssocID="{EA060D2F-9278-4C14-A4AF-5D3DD00EE34F}" presName="composite" presStyleCnt="0"/>
      <dgm:spPr/>
    </dgm:pt>
    <dgm:pt modelId="{81D90D93-5F6E-4C79-A22C-B49EC65B2C2D}" type="pres">
      <dgm:prSet presAssocID="{EA060D2F-9278-4C14-A4AF-5D3DD00EE34F}" presName="imgShp" presStyleLbl="fgImgPlace1" presStyleIdx="4" presStyleCnt="5" custLinFactX="-37660" custLinFactNeighborX="-100000" custLinFactNeighborY="4444"/>
      <dgm:spPr>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pt>
    <dgm:pt modelId="{21990203-D792-4ADF-BE7C-26DB156590CB}" type="pres">
      <dgm:prSet presAssocID="{EA060D2F-9278-4C14-A4AF-5D3DD00EE34F}" presName="txShp" presStyleLbl="node1" presStyleIdx="4" presStyleCnt="5" custScaleX="137325">
        <dgm:presLayoutVars>
          <dgm:bulletEnabled val="1"/>
        </dgm:presLayoutVars>
      </dgm:prSet>
      <dgm:spPr/>
      <dgm:t>
        <a:bodyPr/>
        <a:lstStyle/>
        <a:p>
          <a:endParaRPr kumimoji="1" lang="ja-JP" altLang="en-US"/>
        </a:p>
      </dgm:t>
    </dgm:pt>
  </dgm:ptLst>
  <dgm:cxnLst>
    <dgm:cxn modelId="{3A7E13AE-21A3-4093-B340-7A4909D567DA}" srcId="{5C0CBBAF-4D11-4D13-B553-DFD2C8B54E30}" destId="{DA8692BA-DC94-4C41-B6AA-80E47382251C}" srcOrd="3" destOrd="0" parTransId="{E77279F9-E3A2-4904-B47E-717D93571C0F}" sibTransId="{68FAF51F-AC40-4790-85CF-7206F18C5DCB}"/>
    <dgm:cxn modelId="{9E919AB3-0530-452C-9BEC-B147091F78EE}" srcId="{5C0CBBAF-4D11-4D13-B553-DFD2C8B54E30}" destId="{2F7ED9BB-16C1-4BF9-92D4-454D70B69878}" srcOrd="1" destOrd="0" parTransId="{5B3D76E3-E9CA-4B44-8D4C-D878467528FA}" sibTransId="{AFBD5451-F0B2-4FA0-9597-29677566E36C}"/>
    <dgm:cxn modelId="{962306AE-DB81-4F62-87B7-88A68E8A254C}" type="presOf" srcId="{D67BB05B-6158-4C14-8258-6BD7C73F276F}" destId="{A30AADBA-7F4A-4B57-B9C2-8367E55DC10B}" srcOrd="0" destOrd="0" presId="urn:microsoft.com/office/officeart/2005/8/layout/vList3"/>
    <dgm:cxn modelId="{AD246C2C-93BA-4CFA-B47C-95CBD7DB6560}" type="presOf" srcId="{74412A65-7D0D-4622-A241-0D16E1B85A90}" destId="{02D3A85D-8429-4426-B6FC-5A09D2B30965}" srcOrd="0" destOrd="0" presId="urn:microsoft.com/office/officeart/2005/8/layout/vList3"/>
    <dgm:cxn modelId="{3DDA38FD-034C-4C8E-B5AE-332E61A45D8E}" srcId="{5C0CBBAF-4D11-4D13-B553-DFD2C8B54E30}" destId="{EA060D2F-9278-4C14-A4AF-5D3DD00EE34F}" srcOrd="4" destOrd="0" parTransId="{F25951FB-91DD-4732-A304-FE1B76F728A2}" sibTransId="{47E41B54-DA2B-4025-8D49-6B4DF1E23A7A}"/>
    <dgm:cxn modelId="{01A9D673-6928-4EB9-9988-CE7A191F1FB8}" type="presOf" srcId="{5C0CBBAF-4D11-4D13-B553-DFD2C8B54E30}" destId="{03939B91-144A-4DEB-903C-6B3BD6DADFC8}" srcOrd="0" destOrd="0" presId="urn:microsoft.com/office/officeart/2005/8/layout/vList3"/>
    <dgm:cxn modelId="{31244BF0-67EF-4CD7-A1DB-50E758E420D2}" type="presOf" srcId="{2F7ED9BB-16C1-4BF9-92D4-454D70B69878}" destId="{3BEB04D8-79D8-4247-97CE-C9B40B0AA8A1}" srcOrd="0" destOrd="0" presId="urn:microsoft.com/office/officeart/2005/8/layout/vList3"/>
    <dgm:cxn modelId="{EBA9A17C-4C51-4005-B848-02D0984B9C2B}" type="presOf" srcId="{DA8692BA-DC94-4C41-B6AA-80E47382251C}" destId="{B847F1C7-9BFC-4008-AE5A-14B30CB63DE9}" srcOrd="0" destOrd="0" presId="urn:microsoft.com/office/officeart/2005/8/layout/vList3"/>
    <dgm:cxn modelId="{E4222F50-A511-4B40-AFD3-5FF0493C5E63}" srcId="{5C0CBBAF-4D11-4D13-B553-DFD2C8B54E30}" destId="{74412A65-7D0D-4622-A241-0D16E1B85A90}" srcOrd="2" destOrd="0" parTransId="{5037ADCE-A298-48FC-87D9-73B4DD05633B}" sibTransId="{C746A9AE-C5EE-49AB-B769-8DA87842EFBB}"/>
    <dgm:cxn modelId="{BFFB66C2-29A9-4079-B1E7-394DAE3F0ED8}" type="presOf" srcId="{EA060D2F-9278-4C14-A4AF-5D3DD00EE34F}" destId="{21990203-D792-4ADF-BE7C-26DB156590CB}" srcOrd="0" destOrd="0" presId="urn:microsoft.com/office/officeart/2005/8/layout/vList3"/>
    <dgm:cxn modelId="{A6DB4396-7ABF-45AE-A941-C5FCE44ABCD6}" srcId="{5C0CBBAF-4D11-4D13-B553-DFD2C8B54E30}" destId="{D67BB05B-6158-4C14-8258-6BD7C73F276F}" srcOrd="0" destOrd="0" parTransId="{EEAB8776-3686-47F2-8383-72EAEA9D1224}" sibTransId="{F030E9D6-5B69-469C-BD5A-9149B17D4AF1}"/>
    <dgm:cxn modelId="{630C9D0B-2964-4A07-9818-CE7EBD779397}" type="presParOf" srcId="{03939B91-144A-4DEB-903C-6B3BD6DADFC8}" destId="{169971E9-875B-4ECA-83BE-639DC8FF2B80}" srcOrd="0" destOrd="0" presId="urn:microsoft.com/office/officeart/2005/8/layout/vList3"/>
    <dgm:cxn modelId="{7878F17F-AF6D-4FB4-A5F1-B74517CC343B}" type="presParOf" srcId="{169971E9-875B-4ECA-83BE-639DC8FF2B80}" destId="{E61BDCD6-D7FA-4DE6-A55E-AFE5EEE9D07F}" srcOrd="0" destOrd="0" presId="urn:microsoft.com/office/officeart/2005/8/layout/vList3"/>
    <dgm:cxn modelId="{4ABEDD75-203B-402F-B413-AB94F37ABC33}" type="presParOf" srcId="{169971E9-875B-4ECA-83BE-639DC8FF2B80}" destId="{A30AADBA-7F4A-4B57-B9C2-8367E55DC10B}" srcOrd="1" destOrd="0" presId="urn:microsoft.com/office/officeart/2005/8/layout/vList3"/>
    <dgm:cxn modelId="{23F914FB-6B20-415C-81BA-49D32DC9550E}" type="presParOf" srcId="{03939B91-144A-4DEB-903C-6B3BD6DADFC8}" destId="{7C9E5803-FB36-4152-A9BE-163654DA8BFF}" srcOrd="1" destOrd="0" presId="urn:microsoft.com/office/officeart/2005/8/layout/vList3"/>
    <dgm:cxn modelId="{11A63C0A-6751-41CF-A199-7BDBBEAFFFC9}" type="presParOf" srcId="{03939B91-144A-4DEB-903C-6B3BD6DADFC8}" destId="{9194FCE1-7680-4E74-BFDC-9BC0ED358B9E}" srcOrd="2" destOrd="0" presId="urn:microsoft.com/office/officeart/2005/8/layout/vList3"/>
    <dgm:cxn modelId="{7155CDCA-0A40-4133-A532-A4353B56F043}" type="presParOf" srcId="{9194FCE1-7680-4E74-BFDC-9BC0ED358B9E}" destId="{77BF8C2A-18EB-4449-80AF-DD151156345F}" srcOrd="0" destOrd="0" presId="urn:microsoft.com/office/officeart/2005/8/layout/vList3"/>
    <dgm:cxn modelId="{73F3F6A3-8FF2-4C12-9FCC-D9AEA7ECF73B}" type="presParOf" srcId="{9194FCE1-7680-4E74-BFDC-9BC0ED358B9E}" destId="{3BEB04D8-79D8-4247-97CE-C9B40B0AA8A1}" srcOrd="1" destOrd="0" presId="urn:microsoft.com/office/officeart/2005/8/layout/vList3"/>
    <dgm:cxn modelId="{3CDD9F99-6D02-4894-8DBE-2B8A3F223A9C}" type="presParOf" srcId="{03939B91-144A-4DEB-903C-6B3BD6DADFC8}" destId="{1ABBD8AD-3E54-4380-AD77-4E797B935481}" srcOrd="3" destOrd="0" presId="urn:microsoft.com/office/officeart/2005/8/layout/vList3"/>
    <dgm:cxn modelId="{607476C3-4D28-4221-99D1-56D6B09948B0}" type="presParOf" srcId="{03939B91-144A-4DEB-903C-6B3BD6DADFC8}" destId="{4FF8379C-EA27-477D-98A2-9CBE98D4CB4B}" srcOrd="4" destOrd="0" presId="urn:microsoft.com/office/officeart/2005/8/layout/vList3"/>
    <dgm:cxn modelId="{63A6A447-F77A-4421-9E96-FD5038187CB1}" type="presParOf" srcId="{4FF8379C-EA27-477D-98A2-9CBE98D4CB4B}" destId="{CE7E2051-2CD8-4EA8-85B5-74E24E2A66D3}" srcOrd="0" destOrd="0" presId="urn:microsoft.com/office/officeart/2005/8/layout/vList3"/>
    <dgm:cxn modelId="{0FE69BCD-0055-42CC-A194-6DDCB65DC13C}" type="presParOf" srcId="{4FF8379C-EA27-477D-98A2-9CBE98D4CB4B}" destId="{02D3A85D-8429-4426-B6FC-5A09D2B30965}" srcOrd="1" destOrd="0" presId="urn:microsoft.com/office/officeart/2005/8/layout/vList3"/>
    <dgm:cxn modelId="{7B7E690B-6CC5-44EA-B53B-9972327F3939}" type="presParOf" srcId="{03939B91-144A-4DEB-903C-6B3BD6DADFC8}" destId="{ED3FB734-CD22-4CC4-8143-737C2C4EC541}" srcOrd="5" destOrd="0" presId="urn:microsoft.com/office/officeart/2005/8/layout/vList3"/>
    <dgm:cxn modelId="{74577F0B-E0B5-4679-BFCE-6A700AB96C76}" type="presParOf" srcId="{03939B91-144A-4DEB-903C-6B3BD6DADFC8}" destId="{320FCF51-DC18-435A-AA26-69BEB184101F}" srcOrd="6" destOrd="0" presId="urn:microsoft.com/office/officeart/2005/8/layout/vList3"/>
    <dgm:cxn modelId="{38F104CE-E62C-480D-8C54-240F0A7D80FB}" type="presParOf" srcId="{320FCF51-DC18-435A-AA26-69BEB184101F}" destId="{E91317D4-5335-48BF-866F-69F54775FBAE}" srcOrd="0" destOrd="0" presId="urn:microsoft.com/office/officeart/2005/8/layout/vList3"/>
    <dgm:cxn modelId="{3C7B2203-B562-4457-B0F9-62B4EC7E4988}" type="presParOf" srcId="{320FCF51-DC18-435A-AA26-69BEB184101F}" destId="{B847F1C7-9BFC-4008-AE5A-14B30CB63DE9}" srcOrd="1" destOrd="0" presId="urn:microsoft.com/office/officeart/2005/8/layout/vList3"/>
    <dgm:cxn modelId="{C2EBB8E3-DA1C-4443-935E-C052063EFE73}" type="presParOf" srcId="{03939B91-144A-4DEB-903C-6B3BD6DADFC8}" destId="{BAE966DE-82D6-47A5-A8DA-9C1AB2B53448}" srcOrd="7" destOrd="0" presId="urn:microsoft.com/office/officeart/2005/8/layout/vList3"/>
    <dgm:cxn modelId="{77A457C6-F6D6-4378-8AE6-B7C062E395A4}" type="presParOf" srcId="{03939B91-144A-4DEB-903C-6B3BD6DADFC8}" destId="{B8E7E095-6101-4965-8672-7E32F6C93332}" srcOrd="8" destOrd="0" presId="urn:microsoft.com/office/officeart/2005/8/layout/vList3"/>
    <dgm:cxn modelId="{3EC6D77C-523F-4B0C-A8BF-8CC7A963C853}" type="presParOf" srcId="{B8E7E095-6101-4965-8672-7E32F6C93332}" destId="{81D90D93-5F6E-4C79-A22C-B49EC65B2C2D}" srcOrd="0" destOrd="0" presId="urn:microsoft.com/office/officeart/2005/8/layout/vList3"/>
    <dgm:cxn modelId="{F68F8EAA-D33A-4F84-B260-FF7725E793A0}" type="presParOf" srcId="{B8E7E095-6101-4965-8672-7E32F6C93332}" destId="{21990203-D792-4ADF-BE7C-26DB156590C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0CBBAF-4D11-4D13-B553-DFD2C8B54E30}"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kumimoji="1" lang="ja-JP" altLang="en-US"/>
        </a:p>
      </dgm:t>
    </dgm:pt>
    <dgm:pt modelId="{D67BB05B-6158-4C14-8258-6BD7C73F276F}">
      <dgm:prSet custT="1"/>
      <dgm:spPr/>
      <dgm:t>
        <a:bodyPr/>
        <a:lstStyle/>
        <a:p>
          <a:pPr algn="l" rtl="0"/>
          <a:r>
            <a:rPr kumimoji="1" lang="ja-JP" altLang="en-US" sz="1400" dirty="0" smtClean="0"/>
            <a:t>　　</a:t>
          </a:r>
          <a:r>
            <a:rPr kumimoji="1" lang="ja-JP" sz="1400" dirty="0" smtClean="0"/>
            <a:t>ドーパミン</a:t>
          </a:r>
          <a:r>
            <a:rPr kumimoji="1" lang="ja-JP" altLang="en-US" sz="1400" dirty="0" smtClean="0"/>
            <a:t>　＝　楽しい</a:t>
          </a:r>
          <a:endParaRPr lang="ja-JP" sz="1400" dirty="0"/>
        </a:p>
      </dgm:t>
    </dgm:pt>
    <dgm:pt modelId="{EEAB8776-3686-47F2-8383-72EAEA9D1224}" type="parTrans" cxnId="{A6DB4396-7ABF-45AE-A941-C5FCE44ABCD6}">
      <dgm:prSet/>
      <dgm:spPr/>
      <dgm:t>
        <a:bodyPr/>
        <a:lstStyle/>
        <a:p>
          <a:endParaRPr kumimoji="1" lang="ja-JP" altLang="en-US"/>
        </a:p>
      </dgm:t>
    </dgm:pt>
    <dgm:pt modelId="{F030E9D6-5B69-469C-BD5A-9149B17D4AF1}" type="sibTrans" cxnId="{A6DB4396-7ABF-45AE-A941-C5FCE44ABCD6}">
      <dgm:prSet/>
      <dgm:spPr/>
      <dgm:t>
        <a:bodyPr/>
        <a:lstStyle/>
        <a:p>
          <a:endParaRPr kumimoji="1" lang="ja-JP" altLang="en-US"/>
        </a:p>
      </dgm:t>
    </dgm:pt>
    <dgm:pt modelId="{2F7ED9BB-16C1-4BF9-92D4-454D70B69878}">
      <dgm:prSet custT="1"/>
      <dgm:spPr/>
      <dgm:t>
        <a:bodyPr/>
        <a:lstStyle/>
        <a:p>
          <a:pPr algn="l" rtl="0"/>
          <a:r>
            <a:rPr kumimoji="1" lang="ja-JP" altLang="en-US" sz="1400" dirty="0" smtClean="0"/>
            <a:t>　　</a:t>
          </a:r>
          <a:r>
            <a:rPr kumimoji="1" lang="ja-JP" sz="1400" dirty="0" smtClean="0"/>
            <a:t>セロトニン</a:t>
          </a:r>
          <a:r>
            <a:rPr kumimoji="1" lang="ja-JP" altLang="en-US" sz="1400" dirty="0" smtClean="0"/>
            <a:t>　＝　</a:t>
          </a:r>
          <a:r>
            <a:rPr kumimoji="1" lang="ja-JP" sz="1400" dirty="0" smtClean="0"/>
            <a:t>コントロール</a:t>
          </a:r>
          <a:endParaRPr lang="ja-JP" sz="1400" dirty="0"/>
        </a:p>
      </dgm:t>
    </dgm:pt>
    <dgm:pt modelId="{5B3D76E3-E9CA-4B44-8D4C-D878467528FA}" type="parTrans" cxnId="{9E919AB3-0530-452C-9BEC-B147091F78EE}">
      <dgm:prSet/>
      <dgm:spPr/>
      <dgm:t>
        <a:bodyPr/>
        <a:lstStyle/>
        <a:p>
          <a:endParaRPr kumimoji="1" lang="ja-JP" altLang="en-US"/>
        </a:p>
      </dgm:t>
    </dgm:pt>
    <dgm:pt modelId="{AFBD5451-F0B2-4FA0-9597-29677566E36C}" type="sibTrans" cxnId="{9E919AB3-0530-452C-9BEC-B147091F78EE}">
      <dgm:prSet/>
      <dgm:spPr/>
      <dgm:t>
        <a:bodyPr/>
        <a:lstStyle/>
        <a:p>
          <a:endParaRPr kumimoji="1" lang="ja-JP" altLang="en-US"/>
        </a:p>
      </dgm:t>
    </dgm:pt>
    <dgm:pt modelId="{74412A65-7D0D-4622-A241-0D16E1B85A90}">
      <dgm:prSet custT="1"/>
      <dgm:spPr/>
      <dgm:t>
        <a:bodyPr/>
        <a:lstStyle/>
        <a:p>
          <a:pPr algn="l" rtl="0"/>
          <a:r>
            <a:rPr kumimoji="1" lang="ja-JP" altLang="en-US" sz="1400" dirty="0" smtClean="0"/>
            <a:t>　　</a:t>
          </a:r>
          <a:r>
            <a:rPr kumimoji="1" lang="ja-JP" sz="1400" dirty="0" smtClean="0"/>
            <a:t>ノルアドレナリン</a:t>
          </a:r>
          <a:r>
            <a:rPr kumimoji="1" lang="ja-JP" altLang="en-US" sz="1400" dirty="0" smtClean="0"/>
            <a:t>　＝　怖い</a:t>
          </a:r>
          <a:endParaRPr lang="ja-JP" sz="1400" dirty="0"/>
        </a:p>
      </dgm:t>
    </dgm:pt>
    <dgm:pt modelId="{5037ADCE-A298-48FC-87D9-73B4DD05633B}" type="parTrans" cxnId="{E4222F50-A511-4B40-AFD3-5FF0493C5E63}">
      <dgm:prSet/>
      <dgm:spPr/>
      <dgm:t>
        <a:bodyPr/>
        <a:lstStyle/>
        <a:p>
          <a:endParaRPr kumimoji="1" lang="ja-JP" altLang="en-US"/>
        </a:p>
      </dgm:t>
    </dgm:pt>
    <dgm:pt modelId="{C746A9AE-C5EE-49AB-B769-8DA87842EFBB}" type="sibTrans" cxnId="{E4222F50-A511-4B40-AFD3-5FF0493C5E63}">
      <dgm:prSet/>
      <dgm:spPr/>
      <dgm:t>
        <a:bodyPr/>
        <a:lstStyle/>
        <a:p>
          <a:endParaRPr kumimoji="1" lang="ja-JP" altLang="en-US"/>
        </a:p>
      </dgm:t>
    </dgm:pt>
    <dgm:pt modelId="{DA8692BA-DC94-4C41-B6AA-80E47382251C}">
      <dgm:prSet custT="1"/>
      <dgm:spPr/>
      <dgm:t>
        <a:bodyPr/>
        <a:lstStyle/>
        <a:p>
          <a:pPr algn="l" rtl="0"/>
          <a:r>
            <a:rPr kumimoji="1" lang="ja-JP" altLang="en-US" sz="1400" dirty="0" smtClean="0"/>
            <a:t>　　</a:t>
          </a:r>
          <a:r>
            <a:rPr kumimoji="1" lang="ja-JP" sz="1400" dirty="0" smtClean="0"/>
            <a:t>ヒスタミン</a:t>
          </a:r>
          <a:r>
            <a:rPr kumimoji="1" lang="ja-JP" altLang="en-US" sz="1400" dirty="0" smtClean="0"/>
            <a:t>　＝　</a:t>
          </a:r>
          <a:r>
            <a:rPr kumimoji="1" lang="ja-JP" sz="1400" dirty="0" smtClean="0">
              <a:effectLst/>
            </a:rPr>
            <a:t>覚醒</a:t>
          </a:r>
          <a:endParaRPr lang="ja-JP" sz="1400" dirty="0">
            <a:effectLst/>
          </a:endParaRPr>
        </a:p>
      </dgm:t>
    </dgm:pt>
    <dgm:pt modelId="{E77279F9-E3A2-4904-B47E-717D93571C0F}" type="parTrans" cxnId="{3A7E13AE-21A3-4093-B340-7A4909D567DA}">
      <dgm:prSet/>
      <dgm:spPr/>
      <dgm:t>
        <a:bodyPr/>
        <a:lstStyle/>
        <a:p>
          <a:endParaRPr kumimoji="1" lang="ja-JP" altLang="en-US"/>
        </a:p>
      </dgm:t>
    </dgm:pt>
    <dgm:pt modelId="{68FAF51F-AC40-4790-85CF-7206F18C5DCB}" type="sibTrans" cxnId="{3A7E13AE-21A3-4093-B340-7A4909D567DA}">
      <dgm:prSet/>
      <dgm:spPr/>
      <dgm:t>
        <a:bodyPr/>
        <a:lstStyle/>
        <a:p>
          <a:endParaRPr kumimoji="1" lang="ja-JP" altLang="en-US"/>
        </a:p>
      </dgm:t>
    </dgm:pt>
    <dgm:pt modelId="{EA060D2F-9278-4C14-A4AF-5D3DD00EE34F}">
      <dgm:prSet custT="1"/>
      <dgm:spPr/>
      <dgm:t>
        <a:bodyPr/>
        <a:lstStyle/>
        <a:p>
          <a:pPr algn="l" rtl="0"/>
          <a:r>
            <a:rPr kumimoji="1" lang="ja-JP" altLang="en-US" sz="1400" dirty="0" smtClean="0">
              <a:effectLst/>
            </a:rPr>
            <a:t>　アセチルコリン　</a:t>
          </a:r>
          <a:r>
            <a:rPr kumimoji="1" lang="ja-JP" altLang="en-US" sz="1400" dirty="0" smtClean="0"/>
            <a:t>＝　</a:t>
          </a:r>
          <a:r>
            <a:rPr kumimoji="1" lang="ja-JP" sz="1400" dirty="0" smtClean="0"/>
            <a:t>消化管</a:t>
          </a:r>
          <a:r>
            <a:rPr kumimoji="1" lang="ja-JP" sz="1400" dirty="0" smtClean="0"/>
            <a:t>蠕動</a:t>
          </a:r>
          <a:endParaRPr lang="ja-JP" sz="1400" dirty="0"/>
        </a:p>
      </dgm:t>
    </dgm:pt>
    <dgm:pt modelId="{F25951FB-91DD-4732-A304-FE1B76F728A2}" type="parTrans" cxnId="{3DDA38FD-034C-4C8E-B5AE-332E61A45D8E}">
      <dgm:prSet/>
      <dgm:spPr/>
      <dgm:t>
        <a:bodyPr/>
        <a:lstStyle/>
        <a:p>
          <a:endParaRPr kumimoji="1" lang="ja-JP" altLang="en-US"/>
        </a:p>
      </dgm:t>
    </dgm:pt>
    <dgm:pt modelId="{47E41B54-DA2B-4025-8D49-6B4DF1E23A7A}" type="sibTrans" cxnId="{3DDA38FD-034C-4C8E-B5AE-332E61A45D8E}">
      <dgm:prSet/>
      <dgm:spPr/>
      <dgm:t>
        <a:bodyPr/>
        <a:lstStyle/>
        <a:p>
          <a:endParaRPr kumimoji="1" lang="ja-JP" altLang="en-US"/>
        </a:p>
      </dgm:t>
    </dgm:pt>
    <dgm:pt modelId="{03939B91-144A-4DEB-903C-6B3BD6DADFC8}" type="pres">
      <dgm:prSet presAssocID="{5C0CBBAF-4D11-4D13-B553-DFD2C8B54E30}" presName="linearFlow" presStyleCnt="0">
        <dgm:presLayoutVars>
          <dgm:dir/>
          <dgm:resizeHandles val="exact"/>
        </dgm:presLayoutVars>
      </dgm:prSet>
      <dgm:spPr/>
      <dgm:t>
        <a:bodyPr/>
        <a:lstStyle/>
        <a:p>
          <a:endParaRPr kumimoji="1" lang="ja-JP" altLang="en-US"/>
        </a:p>
      </dgm:t>
    </dgm:pt>
    <dgm:pt modelId="{169971E9-875B-4ECA-83BE-639DC8FF2B80}" type="pres">
      <dgm:prSet presAssocID="{D67BB05B-6158-4C14-8258-6BD7C73F276F}" presName="composite" presStyleCnt="0"/>
      <dgm:spPr/>
    </dgm:pt>
    <dgm:pt modelId="{E61BDCD6-D7FA-4DE6-A55E-AFE5EEE9D07F}" type="pres">
      <dgm:prSet presAssocID="{D67BB05B-6158-4C14-8258-6BD7C73F276F}" presName="imgShp" presStyleLbl="fgImgPlace1" presStyleIdx="0" presStyleCnt="5" custLinFactX="-37660" custLinFactNeighborX="-100000" custLinFactNeighborY="4444"/>
      <dgm:spPr>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A30AADBA-7F4A-4B57-B9C2-8367E55DC10B}" type="pres">
      <dgm:prSet presAssocID="{D67BB05B-6158-4C14-8258-6BD7C73F276F}" presName="txShp" presStyleLbl="node1" presStyleIdx="0" presStyleCnt="5" custScaleX="137325">
        <dgm:presLayoutVars>
          <dgm:bulletEnabled val="1"/>
        </dgm:presLayoutVars>
      </dgm:prSet>
      <dgm:spPr/>
      <dgm:t>
        <a:bodyPr/>
        <a:lstStyle/>
        <a:p>
          <a:endParaRPr kumimoji="1" lang="ja-JP" altLang="en-US"/>
        </a:p>
      </dgm:t>
    </dgm:pt>
    <dgm:pt modelId="{7C9E5803-FB36-4152-A9BE-163654DA8BFF}" type="pres">
      <dgm:prSet presAssocID="{F030E9D6-5B69-469C-BD5A-9149B17D4AF1}" presName="spacing" presStyleCnt="0"/>
      <dgm:spPr/>
    </dgm:pt>
    <dgm:pt modelId="{9194FCE1-7680-4E74-BFDC-9BC0ED358B9E}" type="pres">
      <dgm:prSet presAssocID="{2F7ED9BB-16C1-4BF9-92D4-454D70B69878}" presName="composite" presStyleCnt="0"/>
      <dgm:spPr/>
    </dgm:pt>
    <dgm:pt modelId="{77BF8C2A-18EB-4449-80AF-DD151156345F}" type="pres">
      <dgm:prSet presAssocID="{2F7ED9BB-16C1-4BF9-92D4-454D70B69878}" presName="imgShp" presStyleLbl="fgImgPlace1" presStyleIdx="1" presStyleCnt="5" custLinFactX="-37660" custLinFactNeighborX="-100000" custLinFactNeighborY="444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3BEB04D8-79D8-4247-97CE-C9B40B0AA8A1}" type="pres">
      <dgm:prSet presAssocID="{2F7ED9BB-16C1-4BF9-92D4-454D70B69878}" presName="txShp" presStyleLbl="node1" presStyleIdx="1" presStyleCnt="5" custScaleX="137325" custLinFactNeighborX="436" custLinFactNeighborY="4292">
        <dgm:presLayoutVars>
          <dgm:bulletEnabled val="1"/>
        </dgm:presLayoutVars>
      </dgm:prSet>
      <dgm:spPr/>
      <dgm:t>
        <a:bodyPr/>
        <a:lstStyle/>
        <a:p>
          <a:endParaRPr kumimoji="1" lang="ja-JP" altLang="en-US"/>
        </a:p>
      </dgm:t>
    </dgm:pt>
    <dgm:pt modelId="{1ABBD8AD-3E54-4380-AD77-4E797B935481}" type="pres">
      <dgm:prSet presAssocID="{AFBD5451-F0B2-4FA0-9597-29677566E36C}" presName="spacing" presStyleCnt="0"/>
      <dgm:spPr/>
    </dgm:pt>
    <dgm:pt modelId="{4FF8379C-EA27-477D-98A2-9CBE98D4CB4B}" type="pres">
      <dgm:prSet presAssocID="{74412A65-7D0D-4622-A241-0D16E1B85A90}" presName="composite" presStyleCnt="0"/>
      <dgm:spPr/>
    </dgm:pt>
    <dgm:pt modelId="{CE7E2051-2CD8-4EA8-85B5-74E24E2A66D3}" type="pres">
      <dgm:prSet presAssocID="{74412A65-7D0D-4622-A241-0D16E1B85A90}" presName="imgShp" presStyleLbl="fgImgPlace1" presStyleIdx="2" presStyleCnt="5" custLinFactX="-37660" custLinFactNeighborX="-100000" custLinFactNeighborY="4444"/>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02D3A85D-8429-4426-B6FC-5A09D2B30965}" type="pres">
      <dgm:prSet presAssocID="{74412A65-7D0D-4622-A241-0D16E1B85A90}" presName="txShp" presStyleLbl="node1" presStyleIdx="2" presStyleCnt="5" custScaleX="137325">
        <dgm:presLayoutVars>
          <dgm:bulletEnabled val="1"/>
        </dgm:presLayoutVars>
      </dgm:prSet>
      <dgm:spPr/>
      <dgm:t>
        <a:bodyPr/>
        <a:lstStyle/>
        <a:p>
          <a:endParaRPr kumimoji="1" lang="ja-JP" altLang="en-US"/>
        </a:p>
      </dgm:t>
    </dgm:pt>
    <dgm:pt modelId="{ED3FB734-CD22-4CC4-8143-737C2C4EC541}" type="pres">
      <dgm:prSet presAssocID="{C746A9AE-C5EE-49AB-B769-8DA87842EFBB}" presName="spacing" presStyleCnt="0"/>
      <dgm:spPr/>
    </dgm:pt>
    <dgm:pt modelId="{320FCF51-DC18-435A-AA26-69BEB184101F}" type="pres">
      <dgm:prSet presAssocID="{DA8692BA-DC94-4C41-B6AA-80E47382251C}" presName="composite" presStyleCnt="0"/>
      <dgm:spPr/>
    </dgm:pt>
    <dgm:pt modelId="{E91317D4-5335-48BF-866F-69F54775FBAE}" type="pres">
      <dgm:prSet presAssocID="{DA8692BA-DC94-4C41-B6AA-80E47382251C}" presName="imgShp" presStyleLbl="fgImgPlace1" presStyleIdx="3" presStyleCnt="5" custLinFactX="-37660" custLinFactNeighborX="-100000" custLinFactNeighborY="4444"/>
      <dgm:spPr>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B847F1C7-9BFC-4008-AE5A-14B30CB63DE9}" type="pres">
      <dgm:prSet presAssocID="{DA8692BA-DC94-4C41-B6AA-80E47382251C}" presName="txShp" presStyleLbl="node1" presStyleIdx="3" presStyleCnt="5" custScaleX="137325">
        <dgm:presLayoutVars>
          <dgm:bulletEnabled val="1"/>
        </dgm:presLayoutVars>
      </dgm:prSet>
      <dgm:spPr/>
      <dgm:t>
        <a:bodyPr/>
        <a:lstStyle/>
        <a:p>
          <a:endParaRPr kumimoji="1" lang="ja-JP" altLang="en-US"/>
        </a:p>
      </dgm:t>
    </dgm:pt>
    <dgm:pt modelId="{BAE966DE-82D6-47A5-A8DA-9C1AB2B53448}" type="pres">
      <dgm:prSet presAssocID="{68FAF51F-AC40-4790-85CF-7206F18C5DCB}" presName="spacing" presStyleCnt="0"/>
      <dgm:spPr/>
    </dgm:pt>
    <dgm:pt modelId="{B8E7E095-6101-4965-8672-7E32F6C93332}" type="pres">
      <dgm:prSet presAssocID="{EA060D2F-9278-4C14-A4AF-5D3DD00EE34F}" presName="composite" presStyleCnt="0"/>
      <dgm:spPr/>
    </dgm:pt>
    <dgm:pt modelId="{81D90D93-5F6E-4C79-A22C-B49EC65B2C2D}" type="pres">
      <dgm:prSet presAssocID="{EA060D2F-9278-4C14-A4AF-5D3DD00EE34F}" presName="imgShp" presStyleLbl="fgImgPlace1" presStyleIdx="4" presStyleCnt="5" custLinFactX="-37660" custLinFactNeighborX="-100000" custLinFactNeighborY="4444"/>
      <dgm:spPr>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dgm:spPr>
      <dgm:t>
        <a:bodyPr/>
        <a:lstStyle/>
        <a:p>
          <a:endParaRPr kumimoji="1" lang="ja-JP" altLang="en-US"/>
        </a:p>
      </dgm:t>
    </dgm:pt>
    <dgm:pt modelId="{21990203-D792-4ADF-BE7C-26DB156590CB}" type="pres">
      <dgm:prSet presAssocID="{EA060D2F-9278-4C14-A4AF-5D3DD00EE34F}" presName="txShp" presStyleLbl="node1" presStyleIdx="4" presStyleCnt="5" custScaleX="137325">
        <dgm:presLayoutVars>
          <dgm:bulletEnabled val="1"/>
        </dgm:presLayoutVars>
      </dgm:prSet>
      <dgm:spPr/>
      <dgm:t>
        <a:bodyPr/>
        <a:lstStyle/>
        <a:p>
          <a:endParaRPr kumimoji="1" lang="ja-JP" altLang="en-US"/>
        </a:p>
      </dgm:t>
    </dgm:pt>
  </dgm:ptLst>
  <dgm:cxnLst>
    <dgm:cxn modelId="{AB52E09B-6ABB-44DD-8051-A74189EA391B}" type="presOf" srcId="{EA060D2F-9278-4C14-A4AF-5D3DD00EE34F}" destId="{21990203-D792-4ADF-BE7C-26DB156590CB}" srcOrd="0" destOrd="0" presId="urn:microsoft.com/office/officeart/2005/8/layout/vList3"/>
    <dgm:cxn modelId="{3A7E13AE-21A3-4093-B340-7A4909D567DA}" srcId="{5C0CBBAF-4D11-4D13-B553-DFD2C8B54E30}" destId="{DA8692BA-DC94-4C41-B6AA-80E47382251C}" srcOrd="3" destOrd="0" parTransId="{E77279F9-E3A2-4904-B47E-717D93571C0F}" sibTransId="{68FAF51F-AC40-4790-85CF-7206F18C5DCB}"/>
    <dgm:cxn modelId="{9E919AB3-0530-452C-9BEC-B147091F78EE}" srcId="{5C0CBBAF-4D11-4D13-B553-DFD2C8B54E30}" destId="{2F7ED9BB-16C1-4BF9-92D4-454D70B69878}" srcOrd="1" destOrd="0" parTransId="{5B3D76E3-E9CA-4B44-8D4C-D878467528FA}" sibTransId="{AFBD5451-F0B2-4FA0-9597-29677566E36C}"/>
    <dgm:cxn modelId="{051353B2-A505-4D08-B17C-D8BDFF08256E}" type="presOf" srcId="{D67BB05B-6158-4C14-8258-6BD7C73F276F}" destId="{A30AADBA-7F4A-4B57-B9C2-8367E55DC10B}" srcOrd="0" destOrd="0" presId="urn:microsoft.com/office/officeart/2005/8/layout/vList3"/>
    <dgm:cxn modelId="{8F523E2B-9810-4541-9E70-2040A992969A}" type="presOf" srcId="{74412A65-7D0D-4622-A241-0D16E1B85A90}" destId="{02D3A85D-8429-4426-B6FC-5A09D2B30965}" srcOrd="0" destOrd="0" presId="urn:microsoft.com/office/officeart/2005/8/layout/vList3"/>
    <dgm:cxn modelId="{1F8082AF-4EB1-48EF-AF2F-37903D23D7EB}" type="presOf" srcId="{DA8692BA-DC94-4C41-B6AA-80E47382251C}" destId="{B847F1C7-9BFC-4008-AE5A-14B30CB63DE9}" srcOrd="0" destOrd="0" presId="urn:microsoft.com/office/officeart/2005/8/layout/vList3"/>
    <dgm:cxn modelId="{3DDA38FD-034C-4C8E-B5AE-332E61A45D8E}" srcId="{5C0CBBAF-4D11-4D13-B553-DFD2C8B54E30}" destId="{EA060D2F-9278-4C14-A4AF-5D3DD00EE34F}" srcOrd="4" destOrd="0" parTransId="{F25951FB-91DD-4732-A304-FE1B76F728A2}" sibTransId="{47E41B54-DA2B-4025-8D49-6B4DF1E23A7A}"/>
    <dgm:cxn modelId="{7EF64405-E066-49CD-9AD1-D36A854029A0}" type="presOf" srcId="{2F7ED9BB-16C1-4BF9-92D4-454D70B69878}" destId="{3BEB04D8-79D8-4247-97CE-C9B40B0AA8A1}" srcOrd="0" destOrd="0" presId="urn:microsoft.com/office/officeart/2005/8/layout/vList3"/>
    <dgm:cxn modelId="{E4222F50-A511-4B40-AFD3-5FF0493C5E63}" srcId="{5C0CBBAF-4D11-4D13-B553-DFD2C8B54E30}" destId="{74412A65-7D0D-4622-A241-0D16E1B85A90}" srcOrd="2" destOrd="0" parTransId="{5037ADCE-A298-48FC-87D9-73B4DD05633B}" sibTransId="{C746A9AE-C5EE-49AB-B769-8DA87842EFBB}"/>
    <dgm:cxn modelId="{5E4F0D0A-3C91-4677-B830-934EDA250D7A}" type="presOf" srcId="{5C0CBBAF-4D11-4D13-B553-DFD2C8B54E30}" destId="{03939B91-144A-4DEB-903C-6B3BD6DADFC8}" srcOrd="0" destOrd="0" presId="urn:microsoft.com/office/officeart/2005/8/layout/vList3"/>
    <dgm:cxn modelId="{A6DB4396-7ABF-45AE-A941-C5FCE44ABCD6}" srcId="{5C0CBBAF-4D11-4D13-B553-DFD2C8B54E30}" destId="{D67BB05B-6158-4C14-8258-6BD7C73F276F}" srcOrd="0" destOrd="0" parTransId="{EEAB8776-3686-47F2-8383-72EAEA9D1224}" sibTransId="{F030E9D6-5B69-469C-BD5A-9149B17D4AF1}"/>
    <dgm:cxn modelId="{0BA9F959-266F-4C74-B7E3-C4C635E58108}" type="presParOf" srcId="{03939B91-144A-4DEB-903C-6B3BD6DADFC8}" destId="{169971E9-875B-4ECA-83BE-639DC8FF2B80}" srcOrd="0" destOrd="0" presId="urn:microsoft.com/office/officeart/2005/8/layout/vList3"/>
    <dgm:cxn modelId="{639487FA-BCEE-43C4-B623-C17358D089B1}" type="presParOf" srcId="{169971E9-875B-4ECA-83BE-639DC8FF2B80}" destId="{E61BDCD6-D7FA-4DE6-A55E-AFE5EEE9D07F}" srcOrd="0" destOrd="0" presId="urn:microsoft.com/office/officeart/2005/8/layout/vList3"/>
    <dgm:cxn modelId="{FB22C417-535A-47F2-B74D-3D4A5E5D190A}" type="presParOf" srcId="{169971E9-875B-4ECA-83BE-639DC8FF2B80}" destId="{A30AADBA-7F4A-4B57-B9C2-8367E55DC10B}" srcOrd="1" destOrd="0" presId="urn:microsoft.com/office/officeart/2005/8/layout/vList3"/>
    <dgm:cxn modelId="{A7723C0E-2F36-4FBB-9A43-54D1DDBB49FE}" type="presParOf" srcId="{03939B91-144A-4DEB-903C-6B3BD6DADFC8}" destId="{7C9E5803-FB36-4152-A9BE-163654DA8BFF}" srcOrd="1" destOrd="0" presId="urn:microsoft.com/office/officeart/2005/8/layout/vList3"/>
    <dgm:cxn modelId="{0391A244-1072-4578-996A-390A2E94A973}" type="presParOf" srcId="{03939B91-144A-4DEB-903C-6B3BD6DADFC8}" destId="{9194FCE1-7680-4E74-BFDC-9BC0ED358B9E}" srcOrd="2" destOrd="0" presId="urn:microsoft.com/office/officeart/2005/8/layout/vList3"/>
    <dgm:cxn modelId="{FC0CEDF1-2214-483A-8143-623A8CD9C09D}" type="presParOf" srcId="{9194FCE1-7680-4E74-BFDC-9BC0ED358B9E}" destId="{77BF8C2A-18EB-4449-80AF-DD151156345F}" srcOrd="0" destOrd="0" presId="urn:microsoft.com/office/officeart/2005/8/layout/vList3"/>
    <dgm:cxn modelId="{C083BC79-1BBF-4AEF-ABCC-2929E44B9F50}" type="presParOf" srcId="{9194FCE1-7680-4E74-BFDC-9BC0ED358B9E}" destId="{3BEB04D8-79D8-4247-97CE-C9B40B0AA8A1}" srcOrd="1" destOrd="0" presId="urn:microsoft.com/office/officeart/2005/8/layout/vList3"/>
    <dgm:cxn modelId="{D09DD5CC-9DEB-4944-9330-693F73A39E7C}" type="presParOf" srcId="{03939B91-144A-4DEB-903C-6B3BD6DADFC8}" destId="{1ABBD8AD-3E54-4380-AD77-4E797B935481}" srcOrd="3" destOrd="0" presId="urn:microsoft.com/office/officeart/2005/8/layout/vList3"/>
    <dgm:cxn modelId="{09046EFD-8D01-41AB-8FA8-2CFA257B2DE1}" type="presParOf" srcId="{03939B91-144A-4DEB-903C-6B3BD6DADFC8}" destId="{4FF8379C-EA27-477D-98A2-9CBE98D4CB4B}" srcOrd="4" destOrd="0" presId="urn:microsoft.com/office/officeart/2005/8/layout/vList3"/>
    <dgm:cxn modelId="{7101393D-C604-4CE1-B1C8-05AEACE0CE60}" type="presParOf" srcId="{4FF8379C-EA27-477D-98A2-9CBE98D4CB4B}" destId="{CE7E2051-2CD8-4EA8-85B5-74E24E2A66D3}" srcOrd="0" destOrd="0" presId="urn:microsoft.com/office/officeart/2005/8/layout/vList3"/>
    <dgm:cxn modelId="{4279C720-8718-4A22-A89D-45F5CD134D20}" type="presParOf" srcId="{4FF8379C-EA27-477D-98A2-9CBE98D4CB4B}" destId="{02D3A85D-8429-4426-B6FC-5A09D2B30965}" srcOrd="1" destOrd="0" presId="urn:microsoft.com/office/officeart/2005/8/layout/vList3"/>
    <dgm:cxn modelId="{08FCB23E-8C23-4E07-A5DA-FD65A8262CA3}" type="presParOf" srcId="{03939B91-144A-4DEB-903C-6B3BD6DADFC8}" destId="{ED3FB734-CD22-4CC4-8143-737C2C4EC541}" srcOrd="5" destOrd="0" presId="urn:microsoft.com/office/officeart/2005/8/layout/vList3"/>
    <dgm:cxn modelId="{7A3FD3C2-FCC6-49DC-A376-9B626021545E}" type="presParOf" srcId="{03939B91-144A-4DEB-903C-6B3BD6DADFC8}" destId="{320FCF51-DC18-435A-AA26-69BEB184101F}" srcOrd="6" destOrd="0" presId="urn:microsoft.com/office/officeart/2005/8/layout/vList3"/>
    <dgm:cxn modelId="{DC7623F9-3301-43E0-BC3A-10CE0463674D}" type="presParOf" srcId="{320FCF51-DC18-435A-AA26-69BEB184101F}" destId="{E91317D4-5335-48BF-866F-69F54775FBAE}" srcOrd="0" destOrd="0" presId="urn:microsoft.com/office/officeart/2005/8/layout/vList3"/>
    <dgm:cxn modelId="{5F3E9CF0-F645-4646-938B-CDC51E0FBA94}" type="presParOf" srcId="{320FCF51-DC18-435A-AA26-69BEB184101F}" destId="{B847F1C7-9BFC-4008-AE5A-14B30CB63DE9}" srcOrd="1" destOrd="0" presId="urn:microsoft.com/office/officeart/2005/8/layout/vList3"/>
    <dgm:cxn modelId="{C1A63F7D-F5BF-4861-BF62-3F7324992BB9}" type="presParOf" srcId="{03939B91-144A-4DEB-903C-6B3BD6DADFC8}" destId="{BAE966DE-82D6-47A5-A8DA-9C1AB2B53448}" srcOrd="7" destOrd="0" presId="urn:microsoft.com/office/officeart/2005/8/layout/vList3"/>
    <dgm:cxn modelId="{DB80EB8B-697B-4007-89E5-AB6ABE872BEE}" type="presParOf" srcId="{03939B91-144A-4DEB-903C-6B3BD6DADFC8}" destId="{B8E7E095-6101-4965-8672-7E32F6C93332}" srcOrd="8" destOrd="0" presId="urn:microsoft.com/office/officeart/2005/8/layout/vList3"/>
    <dgm:cxn modelId="{8A12C65C-3EB3-41A0-A744-5CE24E0E5FF9}" type="presParOf" srcId="{B8E7E095-6101-4965-8672-7E32F6C93332}" destId="{81D90D93-5F6E-4C79-A22C-B49EC65B2C2D}" srcOrd="0" destOrd="0" presId="urn:microsoft.com/office/officeart/2005/8/layout/vList3"/>
    <dgm:cxn modelId="{B1D8DF24-F1C4-4230-A201-68A4DB9198DA}" type="presParOf" srcId="{B8E7E095-6101-4965-8672-7E32F6C93332}" destId="{21990203-D792-4ADF-BE7C-26DB156590C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93E7C4-87DE-4609-BBE8-D04776AFA391}"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kumimoji="1" lang="ja-JP" altLang="en-US"/>
        </a:p>
      </dgm:t>
    </dgm:pt>
    <dgm:pt modelId="{05355066-3ADE-4B3F-9EEA-6067380E2ADE}">
      <dgm:prSet/>
      <dgm:spPr/>
      <dgm:t>
        <a:bodyPr/>
        <a:lstStyle/>
        <a:p>
          <a:pPr algn="l" rtl="0"/>
          <a:r>
            <a:rPr kumimoji="1" lang="ja-JP" altLang="en-US" dirty="0" smtClean="0"/>
            <a:t>　　</a:t>
          </a:r>
          <a:r>
            <a:rPr kumimoji="1" lang="ja-JP" dirty="0" smtClean="0"/>
            <a:t>ドーパミン　</a:t>
          </a:r>
          <a:r>
            <a:rPr kumimoji="1" lang="en-US" dirty="0" err="1" smtClean="0"/>
            <a:t>vs</a:t>
          </a:r>
          <a:r>
            <a:rPr kumimoji="1" lang="ja-JP" dirty="0" smtClean="0"/>
            <a:t>　</a:t>
          </a:r>
          <a:r>
            <a:rPr kumimoji="1" lang="ja-JP" altLang="en-US" dirty="0" smtClean="0"/>
            <a:t>ノルアドレナリン</a:t>
          </a:r>
          <a:endParaRPr lang="ja-JP" dirty="0"/>
        </a:p>
      </dgm:t>
    </dgm:pt>
    <dgm:pt modelId="{ADD12C79-17EF-474D-B3AF-2D745FF82BEE}" type="parTrans" cxnId="{B9032063-2FFF-42F2-B5BF-8EDA7A55F709}">
      <dgm:prSet/>
      <dgm:spPr/>
      <dgm:t>
        <a:bodyPr/>
        <a:lstStyle/>
        <a:p>
          <a:endParaRPr kumimoji="1" lang="ja-JP" altLang="en-US"/>
        </a:p>
      </dgm:t>
    </dgm:pt>
    <dgm:pt modelId="{1F0E4AB3-5DBF-4B1A-B6AF-8C4D8A8D1331}" type="sibTrans" cxnId="{B9032063-2FFF-42F2-B5BF-8EDA7A55F709}">
      <dgm:prSet/>
      <dgm:spPr/>
      <dgm:t>
        <a:bodyPr/>
        <a:lstStyle/>
        <a:p>
          <a:endParaRPr kumimoji="1" lang="ja-JP" altLang="en-US"/>
        </a:p>
      </dgm:t>
    </dgm:pt>
    <dgm:pt modelId="{90A61C52-E395-4FD5-9DE0-6A294CA1E459}">
      <dgm:prSet/>
      <dgm:spPr/>
      <dgm:t>
        <a:bodyPr/>
        <a:lstStyle/>
        <a:p>
          <a:pPr algn="l" rtl="0"/>
          <a:r>
            <a:rPr kumimoji="1" lang="ja-JP" altLang="en-US" dirty="0" smtClean="0"/>
            <a:t>　　　　　　　　　</a:t>
          </a:r>
          <a:r>
            <a:rPr kumimoji="1" lang="ja-JP" dirty="0" smtClean="0"/>
            <a:t>例：闘争か逃走か反応</a:t>
          </a:r>
          <a:endParaRPr lang="ja-JP" dirty="0"/>
        </a:p>
      </dgm:t>
    </dgm:pt>
    <dgm:pt modelId="{A8E8F1E1-039C-4DF0-86A4-EA5856863E8E}" type="parTrans" cxnId="{5DADC268-3EFB-4441-9DF2-832647E67AC3}">
      <dgm:prSet/>
      <dgm:spPr/>
      <dgm:t>
        <a:bodyPr/>
        <a:lstStyle/>
        <a:p>
          <a:endParaRPr kumimoji="1" lang="ja-JP" altLang="en-US"/>
        </a:p>
      </dgm:t>
    </dgm:pt>
    <dgm:pt modelId="{89AFA046-ACD4-4033-9673-359A7E2B1035}" type="sibTrans" cxnId="{5DADC268-3EFB-4441-9DF2-832647E67AC3}">
      <dgm:prSet/>
      <dgm:spPr/>
      <dgm:t>
        <a:bodyPr/>
        <a:lstStyle/>
        <a:p>
          <a:endParaRPr kumimoji="1" lang="ja-JP" altLang="en-US"/>
        </a:p>
      </dgm:t>
    </dgm:pt>
    <dgm:pt modelId="{0E31BA61-EBC7-4C10-8AF5-8DDB3BEA9595}">
      <dgm:prSet/>
      <dgm:spPr/>
      <dgm:t>
        <a:bodyPr/>
        <a:lstStyle/>
        <a:p>
          <a:pPr algn="l" rtl="0"/>
          <a:r>
            <a:rPr kumimoji="1" lang="ja-JP" altLang="en-US" dirty="0" smtClean="0"/>
            <a:t>　　</a:t>
          </a:r>
          <a:r>
            <a:rPr kumimoji="1" lang="ja-JP" dirty="0" smtClean="0"/>
            <a:t>ドーパミン　</a:t>
          </a:r>
          <a:r>
            <a:rPr kumimoji="1" lang="en-US" dirty="0" err="1" smtClean="0"/>
            <a:t>vs</a:t>
          </a:r>
          <a:r>
            <a:rPr kumimoji="1" lang="ja-JP" dirty="0" smtClean="0"/>
            <a:t>　アセチルコリン</a:t>
          </a:r>
          <a:endParaRPr lang="ja-JP" dirty="0"/>
        </a:p>
      </dgm:t>
    </dgm:pt>
    <dgm:pt modelId="{F77DE9E0-BDEA-4BDC-853A-88CA59120076}" type="parTrans" cxnId="{F9F62134-5B20-4C7E-9027-BE70B01B35EB}">
      <dgm:prSet/>
      <dgm:spPr/>
      <dgm:t>
        <a:bodyPr/>
        <a:lstStyle/>
        <a:p>
          <a:endParaRPr kumimoji="1" lang="ja-JP" altLang="en-US"/>
        </a:p>
      </dgm:t>
    </dgm:pt>
    <dgm:pt modelId="{5432FE40-49CF-4FD4-9D12-413A1C888C24}" type="sibTrans" cxnId="{F9F62134-5B20-4C7E-9027-BE70B01B35EB}">
      <dgm:prSet/>
      <dgm:spPr/>
      <dgm:t>
        <a:bodyPr/>
        <a:lstStyle/>
        <a:p>
          <a:endParaRPr kumimoji="1" lang="ja-JP" altLang="en-US"/>
        </a:p>
      </dgm:t>
    </dgm:pt>
    <dgm:pt modelId="{3B9BB42B-D8ED-4B63-B727-B250AD6F67EB}">
      <dgm:prSet/>
      <dgm:spPr/>
      <dgm:t>
        <a:bodyPr/>
        <a:lstStyle/>
        <a:p>
          <a:pPr algn="l" rtl="0"/>
          <a:r>
            <a:rPr kumimoji="1" lang="ja-JP" altLang="en-US" dirty="0" smtClean="0"/>
            <a:t>　　　　　　　　　</a:t>
          </a:r>
          <a:r>
            <a:rPr kumimoji="1" lang="ja-JP" dirty="0" smtClean="0"/>
            <a:t>例：自律神経、パーキンソニズム</a:t>
          </a:r>
          <a:endParaRPr lang="ja-JP" dirty="0"/>
        </a:p>
      </dgm:t>
    </dgm:pt>
    <dgm:pt modelId="{807531A1-4947-4D98-B36B-7C96D48F9E11}" type="parTrans" cxnId="{D852B5FB-721E-4E17-A32E-957412AD9E0C}">
      <dgm:prSet/>
      <dgm:spPr/>
      <dgm:t>
        <a:bodyPr/>
        <a:lstStyle/>
        <a:p>
          <a:endParaRPr kumimoji="1" lang="ja-JP" altLang="en-US"/>
        </a:p>
      </dgm:t>
    </dgm:pt>
    <dgm:pt modelId="{483BC13A-A189-4DD9-A7EA-5351086BE8B0}" type="sibTrans" cxnId="{D852B5FB-721E-4E17-A32E-957412AD9E0C}">
      <dgm:prSet/>
      <dgm:spPr/>
      <dgm:t>
        <a:bodyPr/>
        <a:lstStyle/>
        <a:p>
          <a:endParaRPr kumimoji="1" lang="ja-JP" altLang="en-US"/>
        </a:p>
      </dgm:t>
    </dgm:pt>
    <dgm:pt modelId="{7304010A-FC4A-4EDE-BF52-D496647FFDB6}">
      <dgm:prSet/>
      <dgm:spPr/>
      <dgm:t>
        <a:bodyPr/>
        <a:lstStyle/>
        <a:p>
          <a:pPr algn="l" rtl="0"/>
          <a:r>
            <a:rPr kumimoji="1" lang="ja-JP" altLang="en-US" dirty="0" smtClean="0"/>
            <a:t>　　</a:t>
          </a:r>
          <a:r>
            <a:rPr kumimoji="1" lang="ja-JP" dirty="0" smtClean="0"/>
            <a:t>グルタミン　</a:t>
          </a:r>
          <a:r>
            <a:rPr kumimoji="1" lang="en-US" dirty="0" err="1" smtClean="0"/>
            <a:t>vs</a:t>
          </a:r>
          <a:r>
            <a:rPr kumimoji="1" lang="ja-JP" dirty="0" smtClean="0"/>
            <a:t>　</a:t>
          </a:r>
          <a:r>
            <a:rPr kumimoji="1" lang="en-US" dirty="0" smtClean="0"/>
            <a:t>GABA</a:t>
          </a:r>
          <a:endParaRPr lang="ja-JP" dirty="0"/>
        </a:p>
      </dgm:t>
    </dgm:pt>
    <dgm:pt modelId="{E819F29A-EF41-4EA3-BDF2-D697C6D89262}" type="parTrans" cxnId="{DFB3A830-3D80-41C1-8088-F1056392FAF0}">
      <dgm:prSet/>
      <dgm:spPr/>
      <dgm:t>
        <a:bodyPr/>
        <a:lstStyle/>
        <a:p>
          <a:endParaRPr kumimoji="1" lang="ja-JP" altLang="en-US"/>
        </a:p>
      </dgm:t>
    </dgm:pt>
    <dgm:pt modelId="{59036401-49EA-4437-B383-13457A330888}" type="sibTrans" cxnId="{DFB3A830-3D80-41C1-8088-F1056392FAF0}">
      <dgm:prSet/>
      <dgm:spPr/>
      <dgm:t>
        <a:bodyPr/>
        <a:lstStyle/>
        <a:p>
          <a:endParaRPr kumimoji="1" lang="ja-JP" altLang="en-US"/>
        </a:p>
      </dgm:t>
    </dgm:pt>
    <dgm:pt modelId="{CE51471B-7A30-470A-B6B5-41BD69EAC87D}">
      <dgm:prSet/>
      <dgm:spPr/>
      <dgm:t>
        <a:bodyPr/>
        <a:lstStyle/>
        <a:p>
          <a:pPr algn="l" rtl="0"/>
          <a:r>
            <a:rPr kumimoji="1" lang="ja-JP" altLang="en-US" dirty="0" smtClean="0"/>
            <a:t>　　　　　　　　　</a:t>
          </a:r>
          <a:r>
            <a:rPr kumimoji="1" lang="ja-JP" dirty="0" smtClean="0"/>
            <a:t>例：興奮系と抑制系</a:t>
          </a:r>
          <a:endParaRPr lang="ja-JP" dirty="0"/>
        </a:p>
      </dgm:t>
    </dgm:pt>
    <dgm:pt modelId="{DA98EA6E-958D-420E-9983-5F5A1C147333}" type="parTrans" cxnId="{EE72ED0F-C2F4-4229-A2FF-6B7786D0D177}">
      <dgm:prSet/>
      <dgm:spPr/>
      <dgm:t>
        <a:bodyPr/>
        <a:lstStyle/>
        <a:p>
          <a:endParaRPr kumimoji="1" lang="ja-JP" altLang="en-US"/>
        </a:p>
      </dgm:t>
    </dgm:pt>
    <dgm:pt modelId="{E3561A83-0F57-48CB-B05B-723E61D79CE5}" type="sibTrans" cxnId="{EE72ED0F-C2F4-4229-A2FF-6B7786D0D177}">
      <dgm:prSet/>
      <dgm:spPr/>
      <dgm:t>
        <a:bodyPr/>
        <a:lstStyle/>
        <a:p>
          <a:endParaRPr kumimoji="1" lang="ja-JP" altLang="en-US"/>
        </a:p>
      </dgm:t>
    </dgm:pt>
    <dgm:pt modelId="{C172A396-9501-4E8C-88FA-0BE49B2DA0FE}">
      <dgm:prSet/>
      <dgm:spPr/>
      <dgm:t>
        <a:bodyPr/>
        <a:lstStyle/>
        <a:p>
          <a:pPr algn="l" rtl="0"/>
          <a:r>
            <a:rPr kumimoji="1" lang="ja-JP" altLang="en-US" dirty="0" smtClean="0"/>
            <a:t>　　ドーパミン　</a:t>
          </a:r>
          <a:r>
            <a:rPr kumimoji="1" lang="en-US" dirty="0" err="1" smtClean="0"/>
            <a:t>vs</a:t>
          </a:r>
          <a:r>
            <a:rPr kumimoji="1" lang="ja-JP" dirty="0" smtClean="0"/>
            <a:t>　</a:t>
          </a:r>
          <a:r>
            <a:rPr kumimoji="1" lang="ja-JP" altLang="en-US" dirty="0" smtClean="0"/>
            <a:t>セロトニン</a:t>
          </a:r>
          <a:endParaRPr lang="ja-JP" dirty="0"/>
        </a:p>
      </dgm:t>
    </dgm:pt>
    <dgm:pt modelId="{7BFC487B-999C-4948-A61F-685E8E7A8D7E}" type="parTrans" cxnId="{73981AF6-DDC5-4856-A1DF-B5CCB5383219}">
      <dgm:prSet/>
      <dgm:spPr/>
      <dgm:t>
        <a:bodyPr/>
        <a:lstStyle/>
        <a:p>
          <a:endParaRPr kumimoji="1" lang="ja-JP" altLang="en-US"/>
        </a:p>
      </dgm:t>
    </dgm:pt>
    <dgm:pt modelId="{89BA9CED-BB37-4117-96E7-F405D42A104D}" type="sibTrans" cxnId="{73981AF6-DDC5-4856-A1DF-B5CCB5383219}">
      <dgm:prSet/>
      <dgm:spPr/>
      <dgm:t>
        <a:bodyPr/>
        <a:lstStyle/>
        <a:p>
          <a:endParaRPr kumimoji="1" lang="ja-JP" altLang="en-US"/>
        </a:p>
      </dgm:t>
    </dgm:pt>
    <dgm:pt modelId="{B4E9A493-8550-42F1-B3BA-8206531D7426}">
      <dgm:prSet/>
      <dgm:spPr/>
      <dgm:t>
        <a:bodyPr/>
        <a:lstStyle/>
        <a:p>
          <a:pPr algn="ctr"/>
          <a:r>
            <a:rPr kumimoji="1" lang="ja-JP" dirty="0" smtClean="0"/>
            <a:t>例：興奮系と抑制系</a:t>
          </a:r>
          <a:endParaRPr kumimoji="1" lang="ja-JP" altLang="en-US" dirty="0" smtClean="0"/>
        </a:p>
      </dgm:t>
    </dgm:pt>
    <dgm:pt modelId="{6CD72E9E-263A-4CC1-B548-873D98F6E9CB}" type="parTrans" cxnId="{FE97206E-6F38-434B-AB5C-4EC3C4D8A887}">
      <dgm:prSet/>
      <dgm:spPr/>
      <dgm:t>
        <a:bodyPr/>
        <a:lstStyle/>
        <a:p>
          <a:endParaRPr kumimoji="1" lang="ja-JP" altLang="en-US"/>
        </a:p>
      </dgm:t>
    </dgm:pt>
    <dgm:pt modelId="{5357F0CA-637C-4824-AA72-C8BB24C4BF07}" type="sibTrans" cxnId="{FE97206E-6F38-434B-AB5C-4EC3C4D8A887}">
      <dgm:prSet/>
      <dgm:spPr/>
      <dgm:t>
        <a:bodyPr/>
        <a:lstStyle/>
        <a:p>
          <a:endParaRPr kumimoji="1" lang="ja-JP" altLang="en-US"/>
        </a:p>
      </dgm:t>
    </dgm:pt>
    <dgm:pt modelId="{2C34AA1D-659C-4CB5-AEBE-37DF4C8EC34D}" type="pres">
      <dgm:prSet presAssocID="{5E93E7C4-87DE-4609-BBE8-D04776AFA391}" presName="vert0" presStyleCnt="0">
        <dgm:presLayoutVars>
          <dgm:dir/>
          <dgm:animOne val="branch"/>
          <dgm:animLvl val="lvl"/>
        </dgm:presLayoutVars>
      </dgm:prSet>
      <dgm:spPr/>
      <dgm:t>
        <a:bodyPr/>
        <a:lstStyle/>
        <a:p>
          <a:endParaRPr kumimoji="1" lang="ja-JP" altLang="en-US"/>
        </a:p>
      </dgm:t>
    </dgm:pt>
    <dgm:pt modelId="{12D9A9DD-C662-4185-AFB0-5B87840C84F0}" type="pres">
      <dgm:prSet presAssocID="{05355066-3ADE-4B3F-9EEA-6067380E2ADE}" presName="thickLine" presStyleLbl="alignNode1" presStyleIdx="0" presStyleCnt="8"/>
      <dgm:spPr/>
    </dgm:pt>
    <dgm:pt modelId="{E917DC52-FE1D-4FA1-8CDB-4FD4C5F525D3}" type="pres">
      <dgm:prSet presAssocID="{05355066-3ADE-4B3F-9EEA-6067380E2ADE}" presName="horz1" presStyleCnt="0"/>
      <dgm:spPr/>
    </dgm:pt>
    <dgm:pt modelId="{2C5C7195-1337-415C-AAE0-FD35394239F2}" type="pres">
      <dgm:prSet presAssocID="{05355066-3ADE-4B3F-9EEA-6067380E2ADE}" presName="tx1" presStyleLbl="revTx" presStyleIdx="0" presStyleCnt="8"/>
      <dgm:spPr/>
      <dgm:t>
        <a:bodyPr/>
        <a:lstStyle/>
        <a:p>
          <a:endParaRPr kumimoji="1" lang="ja-JP" altLang="en-US"/>
        </a:p>
      </dgm:t>
    </dgm:pt>
    <dgm:pt modelId="{206C4730-8B97-48B5-9BF4-5DC77C03C77A}" type="pres">
      <dgm:prSet presAssocID="{05355066-3ADE-4B3F-9EEA-6067380E2ADE}" presName="vert1" presStyleCnt="0"/>
      <dgm:spPr/>
    </dgm:pt>
    <dgm:pt modelId="{26964CA5-DF22-426B-9E1A-6D7E51C242C7}" type="pres">
      <dgm:prSet presAssocID="{90A61C52-E395-4FD5-9DE0-6A294CA1E459}" presName="thickLine" presStyleLbl="alignNode1" presStyleIdx="1" presStyleCnt="8"/>
      <dgm:spPr/>
    </dgm:pt>
    <dgm:pt modelId="{36CE95C9-0744-448C-80BB-6D6DE229D929}" type="pres">
      <dgm:prSet presAssocID="{90A61C52-E395-4FD5-9DE0-6A294CA1E459}" presName="horz1" presStyleCnt="0"/>
      <dgm:spPr/>
    </dgm:pt>
    <dgm:pt modelId="{F6BC6A14-07D7-4034-8B82-A857E0105459}" type="pres">
      <dgm:prSet presAssocID="{90A61C52-E395-4FD5-9DE0-6A294CA1E459}" presName="tx1" presStyleLbl="revTx" presStyleIdx="1" presStyleCnt="8" custLinFactNeighborX="1062" custLinFactNeighborY="492"/>
      <dgm:spPr/>
      <dgm:t>
        <a:bodyPr/>
        <a:lstStyle/>
        <a:p>
          <a:endParaRPr kumimoji="1" lang="ja-JP" altLang="en-US"/>
        </a:p>
      </dgm:t>
    </dgm:pt>
    <dgm:pt modelId="{259DE889-44C6-4094-B10E-92D84D9DCB9B}" type="pres">
      <dgm:prSet presAssocID="{90A61C52-E395-4FD5-9DE0-6A294CA1E459}" presName="vert1" presStyleCnt="0"/>
      <dgm:spPr/>
    </dgm:pt>
    <dgm:pt modelId="{D04972D7-483B-4DAA-A62D-85DE852B437C}" type="pres">
      <dgm:prSet presAssocID="{0E31BA61-EBC7-4C10-8AF5-8DDB3BEA9595}" presName="thickLine" presStyleLbl="alignNode1" presStyleIdx="2" presStyleCnt="8"/>
      <dgm:spPr/>
    </dgm:pt>
    <dgm:pt modelId="{1D7CBC6A-E845-482E-99D0-CD8815222D90}" type="pres">
      <dgm:prSet presAssocID="{0E31BA61-EBC7-4C10-8AF5-8DDB3BEA9595}" presName="horz1" presStyleCnt="0"/>
      <dgm:spPr/>
    </dgm:pt>
    <dgm:pt modelId="{451D67D4-C136-4ACE-BCD6-B4C81C735E4F}" type="pres">
      <dgm:prSet presAssocID="{0E31BA61-EBC7-4C10-8AF5-8DDB3BEA9595}" presName="tx1" presStyleLbl="revTx" presStyleIdx="2" presStyleCnt="8"/>
      <dgm:spPr/>
      <dgm:t>
        <a:bodyPr/>
        <a:lstStyle/>
        <a:p>
          <a:endParaRPr kumimoji="1" lang="ja-JP" altLang="en-US"/>
        </a:p>
      </dgm:t>
    </dgm:pt>
    <dgm:pt modelId="{97493A7A-2A24-4A8A-A86C-00EAE99390DF}" type="pres">
      <dgm:prSet presAssocID="{0E31BA61-EBC7-4C10-8AF5-8DDB3BEA9595}" presName="vert1" presStyleCnt="0"/>
      <dgm:spPr/>
    </dgm:pt>
    <dgm:pt modelId="{454FC59E-4397-4155-AE71-4A744CACE04B}" type="pres">
      <dgm:prSet presAssocID="{3B9BB42B-D8ED-4B63-B727-B250AD6F67EB}" presName="thickLine" presStyleLbl="alignNode1" presStyleIdx="3" presStyleCnt="8"/>
      <dgm:spPr/>
    </dgm:pt>
    <dgm:pt modelId="{193D71B9-9DD4-4DD0-8CFB-2224F2147CE8}" type="pres">
      <dgm:prSet presAssocID="{3B9BB42B-D8ED-4B63-B727-B250AD6F67EB}" presName="horz1" presStyleCnt="0"/>
      <dgm:spPr/>
    </dgm:pt>
    <dgm:pt modelId="{AC6968AA-0815-4062-9F9B-90C3642AC4A0}" type="pres">
      <dgm:prSet presAssocID="{3B9BB42B-D8ED-4B63-B727-B250AD6F67EB}" presName="tx1" presStyleLbl="revTx" presStyleIdx="3" presStyleCnt="8"/>
      <dgm:spPr/>
      <dgm:t>
        <a:bodyPr/>
        <a:lstStyle/>
        <a:p>
          <a:endParaRPr kumimoji="1" lang="ja-JP" altLang="en-US"/>
        </a:p>
      </dgm:t>
    </dgm:pt>
    <dgm:pt modelId="{B7A4C678-83CF-4667-8368-9B69D5D226FA}" type="pres">
      <dgm:prSet presAssocID="{3B9BB42B-D8ED-4B63-B727-B250AD6F67EB}" presName="vert1" presStyleCnt="0"/>
      <dgm:spPr/>
    </dgm:pt>
    <dgm:pt modelId="{881B8EE2-9A09-4EEA-9D27-FD6BEA4A6BA7}" type="pres">
      <dgm:prSet presAssocID="{7304010A-FC4A-4EDE-BF52-D496647FFDB6}" presName="thickLine" presStyleLbl="alignNode1" presStyleIdx="4" presStyleCnt="8"/>
      <dgm:spPr/>
    </dgm:pt>
    <dgm:pt modelId="{91E526F2-A371-471D-AD43-610CA563A207}" type="pres">
      <dgm:prSet presAssocID="{7304010A-FC4A-4EDE-BF52-D496647FFDB6}" presName="horz1" presStyleCnt="0"/>
      <dgm:spPr/>
    </dgm:pt>
    <dgm:pt modelId="{751EE350-D7CA-4BF6-9FB2-9CD45A82EDA2}" type="pres">
      <dgm:prSet presAssocID="{7304010A-FC4A-4EDE-BF52-D496647FFDB6}" presName="tx1" presStyleLbl="revTx" presStyleIdx="4" presStyleCnt="8"/>
      <dgm:spPr/>
      <dgm:t>
        <a:bodyPr/>
        <a:lstStyle/>
        <a:p>
          <a:endParaRPr kumimoji="1" lang="ja-JP" altLang="en-US"/>
        </a:p>
      </dgm:t>
    </dgm:pt>
    <dgm:pt modelId="{45C20AEF-EA05-43BA-97CA-35F95A127D48}" type="pres">
      <dgm:prSet presAssocID="{7304010A-FC4A-4EDE-BF52-D496647FFDB6}" presName="vert1" presStyleCnt="0"/>
      <dgm:spPr/>
    </dgm:pt>
    <dgm:pt modelId="{6B0E6C4B-1D02-4692-AD8A-4A35DB7B313F}" type="pres">
      <dgm:prSet presAssocID="{CE51471B-7A30-470A-B6B5-41BD69EAC87D}" presName="thickLine" presStyleLbl="alignNode1" presStyleIdx="5" presStyleCnt="8"/>
      <dgm:spPr/>
    </dgm:pt>
    <dgm:pt modelId="{E7DD2CA0-ACB0-4D65-8715-236345FAF380}" type="pres">
      <dgm:prSet presAssocID="{CE51471B-7A30-470A-B6B5-41BD69EAC87D}" presName="horz1" presStyleCnt="0"/>
      <dgm:spPr/>
    </dgm:pt>
    <dgm:pt modelId="{757DB612-74A7-4480-A205-7F036F37E113}" type="pres">
      <dgm:prSet presAssocID="{CE51471B-7A30-470A-B6B5-41BD69EAC87D}" presName="tx1" presStyleLbl="revTx" presStyleIdx="5" presStyleCnt="8"/>
      <dgm:spPr/>
      <dgm:t>
        <a:bodyPr/>
        <a:lstStyle/>
        <a:p>
          <a:endParaRPr kumimoji="1" lang="ja-JP" altLang="en-US"/>
        </a:p>
      </dgm:t>
    </dgm:pt>
    <dgm:pt modelId="{C77DC42D-2A96-43AF-9E45-77997BDA9F0C}" type="pres">
      <dgm:prSet presAssocID="{CE51471B-7A30-470A-B6B5-41BD69EAC87D}" presName="vert1" presStyleCnt="0"/>
      <dgm:spPr/>
    </dgm:pt>
    <dgm:pt modelId="{C8A76E25-C9F6-4563-BEF1-AEAC986393A3}" type="pres">
      <dgm:prSet presAssocID="{C172A396-9501-4E8C-88FA-0BE49B2DA0FE}" presName="thickLine" presStyleLbl="alignNode1" presStyleIdx="6" presStyleCnt="8"/>
      <dgm:spPr/>
    </dgm:pt>
    <dgm:pt modelId="{97F5497F-E631-4FDB-AC6F-2AA5D0D48A7E}" type="pres">
      <dgm:prSet presAssocID="{C172A396-9501-4E8C-88FA-0BE49B2DA0FE}" presName="horz1" presStyleCnt="0"/>
      <dgm:spPr/>
    </dgm:pt>
    <dgm:pt modelId="{F5631D05-BEBF-48A0-B778-0D8EE26E732C}" type="pres">
      <dgm:prSet presAssocID="{C172A396-9501-4E8C-88FA-0BE49B2DA0FE}" presName="tx1" presStyleLbl="revTx" presStyleIdx="6" presStyleCnt="8"/>
      <dgm:spPr/>
      <dgm:t>
        <a:bodyPr/>
        <a:lstStyle/>
        <a:p>
          <a:endParaRPr kumimoji="1" lang="ja-JP" altLang="en-US"/>
        </a:p>
      </dgm:t>
    </dgm:pt>
    <dgm:pt modelId="{B84F887F-B3D0-45F0-81E3-9A55F2DABD6F}" type="pres">
      <dgm:prSet presAssocID="{C172A396-9501-4E8C-88FA-0BE49B2DA0FE}" presName="vert1" presStyleCnt="0"/>
      <dgm:spPr/>
    </dgm:pt>
    <dgm:pt modelId="{40497A2D-6E4C-4488-BD10-39A8B0F5EE8C}" type="pres">
      <dgm:prSet presAssocID="{B4E9A493-8550-42F1-B3BA-8206531D7426}" presName="thickLine" presStyleLbl="alignNode1" presStyleIdx="7" presStyleCnt="8"/>
      <dgm:spPr/>
    </dgm:pt>
    <dgm:pt modelId="{FCB8B19E-2968-4852-9908-B24B97A1C96B}" type="pres">
      <dgm:prSet presAssocID="{B4E9A493-8550-42F1-B3BA-8206531D7426}" presName="horz1" presStyleCnt="0"/>
      <dgm:spPr/>
    </dgm:pt>
    <dgm:pt modelId="{4BD3E5AB-B8B2-421A-9627-71AD966B2ABE}" type="pres">
      <dgm:prSet presAssocID="{B4E9A493-8550-42F1-B3BA-8206531D7426}" presName="tx1" presStyleLbl="revTx" presStyleIdx="7" presStyleCnt="8"/>
      <dgm:spPr/>
      <dgm:t>
        <a:bodyPr/>
        <a:lstStyle/>
        <a:p>
          <a:endParaRPr kumimoji="1" lang="ja-JP" altLang="en-US"/>
        </a:p>
      </dgm:t>
    </dgm:pt>
    <dgm:pt modelId="{3E871FEA-7835-4AAA-B60F-05020299D07E}" type="pres">
      <dgm:prSet presAssocID="{B4E9A493-8550-42F1-B3BA-8206531D7426}" presName="vert1" presStyleCnt="0"/>
      <dgm:spPr/>
    </dgm:pt>
  </dgm:ptLst>
  <dgm:cxnLst>
    <dgm:cxn modelId="{B5ADF2A1-D613-4E56-BA54-5C850A1CFB05}" type="presOf" srcId="{CE51471B-7A30-470A-B6B5-41BD69EAC87D}" destId="{757DB612-74A7-4480-A205-7F036F37E113}" srcOrd="0" destOrd="0" presId="urn:microsoft.com/office/officeart/2008/layout/LinedList"/>
    <dgm:cxn modelId="{B9032063-2FFF-42F2-B5BF-8EDA7A55F709}" srcId="{5E93E7C4-87DE-4609-BBE8-D04776AFA391}" destId="{05355066-3ADE-4B3F-9EEA-6067380E2ADE}" srcOrd="0" destOrd="0" parTransId="{ADD12C79-17EF-474D-B3AF-2D745FF82BEE}" sibTransId="{1F0E4AB3-5DBF-4B1A-B6AF-8C4D8A8D1331}"/>
    <dgm:cxn modelId="{D852B5FB-721E-4E17-A32E-957412AD9E0C}" srcId="{5E93E7C4-87DE-4609-BBE8-D04776AFA391}" destId="{3B9BB42B-D8ED-4B63-B727-B250AD6F67EB}" srcOrd="3" destOrd="0" parTransId="{807531A1-4947-4D98-B36B-7C96D48F9E11}" sibTransId="{483BC13A-A189-4DD9-A7EA-5351086BE8B0}"/>
    <dgm:cxn modelId="{345D21BE-F886-4FA1-A349-9E2AFA161DE0}" type="presOf" srcId="{3B9BB42B-D8ED-4B63-B727-B250AD6F67EB}" destId="{AC6968AA-0815-4062-9F9B-90C3642AC4A0}" srcOrd="0" destOrd="0" presId="urn:microsoft.com/office/officeart/2008/layout/LinedList"/>
    <dgm:cxn modelId="{DFB3A830-3D80-41C1-8088-F1056392FAF0}" srcId="{5E93E7C4-87DE-4609-BBE8-D04776AFA391}" destId="{7304010A-FC4A-4EDE-BF52-D496647FFDB6}" srcOrd="4" destOrd="0" parTransId="{E819F29A-EF41-4EA3-BDF2-D697C6D89262}" sibTransId="{59036401-49EA-4437-B383-13457A330888}"/>
    <dgm:cxn modelId="{5DADC268-3EFB-4441-9DF2-832647E67AC3}" srcId="{5E93E7C4-87DE-4609-BBE8-D04776AFA391}" destId="{90A61C52-E395-4FD5-9DE0-6A294CA1E459}" srcOrd="1" destOrd="0" parTransId="{A8E8F1E1-039C-4DF0-86A4-EA5856863E8E}" sibTransId="{89AFA046-ACD4-4033-9673-359A7E2B1035}"/>
    <dgm:cxn modelId="{BB0E1176-C296-4089-B92E-492F210679AE}" type="presOf" srcId="{C172A396-9501-4E8C-88FA-0BE49B2DA0FE}" destId="{F5631D05-BEBF-48A0-B778-0D8EE26E732C}" srcOrd="0" destOrd="0" presId="urn:microsoft.com/office/officeart/2008/layout/LinedList"/>
    <dgm:cxn modelId="{841D37D7-F488-43C6-A91F-D2D2DB4D4C4B}" type="presOf" srcId="{0E31BA61-EBC7-4C10-8AF5-8DDB3BEA9595}" destId="{451D67D4-C136-4ACE-BCD6-B4C81C735E4F}" srcOrd="0" destOrd="0" presId="urn:microsoft.com/office/officeart/2008/layout/LinedList"/>
    <dgm:cxn modelId="{E8B3C5D7-018D-40B7-9700-B9FB5BF022DB}" type="presOf" srcId="{05355066-3ADE-4B3F-9EEA-6067380E2ADE}" destId="{2C5C7195-1337-415C-AAE0-FD35394239F2}" srcOrd="0" destOrd="0" presId="urn:microsoft.com/office/officeart/2008/layout/LinedList"/>
    <dgm:cxn modelId="{F9F62134-5B20-4C7E-9027-BE70B01B35EB}" srcId="{5E93E7C4-87DE-4609-BBE8-D04776AFA391}" destId="{0E31BA61-EBC7-4C10-8AF5-8DDB3BEA9595}" srcOrd="2" destOrd="0" parTransId="{F77DE9E0-BDEA-4BDC-853A-88CA59120076}" sibTransId="{5432FE40-49CF-4FD4-9D12-413A1C888C24}"/>
    <dgm:cxn modelId="{73981AF6-DDC5-4856-A1DF-B5CCB5383219}" srcId="{5E93E7C4-87DE-4609-BBE8-D04776AFA391}" destId="{C172A396-9501-4E8C-88FA-0BE49B2DA0FE}" srcOrd="6" destOrd="0" parTransId="{7BFC487B-999C-4948-A61F-685E8E7A8D7E}" sibTransId="{89BA9CED-BB37-4117-96E7-F405D42A104D}"/>
    <dgm:cxn modelId="{ED7631AB-D7FE-43B6-81D7-DA14EA02AE16}" type="presOf" srcId="{7304010A-FC4A-4EDE-BF52-D496647FFDB6}" destId="{751EE350-D7CA-4BF6-9FB2-9CD45A82EDA2}" srcOrd="0" destOrd="0" presId="urn:microsoft.com/office/officeart/2008/layout/LinedList"/>
    <dgm:cxn modelId="{5392708E-4DA7-443E-9F08-DF75A94568F7}" type="presOf" srcId="{90A61C52-E395-4FD5-9DE0-6A294CA1E459}" destId="{F6BC6A14-07D7-4034-8B82-A857E0105459}" srcOrd="0" destOrd="0" presId="urn:microsoft.com/office/officeart/2008/layout/LinedList"/>
    <dgm:cxn modelId="{FE97206E-6F38-434B-AB5C-4EC3C4D8A887}" srcId="{5E93E7C4-87DE-4609-BBE8-D04776AFA391}" destId="{B4E9A493-8550-42F1-B3BA-8206531D7426}" srcOrd="7" destOrd="0" parTransId="{6CD72E9E-263A-4CC1-B548-873D98F6E9CB}" sibTransId="{5357F0CA-637C-4824-AA72-C8BB24C4BF07}"/>
    <dgm:cxn modelId="{995A4790-11EC-4C48-9C4A-2AC42B9C4FF1}" type="presOf" srcId="{5E93E7C4-87DE-4609-BBE8-D04776AFA391}" destId="{2C34AA1D-659C-4CB5-AEBE-37DF4C8EC34D}" srcOrd="0" destOrd="0" presId="urn:microsoft.com/office/officeart/2008/layout/LinedList"/>
    <dgm:cxn modelId="{1FCEF32E-BD91-4FAF-ABE0-11C26DA7D457}" type="presOf" srcId="{B4E9A493-8550-42F1-B3BA-8206531D7426}" destId="{4BD3E5AB-B8B2-421A-9627-71AD966B2ABE}" srcOrd="0" destOrd="0" presId="urn:microsoft.com/office/officeart/2008/layout/LinedList"/>
    <dgm:cxn modelId="{EE72ED0F-C2F4-4229-A2FF-6B7786D0D177}" srcId="{5E93E7C4-87DE-4609-BBE8-D04776AFA391}" destId="{CE51471B-7A30-470A-B6B5-41BD69EAC87D}" srcOrd="5" destOrd="0" parTransId="{DA98EA6E-958D-420E-9983-5F5A1C147333}" sibTransId="{E3561A83-0F57-48CB-B05B-723E61D79CE5}"/>
    <dgm:cxn modelId="{FCDEA72C-400F-4E92-A6F2-D63DC1AF0021}" type="presParOf" srcId="{2C34AA1D-659C-4CB5-AEBE-37DF4C8EC34D}" destId="{12D9A9DD-C662-4185-AFB0-5B87840C84F0}" srcOrd="0" destOrd="0" presId="urn:microsoft.com/office/officeart/2008/layout/LinedList"/>
    <dgm:cxn modelId="{A449E092-0931-4574-993C-D6BF251D5804}" type="presParOf" srcId="{2C34AA1D-659C-4CB5-AEBE-37DF4C8EC34D}" destId="{E917DC52-FE1D-4FA1-8CDB-4FD4C5F525D3}" srcOrd="1" destOrd="0" presId="urn:microsoft.com/office/officeart/2008/layout/LinedList"/>
    <dgm:cxn modelId="{773A95A3-E800-4959-8741-7C0844014E44}" type="presParOf" srcId="{E917DC52-FE1D-4FA1-8CDB-4FD4C5F525D3}" destId="{2C5C7195-1337-415C-AAE0-FD35394239F2}" srcOrd="0" destOrd="0" presId="urn:microsoft.com/office/officeart/2008/layout/LinedList"/>
    <dgm:cxn modelId="{23497842-087C-443D-961F-A1AAC36A60E2}" type="presParOf" srcId="{E917DC52-FE1D-4FA1-8CDB-4FD4C5F525D3}" destId="{206C4730-8B97-48B5-9BF4-5DC77C03C77A}" srcOrd="1" destOrd="0" presId="urn:microsoft.com/office/officeart/2008/layout/LinedList"/>
    <dgm:cxn modelId="{926ECB66-17A1-4BE3-A569-B4F9357CCB28}" type="presParOf" srcId="{2C34AA1D-659C-4CB5-AEBE-37DF4C8EC34D}" destId="{26964CA5-DF22-426B-9E1A-6D7E51C242C7}" srcOrd="2" destOrd="0" presId="urn:microsoft.com/office/officeart/2008/layout/LinedList"/>
    <dgm:cxn modelId="{0C2C2EA5-207B-407A-9C0B-070300F89A38}" type="presParOf" srcId="{2C34AA1D-659C-4CB5-AEBE-37DF4C8EC34D}" destId="{36CE95C9-0744-448C-80BB-6D6DE229D929}" srcOrd="3" destOrd="0" presId="urn:microsoft.com/office/officeart/2008/layout/LinedList"/>
    <dgm:cxn modelId="{F7DA9FC0-EF04-4E1E-B1D0-26CE7835A31E}" type="presParOf" srcId="{36CE95C9-0744-448C-80BB-6D6DE229D929}" destId="{F6BC6A14-07D7-4034-8B82-A857E0105459}" srcOrd="0" destOrd="0" presId="urn:microsoft.com/office/officeart/2008/layout/LinedList"/>
    <dgm:cxn modelId="{4999052F-65AA-4C01-85EF-3FCFA69C0D3D}" type="presParOf" srcId="{36CE95C9-0744-448C-80BB-6D6DE229D929}" destId="{259DE889-44C6-4094-B10E-92D84D9DCB9B}" srcOrd="1" destOrd="0" presId="urn:microsoft.com/office/officeart/2008/layout/LinedList"/>
    <dgm:cxn modelId="{83A4623D-7985-4517-9648-EF66094DB554}" type="presParOf" srcId="{2C34AA1D-659C-4CB5-AEBE-37DF4C8EC34D}" destId="{D04972D7-483B-4DAA-A62D-85DE852B437C}" srcOrd="4" destOrd="0" presId="urn:microsoft.com/office/officeart/2008/layout/LinedList"/>
    <dgm:cxn modelId="{9B250B75-116B-47F2-8266-3515D813FEAE}" type="presParOf" srcId="{2C34AA1D-659C-4CB5-AEBE-37DF4C8EC34D}" destId="{1D7CBC6A-E845-482E-99D0-CD8815222D90}" srcOrd="5" destOrd="0" presId="urn:microsoft.com/office/officeart/2008/layout/LinedList"/>
    <dgm:cxn modelId="{927EA577-F8C4-4264-8551-4892C1CDF068}" type="presParOf" srcId="{1D7CBC6A-E845-482E-99D0-CD8815222D90}" destId="{451D67D4-C136-4ACE-BCD6-B4C81C735E4F}" srcOrd="0" destOrd="0" presId="urn:microsoft.com/office/officeart/2008/layout/LinedList"/>
    <dgm:cxn modelId="{128DFAAF-A623-412A-8E12-A980C58A1235}" type="presParOf" srcId="{1D7CBC6A-E845-482E-99D0-CD8815222D90}" destId="{97493A7A-2A24-4A8A-A86C-00EAE99390DF}" srcOrd="1" destOrd="0" presId="urn:microsoft.com/office/officeart/2008/layout/LinedList"/>
    <dgm:cxn modelId="{CB8DF0B5-E4EF-4721-A926-9C30A3DBD814}" type="presParOf" srcId="{2C34AA1D-659C-4CB5-AEBE-37DF4C8EC34D}" destId="{454FC59E-4397-4155-AE71-4A744CACE04B}" srcOrd="6" destOrd="0" presId="urn:microsoft.com/office/officeart/2008/layout/LinedList"/>
    <dgm:cxn modelId="{49A5D9AD-8E81-4769-9627-E9D94C7C300E}" type="presParOf" srcId="{2C34AA1D-659C-4CB5-AEBE-37DF4C8EC34D}" destId="{193D71B9-9DD4-4DD0-8CFB-2224F2147CE8}" srcOrd="7" destOrd="0" presId="urn:microsoft.com/office/officeart/2008/layout/LinedList"/>
    <dgm:cxn modelId="{F0726EC6-9E11-4E58-8CCE-7BD796AB1B90}" type="presParOf" srcId="{193D71B9-9DD4-4DD0-8CFB-2224F2147CE8}" destId="{AC6968AA-0815-4062-9F9B-90C3642AC4A0}" srcOrd="0" destOrd="0" presId="urn:microsoft.com/office/officeart/2008/layout/LinedList"/>
    <dgm:cxn modelId="{04C37886-A0E9-499C-9513-91A864202563}" type="presParOf" srcId="{193D71B9-9DD4-4DD0-8CFB-2224F2147CE8}" destId="{B7A4C678-83CF-4667-8368-9B69D5D226FA}" srcOrd="1" destOrd="0" presId="urn:microsoft.com/office/officeart/2008/layout/LinedList"/>
    <dgm:cxn modelId="{5A9D94F7-B08E-45A3-8EAB-B8E8B727331F}" type="presParOf" srcId="{2C34AA1D-659C-4CB5-AEBE-37DF4C8EC34D}" destId="{881B8EE2-9A09-4EEA-9D27-FD6BEA4A6BA7}" srcOrd="8" destOrd="0" presId="urn:microsoft.com/office/officeart/2008/layout/LinedList"/>
    <dgm:cxn modelId="{9E217408-31B0-464D-BF85-9594B90BBBFE}" type="presParOf" srcId="{2C34AA1D-659C-4CB5-AEBE-37DF4C8EC34D}" destId="{91E526F2-A371-471D-AD43-610CA563A207}" srcOrd="9" destOrd="0" presId="urn:microsoft.com/office/officeart/2008/layout/LinedList"/>
    <dgm:cxn modelId="{ED0C9D8D-2A59-4F77-BABE-FBDEF7F23095}" type="presParOf" srcId="{91E526F2-A371-471D-AD43-610CA563A207}" destId="{751EE350-D7CA-4BF6-9FB2-9CD45A82EDA2}" srcOrd="0" destOrd="0" presId="urn:microsoft.com/office/officeart/2008/layout/LinedList"/>
    <dgm:cxn modelId="{F789FB32-331F-43CE-9F62-E8502DE6A537}" type="presParOf" srcId="{91E526F2-A371-471D-AD43-610CA563A207}" destId="{45C20AEF-EA05-43BA-97CA-35F95A127D48}" srcOrd="1" destOrd="0" presId="urn:microsoft.com/office/officeart/2008/layout/LinedList"/>
    <dgm:cxn modelId="{D95EC286-49E3-47C5-BD95-71F6C9387CD2}" type="presParOf" srcId="{2C34AA1D-659C-4CB5-AEBE-37DF4C8EC34D}" destId="{6B0E6C4B-1D02-4692-AD8A-4A35DB7B313F}" srcOrd="10" destOrd="0" presId="urn:microsoft.com/office/officeart/2008/layout/LinedList"/>
    <dgm:cxn modelId="{96E80BCE-0628-4521-8D5B-FEDA5610B56E}" type="presParOf" srcId="{2C34AA1D-659C-4CB5-AEBE-37DF4C8EC34D}" destId="{E7DD2CA0-ACB0-4D65-8715-236345FAF380}" srcOrd="11" destOrd="0" presId="urn:microsoft.com/office/officeart/2008/layout/LinedList"/>
    <dgm:cxn modelId="{FB930632-B4A2-4B21-8A03-1F6A7A71A770}" type="presParOf" srcId="{E7DD2CA0-ACB0-4D65-8715-236345FAF380}" destId="{757DB612-74A7-4480-A205-7F036F37E113}" srcOrd="0" destOrd="0" presId="urn:microsoft.com/office/officeart/2008/layout/LinedList"/>
    <dgm:cxn modelId="{F47B4DB6-4E0F-4FA8-9DFD-4A01FA9EBDAA}" type="presParOf" srcId="{E7DD2CA0-ACB0-4D65-8715-236345FAF380}" destId="{C77DC42D-2A96-43AF-9E45-77997BDA9F0C}" srcOrd="1" destOrd="0" presId="urn:microsoft.com/office/officeart/2008/layout/LinedList"/>
    <dgm:cxn modelId="{4066F90D-4DDB-4FCE-B311-876DD4FED3A0}" type="presParOf" srcId="{2C34AA1D-659C-4CB5-AEBE-37DF4C8EC34D}" destId="{C8A76E25-C9F6-4563-BEF1-AEAC986393A3}" srcOrd="12" destOrd="0" presId="urn:microsoft.com/office/officeart/2008/layout/LinedList"/>
    <dgm:cxn modelId="{E738B550-A9ED-4A78-B74A-4D6A9D946254}" type="presParOf" srcId="{2C34AA1D-659C-4CB5-AEBE-37DF4C8EC34D}" destId="{97F5497F-E631-4FDB-AC6F-2AA5D0D48A7E}" srcOrd="13" destOrd="0" presId="urn:microsoft.com/office/officeart/2008/layout/LinedList"/>
    <dgm:cxn modelId="{213C6330-63BE-429C-9B5A-11F0C6C8BA2D}" type="presParOf" srcId="{97F5497F-E631-4FDB-AC6F-2AA5D0D48A7E}" destId="{F5631D05-BEBF-48A0-B778-0D8EE26E732C}" srcOrd="0" destOrd="0" presId="urn:microsoft.com/office/officeart/2008/layout/LinedList"/>
    <dgm:cxn modelId="{AA45DE7C-E08B-49C2-A01C-F7ACED4A41FF}" type="presParOf" srcId="{97F5497F-E631-4FDB-AC6F-2AA5D0D48A7E}" destId="{B84F887F-B3D0-45F0-81E3-9A55F2DABD6F}" srcOrd="1" destOrd="0" presId="urn:microsoft.com/office/officeart/2008/layout/LinedList"/>
    <dgm:cxn modelId="{D8191148-5423-4092-9336-A22A50BE43AD}" type="presParOf" srcId="{2C34AA1D-659C-4CB5-AEBE-37DF4C8EC34D}" destId="{40497A2D-6E4C-4488-BD10-39A8B0F5EE8C}" srcOrd="14" destOrd="0" presId="urn:microsoft.com/office/officeart/2008/layout/LinedList"/>
    <dgm:cxn modelId="{14318B05-E26F-4831-BEBE-0B97C6F9353B}" type="presParOf" srcId="{2C34AA1D-659C-4CB5-AEBE-37DF4C8EC34D}" destId="{FCB8B19E-2968-4852-9908-B24B97A1C96B}" srcOrd="15" destOrd="0" presId="urn:microsoft.com/office/officeart/2008/layout/LinedList"/>
    <dgm:cxn modelId="{1C5FBAD5-AA61-4C27-B959-63556B23CC72}" type="presParOf" srcId="{FCB8B19E-2968-4852-9908-B24B97A1C96B}" destId="{4BD3E5AB-B8B2-421A-9627-71AD966B2ABE}" srcOrd="0" destOrd="0" presId="urn:microsoft.com/office/officeart/2008/layout/LinedList"/>
    <dgm:cxn modelId="{1BEB1FA6-C988-41B0-BA5E-C22AA0EFEA39}" type="presParOf" srcId="{FCB8B19E-2968-4852-9908-B24B97A1C96B}" destId="{3E871FEA-7835-4AAA-B60F-05020299D07E}"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D4ACBB-24EB-4E57-AE2B-B470E7C087AF}"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00BFAB4D-A236-46A8-95AA-82CD87461216}">
      <dgm:prSet/>
      <dgm:spPr/>
      <dgm:t>
        <a:bodyPr/>
        <a:lstStyle/>
        <a:p>
          <a:pPr rtl="0"/>
          <a:r>
            <a:rPr kumimoji="1" lang="ja-JP" dirty="0" smtClean="0"/>
            <a:t>抗不安薬</a:t>
          </a:r>
          <a:endParaRPr kumimoji="1" lang="en-US" altLang="ja-JP" dirty="0" smtClean="0"/>
        </a:p>
        <a:p>
          <a:pPr rtl="0"/>
          <a:r>
            <a:rPr kumimoji="1" lang="ja-JP" dirty="0" smtClean="0">
              <a:solidFill>
                <a:schemeClr val="bg1">
                  <a:lumMod val="75000"/>
                </a:schemeClr>
              </a:solidFill>
            </a:rPr>
            <a:t>ベンゾ</a:t>
          </a:r>
          <a:r>
            <a:rPr kumimoji="1" lang="en-US" dirty="0" smtClean="0">
              <a:solidFill>
                <a:schemeClr val="bg1">
                  <a:lumMod val="75000"/>
                </a:schemeClr>
              </a:solidFill>
            </a:rPr>
            <a:t>/</a:t>
          </a:r>
          <a:r>
            <a:rPr kumimoji="1" lang="ja-JP" dirty="0" smtClean="0">
              <a:solidFill>
                <a:schemeClr val="bg1">
                  <a:lumMod val="75000"/>
                </a:schemeClr>
              </a:solidFill>
            </a:rPr>
            <a:t>非ベンゾ </a:t>
          </a:r>
          <a:endParaRPr lang="ja-JP" dirty="0">
            <a:solidFill>
              <a:schemeClr val="bg1">
                <a:lumMod val="75000"/>
              </a:schemeClr>
            </a:solidFill>
          </a:endParaRPr>
        </a:p>
      </dgm:t>
    </dgm:pt>
    <dgm:pt modelId="{CA2F1B04-8C86-453B-868D-EA026A8F8A75}" type="parTrans" cxnId="{1937C41B-68FF-4AEF-8BE1-0382EE4BEDD5}">
      <dgm:prSet/>
      <dgm:spPr/>
      <dgm:t>
        <a:bodyPr/>
        <a:lstStyle/>
        <a:p>
          <a:endParaRPr kumimoji="1" lang="ja-JP" altLang="en-US"/>
        </a:p>
      </dgm:t>
    </dgm:pt>
    <dgm:pt modelId="{88CA5DE0-4FC0-4A30-A938-F65AE64BB0F0}" type="sibTrans" cxnId="{1937C41B-68FF-4AEF-8BE1-0382EE4BEDD5}">
      <dgm:prSet/>
      <dgm:spPr/>
      <dgm:t>
        <a:bodyPr/>
        <a:lstStyle/>
        <a:p>
          <a:endParaRPr kumimoji="1" lang="ja-JP" altLang="en-US"/>
        </a:p>
      </dgm:t>
    </dgm:pt>
    <dgm:pt modelId="{A42569DA-064C-4492-8B41-82643655AFB6}">
      <dgm:prSet/>
      <dgm:spPr/>
      <dgm:t>
        <a:bodyPr/>
        <a:lstStyle/>
        <a:p>
          <a:pPr rtl="0"/>
          <a:r>
            <a:rPr kumimoji="1" lang="ja-JP" dirty="0" smtClean="0"/>
            <a:t>抗うつ薬　</a:t>
          </a:r>
          <a:r>
            <a:rPr kumimoji="1" lang="en-US" dirty="0" smtClean="0">
              <a:solidFill>
                <a:schemeClr val="bg1">
                  <a:lumMod val="75000"/>
                </a:schemeClr>
              </a:solidFill>
            </a:rPr>
            <a:t>SSRI/ SNRI/ </a:t>
          </a:r>
          <a:r>
            <a:rPr kumimoji="1" lang="ja-JP" dirty="0" smtClean="0">
              <a:solidFill>
                <a:schemeClr val="bg1">
                  <a:lumMod val="75000"/>
                </a:schemeClr>
              </a:solidFill>
            </a:rPr>
            <a:t>三環 他 </a:t>
          </a:r>
          <a:endParaRPr lang="ja-JP" dirty="0">
            <a:solidFill>
              <a:schemeClr val="bg1">
                <a:lumMod val="75000"/>
              </a:schemeClr>
            </a:solidFill>
          </a:endParaRPr>
        </a:p>
      </dgm:t>
    </dgm:pt>
    <dgm:pt modelId="{2256D6DF-6CEF-40E9-A3A6-455317F44EAC}" type="parTrans" cxnId="{005CF4E7-EEE8-4E98-AA81-C4035F6944DA}">
      <dgm:prSet/>
      <dgm:spPr/>
      <dgm:t>
        <a:bodyPr/>
        <a:lstStyle/>
        <a:p>
          <a:endParaRPr kumimoji="1" lang="ja-JP" altLang="en-US"/>
        </a:p>
      </dgm:t>
    </dgm:pt>
    <dgm:pt modelId="{A6F24C0C-CDD0-4270-916F-F601F19FC139}" type="sibTrans" cxnId="{005CF4E7-EEE8-4E98-AA81-C4035F6944DA}">
      <dgm:prSet/>
      <dgm:spPr/>
      <dgm:t>
        <a:bodyPr/>
        <a:lstStyle/>
        <a:p>
          <a:endParaRPr kumimoji="1" lang="ja-JP" altLang="en-US"/>
        </a:p>
      </dgm:t>
    </dgm:pt>
    <dgm:pt modelId="{E89FE0E2-D113-4E94-A7E7-669D55DA2855}">
      <dgm:prSet/>
      <dgm:spPr/>
      <dgm:t>
        <a:bodyPr/>
        <a:lstStyle/>
        <a:p>
          <a:pPr rtl="0"/>
          <a:r>
            <a:rPr kumimoji="1" lang="ja-JP" dirty="0" smtClean="0"/>
            <a:t>抗精神病薬　</a:t>
          </a:r>
          <a:r>
            <a:rPr kumimoji="1" lang="ja-JP" dirty="0" smtClean="0">
              <a:solidFill>
                <a:schemeClr val="bg1">
                  <a:lumMod val="75000"/>
                </a:schemeClr>
              </a:solidFill>
            </a:rPr>
            <a:t>定型</a:t>
          </a:r>
          <a:r>
            <a:rPr kumimoji="1" lang="en-US" dirty="0" smtClean="0">
              <a:solidFill>
                <a:schemeClr val="bg1">
                  <a:lumMod val="75000"/>
                </a:schemeClr>
              </a:solidFill>
            </a:rPr>
            <a:t>/ </a:t>
          </a:r>
          <a:r>
            <a:rPr kumimoji="1" lang="ja-JP" dirty="0" smtClean="0">
              <a:solidFill>
                <a:schemeClr val="bg1">
                  <a:lumMod val="75000"/>
                </a:schemeClr>
              </a:solidFill>
            </a:rPr>
            <a:t>非定型 </a:t>
          </a:r>
          <a:endParaRPr lang="ja-JP" dirty="0">
            <a:solidFill>
              <a:schemeClr val="bg1">
                <a:lumMod val="75000"/>
              </a:schemeClr>
            </a:solidFill>
          </a:endParaRPr>
        </a:p>
      </dgm:t>
    </dgm:pt>
    <dgm:pt modelId="{E4581A6C-9BBD-4ED3-B08C-0CF7FC7D0AED}" type="parTrans" cxnId="{AC1D9D51-1290-4138-BE2C-27ACC9C9578D}">
      <dgm:prSet/>
      <dgm:spPr/>
      <dgm:t>
        <a:bodyPr/>
        <a:lstStyle/>
        <a:p>
          <a:endParaRPr kumimoji="1" lang="ja-JP" altLang="en-US"/>
        </a:p>
      </dgm:t>
    </dgm:pt>
    <dgm:pt modelId="{95520E64-DFF4-44DB-85C6-6A4353AB8FCD}" type="sibTrans" cxnId="{AC1D9D51-1290-4138-BE2C-27ACC9C9578D}">
      <dgm:prSet/>
      <dgm:spPr/>
      <dgm:t>
        <a:bodyPr/>
        <a:lstStyle/>
        <a:p>
          <a:endParaRPr kumimoji="1" lang="ja-JP" altLang="en-US"/>
        </a:p>
      </dgm:t>
    </dgm:pt>
    <dgm:pt modelId="{04D9AE59-8DC8-40AF-8CF0-66261A77C63E}">
      <dgm:prSet/>
      <dgm:spPr/>
      <dgm:t>
        <a:bodyPr/>
        <a:lstStyle/>
        <a:p>
          <a:pPr rtl="0"/>
          <a:r>
            <a:rPr kumimoji="1" lang="ja-JP" dirty="0" smtClean="0"/>
            <a:t>抗てんかん薬　</a:t>
          </a:r>
          <a:r>
            <a:rPr kumimoji="1" lang="en-US" dirty="0" smtClean="0">
              <a:solidFill>
                <a:schemeClr val="bg1">
                  <a:lumMod val="75000"/>
                </a:schemeClr>
              </a:solidFill>
            </a:rPr>
            <a:t>CBZ/ VPA </a:t>
          </a:r>
          <a:r>
            <a:rPr kumimoji="1" lang="ja-JP" dirty="0" smtClean="0">
              <a:solidFill>
                <a:schemeClr val="bg1">
                  <a:lumMod val="75000"/>
                </a:schemeClr>
              </a:solidFill>
            </a:rPr>
            <a:t>他 </a:t>
          </a:r>
          <a:endParaRPr lang="ja-JP" dirty="0">
            <a:solidFill>
              <a:schemeClr val="bg1">
                <a:lumMod val="75000"/>
              </a:schemeClr>
            </a:solidFill>
          </a:endParaRPr>
        </a:p>
      </dgm:t>
    </dgm:pt>
    <dgm:pt modelId="{0ADE9633-5170-4C0A-BD9D-EC11507F6941}" type="parTrans" cxnId="{C1A51584-B60A-495F-86A2-6D40AC737967}">
      <dgm:prSet/>
      <dgm:spPr/>
      <dgm:t>
        <a:bodyPr/>
        <a:lstStyle/>
        <a:p>
          <a:endParaRPr kumimoji="1" lang="ja-JP" altLang="en-US"/>
        </a:p>
      </dgm:t>
    </dgm:pt>
    <dgm:pt modelId="{73589BCF-1828-4C82-A313-A9B11451F003}" type="sibTrans" cxnId="{C1A51584-B60A-495F-86A2-6D40AC737967}">
      <dgm:prSet/>
      <dgm:spPr/>
      <dgm:t>
        <a:bodyPr/>
        <a:lstStyle/>
        <a:p>
          <a:endParaRPr kumimoji="1" lang="ja-JP" altLang="en-US"/>
        </a:p>
      </dgm:t>
    </dgm:pt>
    <dgm:pt modelId="{DDF933EE-56C0-48A4-8339-64771B5A0214}">
      <dgm:prSet/>
      <dgm:spPr/>
      <dgm:t>
        <a:bodyPr/>
        <a:lstStyle/>
        <a:p>
          <a:pPr rtl="0"/>
          <a:r>
            <a:rPr kumimoji="1" lang="ja-JP" dirty="0" smtClean="0"/>
            <a:t>抗パ薬</a:t>
          </a:r>
          <a:endParaRPr lang="ja-JP" dirty="0"/>
        </a:p>
      </dgm:t>
    </dgm:pt>
    <dgm:pt modelId="{3F8135A1-B25B-4E5D-B85C-97A0A2C1D298}" type="parTrans" cxnId="{88BCA69A-F217-4C26-8B18-69101B8D83D1}">
      <dgm:prSet/>
      <dgm:spPr/>
      <dgm:t>
        <a:bodyPr/>
        <a:lstStyle/>
        <a:p>
          <a:endParaRPr kumimoji="1" lang="ja-JP" altLang="en-US"/>
        </a:p>
      </dgm:t>
    </dgm:pt>
    <dgm:pt modelId="{4C8E734C-2296-4800-932D-1930C0E2E7B5}" type="sibTrans" cxnId="{88BCA69A-F217-4C26-8B18-69101B8D83D1}">
      <dgm:prSet/>
      <dgm:spPr/>
      <dgm:t>
        <a:bodyPr/>
        <a:lstStyle/>
        <a:p>
          <a:endParaRPr kumimoji="1" lang="ja-JP" altLang="en-US"/>
        </a:p>
      </dgm:t>
    </dgm:pt>
    <dgm:pt modelId="{F098F151-34A5-485E-89B3-A6606E1EE719}" type="pres">
      <dgm:prSet presAssocID="{85D4ACBB-24EB-4E57-AE2B-B470E7C087AF}" presName="compositeShape" presStyleCnt="0">
        <dgm:presLayoutVars>
          <dgm:chMax val="7"/>
          <dgm:dir/>
          <dgm:resizeHandles val="exact"/>
        </dgm:presLayoutVars>
      </dgm:prSet>
      <dgm:spPr/>
      <dgm:t>
        <a:bodyPr/>
        <a:lstStyle/>
        <a:p>
          <a:endParaRPr kumimoji="1" lang="ja-JP" altLang="en-US"/>
        </a:p>
      </dgm:t>
    </dgm:pt>
    <dgm:pt modelId="{62BCBB06-F7D0-4722-9B69-1A14294D4380}" type="pres">
      <dgm:prSet presAssocID="{00BFAB4D-A236-46A8-95AA-82CD87461216}" presName="circ1" presStyleLbl="vennNode1" presStyleIdx="0" presStyleCnt="5"/>
      <dgm:spPr/>
    </dgm:pt>
    <dgm:pt modelId="{CD53F7B4-6AD9-43A6-AB09-976EE7AA243C}" type="pres">
      <dgm:prSet presAssocID="{00BFAB4D-A236-46A8-95AA-82CD87461216}" presName="circ1Tx" presStyleLbl="revTx" presStyleIdx="0" presStyleCnt="0" custScaleX="140940">
        <dgm:presLayoutVars>
          <dgm:chMax val="0"/>
          <dgm:chPref val="0"/>
          <dgm:bulletEnabled val="1"/>
        </dgm:presLayoutVars>
      </dgm:prSet>
      <dgm:spPr/>
      <dgm:t>
        <a:bodyPr/>
        <a:lstStyle/>
        <a:p>
          <a:endParaRPr kumimoji="1" lang="ja-JP" altLang="en-US"/>
        </a:p>
      </dgm:t>
    </dgm:pt>
    <dgm:pt modelId="{81439773-609F-417D-BAF2-2F5397B4C405}" type="pres">
      <dgm:prSet presAssocID="{A42569DA-064C-4492-8B41-82643655AFB6}" presName="circ2" presStyleLbl="vennNode1" presStyleIdx="1" presStyleCnt="5"/>
      <dgm:spPr/>
    </dgm:pt>
    <dgm:pt modelId="{B742291A-403A-461E-A760-6665641DA905}" type="pres">
      <dgm:prSet presAssocID="{A42569DA-064C-4492-8B41-82643655AFB6}" presName="circ2Tx" presStyleLbl="revTx" presStyleIdx="0" presStyleCnt="0">
        <dgm:presLayoutVars>
          <dgm:chMax val="0"/>
          <dgm:chPref val="0"/>
          <dgm:bulletEnabled val="1"/>
        </dgm:presLayoutVars>
      </dgm:prSet>
      <dgm:spPr/>
      <dgm:t>
        <a:bodyPr/>
        <a:lstStyle/>
        <a:p>
          <a:endParaRPr kumimoji="1" lang="ja-JP" altLang="en-US"/>
        </a:p>
      </dgm:t>
    </dgm:pt>
    <dgm:pt modelId="{A4C80D67-92C0-4E11-A1B6-FE350BDCB798}" type="pres">
      <dgm:prSet presAssocID="{E89FE0E2-D113-4E94-A7E7-669D55DA2855}" presName="circ3" presStyleLbl="vennNode1" presStyleIdx="2" presStyleCnt="5"/>
      <dgm:spPr/>
    </dgm:pt>
    <dgm:pt modelId="{6E85E3AE-8A67-4E4B-B4A9-13F2016BB13C}" type="pres">
      <dgm:prSet presAssocID="{E89FE0E2-D113-4E94-A7E7-669D55DA2855}" presName="circ3Tx" presStyleLbl="revTx" presStyleIdx="0" presStyleCnt="0" custScaleX="103235">
        <dgm:presLayoutVars>
          <dgm:chMax val="0"/>
          <dgm:chPref val="0"/>
          <dgm:bulletEnabled val="1"/>
        </dgm:presLayoutVars>
      </dgm:prSet>
      <dgm:spPr/>
      <dgm:t>
        <a:bodyPr/>
        <a:lstStyle/>
        <a:p>
          <a:endParaRPr kumimoji="1" lang="ja-JP" altLang="en-US"/>
        </a:p>
      </dgm:t>
    </dgm:pt>
    <dgm:pt modelId="{C8E5EFC0-FBCE-4526-90EE-2A772536247E}" type="pres">
      <dgm:prSet presAssocID="{04D9AE59-8DC8-40AF-8CF0-66261A77C63E}" presName="circ4" presStyleLbl="vennNode1" presStyleIdx="3" presStyleCnt="5"/>
      <dgm:spPr/>
    </dgm:pt>
    <dgm:pt modelId="{87AE1F59-667E-4D78-8CA6-BF15E783ED41}" type="pres">
      <dgm:prSet presAssocID="{04D9AE59-8DC8-40AF-8CF0-66261A77C63E}" presName="circ4Tx" presStyleLbl="revTx" presStyleIdx="0" presStyleCnt="0" custScaleX="130167">
        <dgm:presLayoutVars>
          <dgm:chMax val="0"/>
          <dgm:chPref val="0"/>
          <dgm:bulletEnabled val="1"/>
        </dgm:presLayoutVars>
      </dgm:prSet>
      <dgm:spPr/>
      <dgm:t>
        <a:bodyPr/>
        <a:lstStyle/>
        <a:p>
          <a:endParaRPr kumimoji="1" lang="ja-JP" altLang="en-US"/>
        </a:p>
      </dgm:t>
    </dgm:pt>
    <dgm:pt modelId="{983AA74C-4067-4489-B9DE-413079CB6BFF}" type="pres">
      <dgm:prSet presAssocID="{DDF933EE-56C0-48A4-8339-64771B5A0214}" presName="circ5" presStyleLbl="vennNode1" presStyleIdx="4" presStyleCnt="5"/>
      <dgm:spPr/>
    </dgm:pt>
    <dgm:pt modelId="{8948E0DB-A896-4532-98A1-1B2AC4EFD952}" type="pres">
      <dgm:prSet presAssocID="{DDF933EE-56C0-48A4-8339-64771B5A0214}" presName="circ5Tx" presStyleLbl="revTx" presStyleIdx="0" presStyleCnt="0">
        <dgm:presLayoutVars>
          <dgm:chMax val="0"/>
          <dgm:chPref val="0"/>
          <dgm:bulletEnabled val="1"/>
        </dgm:presLayoutVars>
      </dgm:prSet>
      <dgm:spPr/>
      <dgm:t>
        <a:bodyPr/>
        <a:lstStyle/>
        <a:p>
          <a:endParaRPr kumimoji="1" lang="ja-JP" altLang="en-US"/>
        </a:p>
      </dgm:t>
    </dgm:pt>
  </dgm:ptLst>
  <dgm:cxnLst>
    <dgm:cxn modelId="{B4A47E25-BDB5-40E1-BCE4-248DB4E14E7B}" type="presOf" srcId="{A42569DA-064C-4492-8B41-82643655AFB6}" destId="{B742291A-403A-461E-A760-6665641DA905}" srcOrd="0" destOrd="0" presId="urn:microsoft.com/office/officeart/2005/8/layout/venn1"/>
    <dgm:cxn modelId="{3694419F-9088-45D7-8964-45ED29F4CF6F}" type="presOf" srcId="{DDF933EE-56C0-48A4-8339-64771B5A0214}" destId="{8948E0DB-A896-4532-98A1-1B2AC4EFD952}" srcOrd="0" destOrd="0" presId="urn:microsoft.com/office/officeart/2005/8/layout/venn1"/>
    <dgm:cxn modelId="{2DE80E68-AC34-46E7-A229-F8644BB2A72E}" type="presOf" srcId="{E89FE0E2-D113-4E94-A7E7-669D55DA2855}" destId="{6E85E3AE-8A67-4E4B-B4A9-13F2016BB13C}" srcOrd="0" destOrd="0" presId="urn:microsoft.com/office/officeart/2005/8/layout/venn1"/>
    <dgm:cxn modelId="{005CF4E7-EEE8-4E98-AA81-C4035F6944DA}" srcId="{85D4ACBB-24EB-4E57-AE2B-B470E7C087AF}" destId="{A42569DA-064C-4492-8B41-82643655AFB6}" srcOrd="1" destOrd="0" parTransId="{2256D6DF-6CEF-40E9-A3A6-455317F44EAC}" sibTransId="{A6F24C0C-CDD0-4270-916F-F601F19FC139}"/>
    <dgm:cxn modelId="{C1A51584-B60A-495F-86A2-6D40AC737967}" srcId="{85D4ACBB-24EB-4E57-AE2B-B470E7C087AF}" destId="{04D9AE59-8DC8-40AF-8CF0-66261A77C63E}" srcOrd="3" destOrd="0" parTransId="{0ADE9633-5170-4C0A-BD9D-EC11507F6941}" sibTransId="{73589BCF-1828-4C82-A313-A9B11451F003}"/>
    <dgm:cxn modelId="{AC1D9D51-1290-4138-BE2C-27ACC9C9578D}" srcId="{85D4ACBB-24EB-4E57-AE2B-B470E7C087AF}" destId="{E89FE0E2-D113-4E94-A7E7-669D55DA2855}" srcOrd="2" destOrd="0" parTransId="{E4581A6C-9BBD-4ED3-B08C-0CF7FC7D0AED}" sibTransId="{95520E64-DFF4-44DB-85C6-6A4353AB8FCD}"/>
    <dgm:cxn modelId="{DC23B0C6-D8C9-42F8-A643-800E19829EBF}" type="presOf" srcId="{85D4ACBB-24EB-4E57-AE2B-B470E7C087AF}" destId="{F098F151-34A5-485E-89B3-A6606E1EE719}" srcOrd="0" destOrd="0" presId="urn:microsoft.com/office/officeart/2005/8/layout/venn1"/>
    <dgm:cxn modelId="{189B9005-6027-4474-BF10-231CE384198C}" type="presOf" srcId="{04D9AE59-8DC8-40AF-8CF0-66261A77C63E}" destId="{87AE1F59-667E-4D78-8CA6-BF15E783ED41}" srcOrd="0" destOrd="0" presId="urn:microsoft.com/office/officeart/2005/8/layout/venn1"/>
    <dgm:cxn modelId="{88BCA69A-F217-4C26-8B18-69101B8D83D1}" srcId="{85D4ACBB-24EB-4E57-AE2B-B470E7C087AF}" destId="{DDF933EE-56C0-48A4-8339-64771B5A0214}" srcOrd="4" destOrd="0" parTransId="{3F8135A1-B25B-4E5D-B85C-97A0A2C1D298}" sibTransId="{4C8E734C-2296-4800-932D-1930C0E2E7B5}"/>
    <dgm:cxn modelId="{AA0FA000-E689-4982-AEEE-E092408D8EBF}" type="presOf" srcId="{00BFAB4D-A236-46A8-95AA-82CD87461216}" destId="{CD53F7B4-6AD9-43A6-AB09-976EE7AA243C}" srcOrd="0" destOrd="0" presId="urn:microsoft.com/office/officeart/2005/8/layout/venn1"/>
    <dgm:cxn modelId="{1937C41B-68FF-4AEF-8BE1-0382EE4BEDD5}" srcId="{85D4ACBB-24EB-4E57-AE2B-B470E7C087AF}" destId="{00BFAB4D-A236-46A8-95AA-82CD87461216}" srcOrd="0" destOrd="0" parTransId="{CA2F1B04-8C86-453B-868D-EA026A8F8A75}" sibTransId="{88CA5DE0-4FC0-4A30-A938-F65AE64BB0F0}"/>
    <dgm:cxn modelId="{4D3BF5D7-3074-4809-9C23-B5AB616A550B}" type="presParOf" srcId="{F098F151-34A5-485E-89B3-A6606E1EE719}" destId="{62BCBB06-F7D0-4722-9B69-1A14294D4380}" srcOrd="0" destOrd="0" presId="urn:microsoft.com/office/officeart/2005/8/layout/venn1"/>
    <dgm:cxn modelId="{E52D7CB7-32F8-4A0A-81E8-63CC4AF9306A}" type="presParOf" srcId="{F098F151-34A5-485E-89B3-A6606E1EE719}" destId="{CD53F7B4-6AD9-43A6-AB09-976EE7AA243C}" srcOrd="1" destOrd="0" presId="urn:microsoft.com/office/officeart/2005/8/layout/venn1"/>
    <dgm:cxn modelId="{422631E0-3546-464A-826D-A6879707B1F3}" type="presParOf" srcId="{F098F151-34A5-485E-89B3-A6606E1EE719}" destId="{81439773-609F-417D-BAF2-2F5397B4C405}" srcOrd="2" destOrd="0" presId="urn:microsoft.com/office/officeart/2005/8/layout/venn1"/>
    <dgm:cxn modelId="{063000B9-D270-4124-8B6B-D657927688CD}" type="presParOf" srcId="{F098F151-34A5-485E-89B3-A6606E1EE719}" destId="{B742291A-403A-461E-A760-6665641DA905}" srcOrd="3" destOrd="0" presId="urn:microsoft.com/office/officeart/2005/8/layout/venn1"/>
    <dgm:cxn modelId="{FF6F8D33-AB87-4B42-AFC9-CA0FEFA66779}" type="presParOf" srcId="{F098F151-34A5-485E-89B3-A6606E1EE719}" destId="{A4C80D67-92C0-4E11-A1B6-FE350BDCB798}" srcOrd="4" destOrd="0" presId="urn:microsoft.com/office/officeart/2005/8/layout/venn1"/>
    <dgm:cxn modelId="{76DCE27F-ACD7-43CB-A759-90CA7B59AE2F}" type="presParOf" srcId="{F098F151-34A5-485E-89B3-A6606E1EE719}" destId="{6E85E3AE-8A67-4E4B-B4A9-13F2016BB13C}" srcOrd="5" destOrd="0" presId="urn:microsoft.com/office/officeart/2005/8/layout/venn1"/>
    <dgm:cxn modelId="{FDE1C81A-AC70-4799-AB6B-FA8F835F2697}" type="presParOf" srcId="{F098F151-34A5-485E-89B3-A6606E1EE719}" destId="{C8E5EFC0-FBCE-4526-90EE-2A772536247E}" srcOrd="6" destOrd="0" presId="urn:microsoft.com/office/officeart/2005/8/layout/venn1"/>
    <dgm:cxn modelId="{62A55774-C03B-4695-84AE-2F635E2246B9}" type="presParOf" srcId="{F098F151-34A5-485E-89B3-A6606E1EE719}" destId="{87AE1F59-667E-4D78-8CA6-BF15E783ED41}" srcOrd="7" destOrd="0" presId="urn:microsoft.com/office/officeart/2005/8/layout/venn1"/>
    <dgm:cxn modelId="{CB903EAA-8EE7-4FF4-8F60-E11FDD3764D2}" type="presParOf" srcId="{F098F151-34A5-485E-89B3-A6606E1EE719}" destId="{983AA74C-4067-4489-B9DE-413079CB6BFF}" srcOrd="8" destOrd="0" presId="urn:microsoft.com/office/officeart/2005/8/layout/venn1"/>
    <dgm:cxn modelId="{8FA7EE04-E949-4FC8-B222-7EA312636127}" type="presParOf" srcId="{F098F151-34A5-485E-89B3-A6606E1EE719}" destId="{8948E0DB-A896-4532-98A1-1B2AC4EFD952}"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D4ACBB-24EB-4E57-AE2B-B470E7C087AF}"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00BFAB4D-A236-46A8-95AA-82CD87461216}">
      <dgm:prSet/>
      <dgm:spPr/>
      <dgm:t>
        <a:bodyPr/>
        <a:lstStyle/>
        <a:p>
          <a:pPr rtl="0"/>
          <a:r>
            <a:rPr kumimoji="1" lang="ja-JP" dirty="0" smtClean="0"/>
            <a:t>抗不安薬</a:t>
          </a:r>
          <a:endParaRPr kumimoji="1" lang="en-US" altLang="ja-JP" dirty="0" smtClean="0"/>
        </a:p>
        <a:p>
          <a:pPr rtl="0"/>
          <a:r>
            <a:rPr kumimoji="1" lang="ja-JP" dirty="0" smtClean="0">
              <a:solidFill>
                <a:schemeClr val="bg1">
                  <a:lumMod val="75000"/>
                </a:schemeClr>
              </a:solidFill>
            </a:rPr>
            <a:t>ベンゾ</a:t>
          </a:r>
          <a:r>
            <a:rPr kumimoji="1" lang="en-US" dirty="0" smtClean="0">
              <a:solidFill>
                <a:schemeClr val="bg1">
                  <a:lumMod val="75000"/>
                </a:schemeClr>
              </a:solidFill>
            </a:rPr>
            <a:t>/</a:t>
          </a:r>
          <a:r>
            <a:rPr kumimoji="1" lang="ja-JP" dirty="0" smtClean="0">
              <a:solidFill>
                <a:schemeClr val="bg1">
                  <a:lumMod val="75000"/>
                </a:schemeClr>
              </a:solidFill>
            </a:rPr>
            <a:t>非ベンゾ </a:t>
          </a:r>
          <a:endParaRPr lang="ja-JP" dirty="0">
            <a:solidFill>
              <a:schemeClr val="bg1">
                <a:lumMod val="75000"/>
              </a:schemeClr>
            </a:solidFill>
          </a:endParaRPr>
        </a:p>
      </dgm:t>
    </dgm:pt>
    <dgm:pt modelId="{CA2F1B04-8C86-453B-868D-EA026A8F8A75}" type="parTrans" cxnId="{1937C41B-68FF-4AEF-8BE1-0382EE4BEDD5}">
      <dgm:prSet/>
      <dgm:spPr/>
      <dgm:t>
        <a:bodyPr/>
        <a:lstStyle/>
        <a:p>
          <a:endParaRPr kumimoji="1" lang="ja-JP" altLang="en-US"/>
        </a:p>
      </dgm:t>
    </dgm:pt>
    <dgm:pt modelId="{88CA5DE0-4FC0-4A30-A938-F65AE64BB0F0}" type="sibTrans" cxnId="{1937C41B-68FF-4AEF-8BE1-0382EE4BEDD5}">
      <dgm:prSet/>
      <dgm:spPr/>
      <dgm:t>
        <a:bodyPr/>
        <a:lstStyle/>
        <a:p>
          <a:endParaRPr kumimoji="1" lang="ja-JP" altLang="en-US"/>
        </a:p>
      </dgm:t>
    </dgm:pt>
    <dgm:pt modelId="{A42569DA-064C-4492-8B41-82643655AFB6}">
      <dgm:prSet/>
      <dgm:spPr/>
      <dgm:t>
        <a:bodyPr/>
        <a:lstStyle/>
        <a:p>
          <a:pPr rtl="0"/>
          <a:r>
            <a:rPr kumimoji="1" lang="ja-JP" dirty="0" smtClean="0"/>
            <a:t>抗うつ薬　</a:t>
          </a:r>
          <a:r>
            <a:rPr kumimoji="1" lang="en-US" dirty="0" smtClean="0">
              <a:solidFill>
                <a:schemeClr val="bg1">
                  <a:lumMod val="75000"/>
                </a:schemeClr>
              </a:solidFill>
            </a:rPr>
            <a:t>SSRI/ SNRI/ </a:t>
          </a:r>
          <a:r>
            <a:rPr kumimoji="1" lang="ja-JP" dirty="0" smtClean="0">
              <a:solidFill>
                <a:schemeClr val="bg1">
                  <a:lumMod val="75000"/>
                </a:schemeClr>
              </a:solidFill>
            </a:rPr>
            <a:t>三環 他 </a:t>
          </a:r>
          <a:endParaRPr lang="ja-JP" dirty="0">
            <a:solidFill>
              <a:schemeClr val="bg1">
                <a:lumMod val="75000"/>
              </a:schemeClr>
            </a:solidFill>
          </a:endParaRPr>
        </a:p>
      </dgm:t>
    </dgm:pt>
    <dgm:pt modelId="{2256D6DF-6CEF-40E9-A3A6-455317F44EAC}" type="parTrans" cxnId="{005CF4E7-EEE8-4E98-AA81-C4035F6944DA}">
      <dgm:prSet/>
      <dgm:spPr/>
      <dgm:t>
        <a:bodyPr/>
        <a:lstStyle/>
        <a:p>
          <a:endParaRPr kumimoji="1" lang="ja-JP" altLang="en-US"/>
        </a:p>
      </dgm:t>
    </dgm:pt>
    <dgm:pt modelId="{A6F24C0C-CDD0-4270-916F-F601F19FC139}" type="sibTrans" cxnId="{005CF4E7-EEE8-4E98-AA81-C4035F6944DA}">
      <dgm:prSet/>
      <dgm:spPr/>
      <dgm:t>
        <a:bodyPr/>
        <a:lstStyle/>
        <a:p>
          <a:endParaRPr kumimoji="1" lang="ja-JP" altLang="en-US"/>
        </a:p>
      </dgm:t>
    </dgm:pt>
    <dgm:pt modelId="{E89FE0E2-D113-4E94-A7E7-669D55DA2855}">
      <dgm:prSet/>
      <dgm:spPr/>
      <dgm:t>
        <a:bodyPr/>
        <a:lstStyle/>
        <a:p>
          <a:pPr rtl="0"/>
          <a:r>
            <a:rPr kumimoji="1" lang="ja-JP" dirty="0" smtClean="0"/>
            <a:t>抗精神病薬　</a:t>
          </a:r>
          <a:r>
            <a:rPr kumimoji="1" lang="ja-JP" dirty="0" smtClean="0">
              <a:solidFill>
                <a:schemeClr val="bg1">
                  <a:lumMod val="75000"/>
                </a:schemeClr>
              </a:solidFill>
            </a:rPr>
            <a:t>定型</a:t>
          </a:r>
          <a:r>
            <a:rPr kumimoji="1" lang="en-US" dirty="0" smtClean="0">
              <a:solidFill>
                <a:schemeClr val="bg1">
                  <a:lumMod val="75000"/>
                </a:schemeClr>
              </a:solidFill>
            </a:rPr>
            <a:t>/ </a:t>
          </a:r>
          <a:r>
            <a:rPr kumimoji="1" lang="ja-JP" dirty="0" smtClean="0">
              <a:solidFill>
                <a:schemeClr val="bg1">
                  <a:lumMod val="75000"/>
                </a:schemeClr>
              </a:solidFill>
            </a:rPr>
            <a:t>非定型 </a:t>
          </a:r>
          <a:endParaRPr lang="ja-JP" dirty="0">
            <a:solidFill>
              <a:schemeClr val="bg1">
                <a:lumMod val="75000"/>
              </a:schemeClr>
            </a:solidFill>
          </a:endParaRPr>
        </a:p>
      </dgm:t>
    </dgm:pt>
    <dgm:pt modelId="{E4581A6C-9BBD-4ED3-B08C-0CF7FC7D0AED}" type="parTrans" cxnId="{AC1D9D51-1290-4138-BE2C-27ACC9C9578D}">
      <dgm:prSet/>
      <dgm:spPr/>
      <dgm:t>
        <a:bodyPr/>
        <a:lstStyle/>
        <a:p>
          <a:endParaRPr kumimoji="1" lang="ja-JP" altLang="en-US"/>
        </a:p>
      </dgm:t>
    </dgm:pt>
    <dgm:pt modelId="{95520E64-DFF4-44DB-85C6-6A4353AB8FCD}" type="sibTrans" cxnId="{AC1D9D51-1290-4138-BE2C-27ACC9C9578D}">
      <dgm:prSet/>
      <dgm:spPr/>
      <dgm:t>
        <a:bodyPr/>
        <a:lstStyle/>
        <a:p>
          <a:endParaRPr kumimoji="1" lang="ja-JP" altLang="en-US"/>
        </a:p>
      </dgm:t>
    </dgm:pt>
    <dgm:pt modelId="{04D9AE59-8DC8-40AF-8CF0-66261A77C63E}">
      <dgm:prSet/>
      <dgm:spPr/>
      <dgm:t>
        <a:bodyPr/>
        <a:lstStyle/>
        <a:p>
          <a:pPr rtl="0"/>
          <a:r>
            <a:rPr kumimoji="1" lang="ja-JP" dirty="0" smtClean="0"/>
            <a:t>抗てんかん薬　</a:t>
          </a:r>
          <a:r>
            <a:rPr kumimoji="1" lang="en-US" dirty="0" smtClean="0">
              <a:solidFill>
                <a:schemeClr val="bg1">
                  <a:lumMod val="75000"/>
                </a:schemeClr>
              </a:solidFill>
            </a:rPr>
            <a:t>CBZ/ VPA </a:t>
          </a:r>
          <a:r>
            <a:rPr kumimoji="1" lang="ja-JP" dirty="0" smtClean="0">
              <a:solidFill>
                <a:schemeClr val="bg1">
                  <a:lumMod val="75000"/>
                </a:schemeClr>
              </a:solidFill>
            </a:rPr>
            <a:t>他 </a:t>
          </a:r>
          <a:endParaRPr lang="ja-JP" dirty="0">
            <a:solidFill>
              <a:schemeClr val="bg1">
                <a:lumMod val="75000"/>
              </a:schemeClr>
            </a:solidFill>
          </a:endParaRPr>
        </a:p>
      </dgm:t>
    </dgm:pt>
    <dgm:pt modelId="{0ADE9633-5170-4C0A-BD9D-EC11507F6941}" type="parTrans" cxnId="{C1A51584-B60A-495F-86A2-6D40AC737967}">
      <dgm:prSet/>
      <dgm:spPr/>
      <dgm:t>
        <a:bodyPr/>
        <a:lstStyle/>
        <a:p>
          <a:endParaRPr kumimoji="1" lang="ja-JP" altLang="en-US"/>
        </a:p>
      </dgm:t>
    </dgm:pt>
    <dgm:pt modelId="{73589BCF-1828-4C82-A313-A9B11451F003}" type="sibTrans" cxnId="{C1A51584-B60A-495F-86A2-6D40AC737967}">
      <dgm:prSet/>
      <dgm:spPr/>
      <dgm:t>
        <a:bodyPr/>
        <a:lstStyle/>
        <a:p>
          <a:endParaRPr kumimoji="1" lang="ja-JP" altLang="en-US"/>
        </a:p>
      </dgm:t>
    </dgm:pt>
    <dgm:pt modelId="{DDF933EE-56C0-48A4-8339-64771B5A0214}">
      <dgm:prSet/>
      <dgm:spPr/>
      <dgm:t>
        <a:bodyPr/>
        <a:lstStyle/>
        <a:p>
          <a:pPr rtl="0"/>
          <a:r>
            <a:rPr kumimoji="1" lang="ja-JP" dirty="0" smtClean="0"/>
            <a:t>抗パ薬</a:t>
          </a:r>
          <a:endParaRPr lang="ja-JP" dirty="0"/>
        </a:p>
      </dgm:t>
    </dgm:pt>
    <dgm:pt modelId="{3F8135A1-B25B-4E5D-B85C-97A0A2C1D298}" type="parTrans" cxnId="{88BCA69A-F217-4C26-8B18-69101B8D83D1}">
      <dgm:prSet/>
      <dgm:spPr/>
      <dgm:t>
        <a:bodyPr/>
        <a:lstStyle/>
        <a:p>
          <a:endParaRPr kumimoji="1" lang="ja-JP" altLang="en-US"/>
        </a:p>
      </dgm:t>
    </dgm:pt>
    <dgm:pt modelId="{4C8E734C-2296-4800-932D-1930C0E2E7B5}" type="sibTrans" cxnId="{88BCA69A-F217-4C26-8B18-69101B8D83D1}">
      <dgm:prSet/>
      <dgm:spPr/>
      <dgm:t>
        <a:bodyPr/>
        <a:lstStyle/>
        <a:p>
          <a:endParaRPr kumimoji="1" lang="ja-JP" altLang="en-US"/>
        </a:p>
      </dgm:t>
    </dgm:pt>
    <dgm:pt modelId="{F098F151-34A5-485E-89B3-A6606E1EE719}" type="pres">
      <dgm:prSet presAssocID="{85D4ACBB-24EB-4E57-AE2B-B470E7C087AF}" presName="compositeShape" presStyleCnt="0">
        <dgm:presLayoutVars>
          <dgm:chMax val="7"/>
          <dgm:dir/>
          <dgm:resizeHandles val="exact"/>
        </dgm:presLayoutVars>
      </dgm:prSet>
      <dgm:spPr/>
      <dgm:t>
        <a:bodyPr/>
        <a:lstStyle/>
        <a:p>
          <a:endParaRPr kumimoji="1" lang="ja-JP" altLang="en-US"/>
        </a:p>
      </dgm:t>
    </dgm:pt>
    <dgm:pt modelId="{62BCBB06-F7D0-4722-9B69-1A14294D4380}" type="pres">
      <dgm:prSet presAssocID="{00BFAB4D-A236-46A8-95AA-82CD87461216}" presName="circ1" presStyleLbl="vennNode1" presStyleIdx="0" presStyleCnt="5"/>
      <dgm:spPr/>
    </dgm:pt>
    <dgm:pt modelId="{CD53F7B4-6AD9-43A6-AB09-976EE7AA243C}" type="pres">
      <dgm:prSet presAssocID="{00BFAB4D-A236-46A8-95AA-82CD87461216}" presName="circ1Tx" presStyleLbl="revTx" presStyleIdx="0" presStyleCnt="0" custScaleX="140940">
        <dgm:presLayoutVars>
          <dgm:chMax val="0"/>
          <dgm:chPref val="0"/>
          <dgm:bulletEnabled val="1"/>
        </dgm:presLayoutVars>
      </dgm:prSet>
      <dgm:spPr/>
      <dgm:t>
        <a:bodyPr/>
        <a:lstStyle/>
        <a:p>
          <a:endParaRPr kumimoji="1" lang="ja-JP" altLang="en-US"/>
        </a:p>
      </dgm:t>
    </dgm:pt>
    <dgm:pt modelId="{81439773-609F-417D-BAF2-2F5397B4C405}" type="pres">
      <dgm:prSet presAssocID="{A42569DA-064C-4492-8B41-82643655AFB6}" presName="circ2" presStyleLbl="vennNode1" presStyleIdx="1" presStyleCnt="5"/>
      <dgm:spPr/>
    </dgm:pt>
    <dgm:pt modelId="{B742291A-403A-461E-A760-6665641DA905}" type="pres">
      <dgm:prSet presAssocID="{A42569DA-064C-4492-8B41-82643655AFB6}" presName="circ2Tx" presStyleLbl="revTx" presStyleIdx="0" presStyleCnt="0">
        <dgm:presLayoutVars>
          <dgm:chMax val="0"/>
          <dgm:chPref val="0"/>
          <dgm:bulletEnabled val="1"/>
        </dgm:presLayoutVars>
      </dgm:prSet>
      <dgm:spPr/>
      <dgm:t>
        <a:bodyPr/>
        <a:lstStyle/>
        <a:p>
          <a:endParaRPr kumimoji="1" lang="ja-JP" altLang="en-US"/>
        </a:p>
      </dgm:t>
    </dgm:pt>
    <dgm:pt modelId="{A4C80D67-92C0-4E11-A1B6-FE350BDCB798}" type="pres">
      <dgm:prSet presAssocID="{E89FE0E2-D113-4E94-A7E7-669D55DA2855}" presName="circ3" presStyleLbl="vennNode1" presStyleIdx="2" presStyleCnt="5"/>
      <dgm:spPr/>
    </dgm:pt>
    <dgm:pt modelId="{6E85E3AE-8A67-4E4B-B4A9-13F2016BB13C}" type="pres">
      <dgm:prSet presAssocID="{E89FE0E2-D113-4E94-A7E7-669D55DA2855}" presName="circ3Tx" presStyleLbl="revTx" presStyleIdx="0" presStyleCnt="0" custScaleX="103235">
        <dgm:presLayoutVars>
          <dgm:chMax val="0"/>
          <dgm:chPref val="0"/>
          <dgm:bulletEnabled val="1"/>
        </dgm:presLayoutVars>
      </dgm:prSet>
      <dgm:spPr/>
      <dgm:t>
        <a:bodyPr/>
        <a:lstStyle/>
        <a:p>
          <a:endParaRPr kumimoji="1" lang="ja-JP" altLang="en-US"/>
        </a:p>
      </dgm:t>
    </dgm:pt>
    <dgm:pt modelId="{C8E5EFC0-FBCE-4526-90EE-2A772536247E}" type="pres">
      <dgm:prSet presAssocID="{04D9AE59-8DC8-40AF-8CF0-66261A77C63E}" presName="circ4" presStyleLbl="vennNode1" presStyleIdx="3" presStyleCnt="5"/>
      <dgm:spPr/>
    </dgm:pt>
    <dgm:pt modelId="{87AE1F59-667E-4D78-8CA6-BF15E783ED41}" type="pres">
      <dgm:prSet presAssocID="{04D9AE59-8DC8-40AF-8CF0-66261A77C63E}" presName="circ4Tx" presStyleLbl="revTx" presStyleIdx="0" presStyleCnt="0" custScaleX="130167">
        <dgm:presLayoutVars>
          <dgm:chMax val="0"/>
          <dgm:chPref val="0"/>
          <dgm:bulletEnabled val="1"/>
        </dgm:presLayoutVars>
      </dgm:prSet>
      <dgm:spPr/>
      <dgm:t>
        <a:bodyPr/>
        <a:lstStyle/>
        <a:p>
          <a:endParaRPr kumimoji="1" lang="ja-JP" altLang="en-US"/>
        </a:p>
      </dgm:t>
    </dgm:pt>
    <dgm:pt modelId="{983AA74C-4067-4489-B9DE-413079CB6BFF}" type="pres">
      <dgm:prSet presAssocID="{DDF933EE-56C0-48A4-8339-64771B5A0214}" presName="circ5" presStyleLbl="vennNode1" presStyleIdx="4" presStyleCnt="5"/>
      <dgm:spPr/>
    </dgm:pt>
    <dgm:pt modelId="{8948E0DB-A896-4532-98A1-1B2AC4EFD952}" type="pres">
      <dgm:prSet presAssocID="{DDF933EE-56C0-48A4-8339-64771B5A0214}" presName="circ5Tx" presStyleLbl="revTx" presStyleIdx="0" presStyleCnt="0">
        <dgm:presLayoutVars>
          <dgm:chMax val="0"/>
          <dgm:chPref val="0"/>
          <dgm:bulletEnabled val="1"/>
        </dgm:presLayoutVars>
      </dgm:prSet>
      <dgm:spPr/>
      <dgm:t>
        <a:bodyPr/>
        <a:lstStyle/>
        <a:p>
          <a:endParaRPr kumimoji="1" lang="ja-JP" altLang="en-US"/>
        </a:p>
      </dgm:t>
    </dgm:pt>
  </dgm:ptLst>
  <dgm:cxnLst>
    <dgm:cxn modelId="{88BCA69A-F217-4C26-8B18-69101B8D83D1}" srcId="{85D4ACBB-24EB-4E57-AE2B-B470E7C087AF}" destId="{DDF933EE-56C0-48A4-8339-64771B5A0214}" srcOrd="4" destOrd="0" parTransId="{3F8135A1-B25B-4E5D-B85C-97A0A2C1D298}" sibTransId="{4C8E734C-2296-4800-932D-1930C0E2E7B5}"/>
    <dgm:cxn modelId="{7D284FEC-A534-4A87-AD48-6402B2BF8E95}" type="presOf" srcId="{DDF933EE-56C0-48A4-8339-64771B5A0214}" destId="{8948E0DB-A896-4532-98A1-1B2AC4EFD952}" srcOrd="0" destOrd="0" presId="urn:microsoft.com/office/officeart/2005/8/layout/venn1"/>
    <dgm:cxn modelId="{AC1D9D51-1290-4138-BE2C-27ACC9C9578D}" srcId="{85D4ACBB-24EB-4E57-AE2B-B470E7C087AF}" destId="{E89FE0E2-D113-4E94-A7E7-669D55DA2855}" srcOrd="2" destOrd="0" parTransId="{E4581A6C-9BBD-4ED3-B08C-0CF7FC7D0AED}" sibTransId="{95520E64-DFF4-44DB-85C6-6A4353AB8FCD}"/>
    <dgm:cxn modelId="{B53CD9C5-11CB-4A1C-9D77-22E8D906BA60}" type="presOf" srcId="{E89FE0E2-D113-4E94-A7E7-669D55DA2855}" destId="{6E85E3AE-8A67-4E4B-B4A9-13F2016BB13C}" srcOrd="0" destOrd="0" presId="urn:microsoft.com/office/officeart/2005/8/layout/venn1"/>
    <dgm:cxn modelId="{03DFBC81-9E68-4424-BD86-E0F6C49C4AC1}" type="presOf" srcId="{85D4ACBB-24EB-4E57-AE2B-B470E7C087AF}" destId="{F098F151-34A5-485E-89B3-A6606E1EE719}" srcOrd="0" destOrd="0" presId="urn:microsoft.com/office/officeart/2005/8/layout/venn1"/>
    <dgm:cxn modelId="{1720DBAB-9826-4CCC-A50D-449A1DA596E1}" type="presOf" srcId="{04D9AE59-8DC8-40AF-8CF0-66261A77C63E}" destId="{87AE1F59-667E-4D78-8CA6-BF15E783ED41}" srcOrd="0" destOrd="0" presId="urn:microsoft.com/office/officeart/2005/8/layout/venn1"/>
    <dgm:cxn modelId="{C1A51584-B60A-495F-86A2-6D40AC737967}" srcId="{85D4ACBB-24EB-4E57-AE2B-B470E7C087AF}" destId="{04D9AE59-8DC8-40AF-8CF0-66261A77C63E}" srcOrd="3" destOrd="0" parTransId="{0ADE9633-5170-4C0A-BD9D-EC11507F6941}" sibTransId="{73589BCF-1828-4C82-A313-A9B11451F003}"/>
    <dgm:cxn modelId="{005CF4E7-EEE8-4E98-AA81-C4035F6944DA}" srcId="{85D4ACBB-24EB-4E57-AE2B-B470E7C087AF}" destId="{A42569DA-064C-4492-8B41-82643655AFB6}" srcOrd="1" destOrd="0" parTransId="{2256D6DF-6CEF-40E9-A3A6-455317F44EAC}" sibTransId="{A6F24C0C-CDD0-4270-916F-F601F19FC139}"/>
    <dgm:cxn modelId="{260129C4-969A-4E38-94F4-A603F417AAEC}" type="presOf" srcId="{00BFAB4D-A236-46A8-95AA-82CD87461216}" destId="{CD53F7B4-6AD9-43A6-AB09-976EE7AA243C}" srcOrd="0" destOrd="0" presId="urn:microsoft.com/office/officeart/2005/8/layout/venn1"/>
    <dgm:cxn modelId="{150C71F9-00E8-4964-A83F-6969380C8D85}" type="presOf" srcId="{A42569DA-064C-4492-8B41-82643655AFB6}" destId="{B742291A-403A-461E-A760-6665641DA905}" srcOrd="0" destOrd="0" presId="urn:microsoft.com/office/officeart/2005/8/layout/venn1"/>
    <dgm:cxn modelId="{1937C41B-68FF-4AEF-8BE1-0382EE4BEDD5}" srcId="{85D4ACBB-24EB-4E57-AE2B-B470E7C087AF}" destId="{00BFAB4D-A236-46A8-95AA-82CD87461216}" srcOrd="0" destOrd="0" parTransId="{CA2F1B04-8C86-453B-868D-EA026A8F8A75}" sibTransId="{88CA5DE0-4FC0-4A30-A938-F65AE64BB0F0}"/>
    <dgm:cxn modelId="{AD0A8462-F3B0-4D90-8E31-FF4F177DC6B8}" type="presParOf" srcId="{F098F151-34A5-485E-89B3-A6606E1EE719}" destId="{62BCBB06-F7D0-4722-9B69-1A14294D4380}" srcOrd="0" destOrd="0" presId="urn:microsoft.com/office/officeart/2005/8/layout/venn1"/>
    <dgm:cxn modelId="{A170EC36-8404-4A7E-BDED-0F340C0FA4A0}" type="presParOf" srcId="{F098F151-34A5-485E-89B3-A6606E1EE719}" destId="{CD53F7B4-6AD9-43A6-AB09-976EE7AA243C}" srcOrd="1" destOrd="0" presId="urn:microsoft.com/office/officeart/2005/8/layout/venn1"/>
    <dgm:cxn modelId="{B6969C7D-2901-4069-AAA8-E240CCEB3BD9}" type="presParOf" srcId="{F098F151-34A5-485E-89B3-A6606E1EE719}" destId="{81439773-609F-417D-BAF2-2F5397B4C405}" srcOrd="2" destOrd="0" presId="urn:microsoft.com/office/officeart/2005/8/layout/venn1"/>
    <dgm:cxn modelId="{0355F17B-91A8-46F1-9A82-81405ADD0889}" type="presParOf" srcId="{F098F151-34A5-485E-89B3-A6606E1EE719}" destId="{B742291A-403A-461E-A760-6665641DA905}" srcOrd="3" destOrd="0" presId="urn:microsoft.com/office/officeart/2005/8/layout/venn1"/>
    <dgm:cxn modelId="{E480BF7E-3F98-4CEA-9A5B-F81EA906BA52}" type="presParOf" srcId="{F098F151-34A5-485E-89B3-A6606E1EE719}" destId="{A4C80D67-92C0-4E11-A1B6-FE350BDCB798}" srcOrd="4" destOrd="0" presId="urn:microsoft.com/office/officeart/2005/8/layout/venn1"/>
    <dgm:cxn modelId="{5D696536-1F97-4E90-8EB9-C55A10C68F85}" type="presParOf" srcId="{F098F151-34A5-485E-89B3-A6606E1EE719}" destId="{6E85E3AE-8A67-4E4B-B4A9-13F2016BB13C}" srcOrd="5" destOrd="0" presId="urn:microsoft.com/office/officeart/2005/8/layout/venn1"/>
    <dgm:cxn modelId="{E91D5598-1E27-480B-A73F-A15A625314D3}" type="presParOf" srcId="{F098F151-34A5-485E-89B3-A6606E1EE719}" destId="{C8E5EFC0-FBCE-4526-90EE-2A772536247E}" srcOrd="6" destOrd="0" presId="urn:microsoft.com/office/officeart/2005/8/layout/venn1"/>
    <dgm:cxn modelId="{7C4DA6C7-7A9E-41C6-8DF2-3E9BF4B86950}" type="presParOf" srcId="{F098F151-34A5-485E-89B3-A6606E1EE719}" destId="{87AE1F59-667E-4D78-8CA6-BF15E783ED41}" srcOrd="7" destOrd="0" presId="urn:microsoft.com/office/officeart/2005/8/layout/venn1"/>
    <dgm:cxn modelId="{FDD2E88D-C286-4A1A-BDF8-2A084823AFE3}" type="presParOf" srcId="{F098F151-34A5-485E-89B3-A6606E1EE719}" destId="{983AA74C-4067-4489-B9DE-413079CB6BFF}" srcOrd="8" destOrd="0" presId="urn:microsoft.com/office/officeart/2005/8/layout/venn1"/>
    <dgm:cxn modelId="{0C33FCB4-7C77-4B23-82EC-868B3675DC83}" type="presParOf" srcId="{F098F151-34A5-485E-89B3-A6606E1EE719}" destId="{8948E0DB-A896-4532-98A1-1B2AC4EFD952}"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AADBA-7F4A-4B57-B9C2-8367E55DC10B}">
      <dsp:nvSpPr>
        <dsp:cNvPr id="0" name=""/>
        <dsp:cNvSpPr/>
      </dsp:nvSpPr>
      <dsp:spPr>
        <a:xfrm rot="10800000">
          <a:off x="337472" y="1647"/>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ドーパミン</a:t>
          </a:r>
          <a:r>
            <a:rPr kumimoji="1" lang="ja-JP" sz="1400" kern="1200" dirty="0" smtClean="0"/>
            <a:t>（</a:t>
          </a:r>
          <a:r>
            <a:rPr kumimoji="1" lang="en-US" sz="1400" kern="1200" dirty="0" smtClean="0"/>
            <a:t>D1</a:t>
          </a:r>
          <a:r>
            <a:rPr kumimoji="1" lang="ja-JP" sz="1400" kern="1200" dirty="0" smtClean="0"/>
            <a:t>～</a:t>
          </a:r>
          <a:r>
            <a:rPr kumimoji="1" lang="en-US" sz="1400" kern="1200" dirty="0" smtClean="0"/>
            <a:t>D5</a:t>
          </a:r>
          <a:r>
            <a:rPr kumimoji="1" lang="ja-JP" sz="1400" kern="1200" dirty="0" smtClean="0"/>
            <a:t>） 意欲に関係し、</a:t>
          </a:r>
          <a:r>
            <a:rPr kumimoji="1" lang="ja-JP" sz="1400" kern="1200" dirty="0" smtClean="0">
              <a:solidFill>
                <a:schemeClr val="bg1"/>
              </a:solidFill>
              <a:effectLst/>
            </a:rPr>
            <a:t>快</a:t>
          </a:r>
          <a:r>
            <a:rPr kumimoji="1" lang="ja-JP" sz="1400" kern="1200" dirty="0" smtClean="0"/>
            <a:t>楽を高め、交感神経を刺激させ</a:t>
          </a:r>
          <a:r>
            <a:rPr kumimoji="1" lang="ja-JP" sz="1400" kern="1200" dirty="0" smtClean="0"/>
            <a:t>、</a:t>
          </a:r>
          <a:r>
            <a:rPr kumimoji="1" lang="ja-JP" altLang="en-US" sz="1400" kern="1200" dirty="0" smtClean="0"/>
            <a:t>　　　　</a:t>
          </a:r>
          <a:r>
            <a:rPr kumimoji="1" lang="ja-JP" altLang="en-US" sz="1400" kern="1200" dirty="0" smtClean="0">
              <a:solidFill>
                <a:schemeClr val="accent1"/>
              </a:solidFill>
            </a:rPr>
            <a:t>ああ</a:t>
          </a:r>
          <a:r>
            <a:rPr kumimoji="1" lang="ja-JP" sz="1400" kern="1200" dirty="0" smtClean="0"/>
            <a:t>興奮作用</a:t>
          </a:r>
          <a:r>
            <a:rPr kumimoji="1" lang="ja-JP" sz="1400" kern="1200" dirty="0" smtClean="0"/>
            <a:t>をきたすアッパー系の神経伝達物質</a:t>
          </a:r>
          <a:endParaRPr lang="ja-JP" sz="1400" kern="1200" dirty="0"/>
        </a:p>
      </dsp:txBody>
      <dsp:txXfrm rot="10800000">
        <a:off x="489487" y="1647"/>
        <a:ext cx="6949904" cy="608061"/>
      </dsp:txXfrm>
    </dsp:sp>
    <dsp:sp modelId="{E61BDCD6-D7FA-4DE6-A55E-AFE5EEE9D07F}">
      <dsp:nvSpPr>
        <dsp:cNvPr id="0" name=""/>
        <dsp:cNvSpPr/>
      </dsp:nvSpPr>
      <dsp:spPr>
        <a:xfrm>
          <a:off x="161537" y="28669"/>
          <a:ext cx="608061" cy="60806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EB04D8-79D8-4247-97CE-C9B40B0AA8A1}">
      <dsp:nvSpPr>
        <dsp:cNvPr id="0" name=""/>
        <dsp:cNvSpPr/>
      </dsp:nvSpPr>
      <dsp:spPr>
        <a:xfrm rot="10800000">
          <a:off x="337472" y="791219"/>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セロトニン</a:t>
          </a:r>
          <a:r>
            <a:rPr kumimoji="1" lang="ja-JP" sz="1400" kern="1200" dirty="0" smtClean="0"/>
            <a:t>（</a:t>
          </a:r>
          <a:r>
            <a:rPr kumimoji="1" lang="en-US" sz="1400" kern="1200" dirty="0" smtClean="0"/>
            <a:t>5-HTa1</a:t>
          </a:r>
          <a:r>
            <a:rPr kumimoji="1" lang="ja-JP" sz="1400" kern="1200" dirty="0" smtClean="0"/>
            <a:t>～</a:t>
          </a:r>
          <a:r>
            <a:rPr kumimoji="1" lang="en-US" sz="1400" kern="1200" dirty="0" smtClean="0"/>
            <a:t>5-HT7</a:t>
          </a:r>
          <a:r>
            <a:rPr kumimoji="1" lang="ja-JP" sz="1400" kern="1200" dirty="0" smtClean="0"/>
            <a:t>） 覚醒を維持させたり、神経を</a:t>
          </a:r>
          <a:r>
            <a:rPr kumimoji="1" lang="ja-JP" sz="1400" kern="1200" dirty="0" smtClean="0"/>
            <a:t>リラックスさ</a:t>
          </a:r>
          <a:r>
            <a:rPr kumimoji="1" lang="ja-JP" altLang="en-US" sz="1400" kern="1200" dirty="0" smtClean="0"/>
            <a:t>せ</a:t>
          </a:r>
          <a:r>
            <a:rPr kumimoji="1" lang="ja-JP" altLang="en-US" sz="1400" kern="1200" dirty="0" smtClean="0">
              <a:solidFill>
                <a:schemeClr val="accent1"/>
              </a:solidFill>
            </a:rPr>
            <a:t>ああ</a:t>
          </a:r>
          <a:r>
            <a:rPr kumimoji="1" lang="ja-JP" sz="1400" kern="1200" dirty="0" smtClean="0"/>
            <a:t>落ち着き</a:t>
          </a:r>
          <a:r>
            <a:rPr kumimoji="1" lang="ja-JP" sz="1400" kern="1200" dirty="0" smtClean="0"/>
            <a:t>と</a:t>
          </a:r>
          <a:r>
            <a:rPr kumimoji="1" lang="ja-JP" sz="1400" kern="1200" dirty="0" smtClean="0">
              <a:effectLst/>
            </a:rPr>
            <a:t>安定</a:t>
          </a:r>
          <a:r>
            <a:rPr kumimoji="1" lang="ja-JP" sz="1400" kern="1200" dirty="0" smtClean="0"/>
            <a:t>感を</a:t>
          </a:r>
          <a:r>
            <a:rPr kumimoji="1" lang="ja-JP" sz="1400" kern="1200" dirty="0" smtClean="0"/>
            <a:t>もたらすなど、精神状態をコントロールする神経伝達物質</a:t>
          </a:r>
          <a:endParaRPr lang="ja-JP" sz="1400" kern="1200" dirty="0"/>
        </a:p>
      </dsp:txBody>
      <dsp:txXfrm rot="10800000">
        <a:off x="489487" y="791219"/>
        <a:ext cx="6949904" cy="608061"/>
      </dsp:txXfrm>
    </dsp:sp>
    <dsp:sp modelId="{77BF8C2A-18EB-4449-80AF-DD151156345F}">
      <dsp:nvSpPr>
        <dsp:cNvPr id="0" name=""/>
        <dsp:cNvSpPr/>
      </dsp:nvSpPr>
      <dsp:spPr>
        <a:xfrm>
          <a:off x="161537" y="818241"/>
          <a:ext cx="608061" cy="60806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D3A85D-8429-4426-B6FC-5A09D2B30965}">
      <dsp:nvSpPr>
        <dsp:cNvPr id="0" name=""/>
        <dsp:cNvSpPr/>
      </dsp:nvSpPr>
      <dsp:spPr>
        <a:xfrm rot="10800000">
          <a:off x="337472" y="1580791"/>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ノルアドレナリン</a:t>
          </a:r>
          <a:r>
            <a:rPr kumimoji="1" lang="ja-JP" sz="1400" kern="1200" dirty="0" smtClean="0"/>
            <a:t>（</a:t>
          </a:r>
          <a:r>
            <a:rPr kumimoji="1" lang="en-US" sz="1400" kern="1200" dirty="0" smtClean="0"/>
            <a:t>NA</a:t>
          </a:r>
          <a:r>
            <a:rPr kumimoji="1" lang="ja-JP" sz="1400" kern="1200" dirty="0" smtClean="0"/>
            <a:t>神経、</a:t>
          </a:r>
          <a:r>
            <a:rPr kumimoji="1" lang="en-US" sz="1400" kern="1200" dirty="0" smtClean="0"/>
            <a:t>α</a:t>
          </a:r>
          <a:r>
            <a:rPr kumimoji="1" lang="ja-JP" sz="1400" kern="1200" dirty="0" smtClean="0"/>
            <a:t>１、</a:t>
          </a:r>
          <a:r>
            <a:rPr kumimoji="1" lang="en-US" sz="1400" kern="1200" dirty="0" smtClean="0"/>
            <a:t>α</a:t>
          </a:r>
          <a:r>
            <a:rPr kumimoji="1" lang="ja-JP" sz="1400" kern="1200" dirty="0" smtClean="0"/>
            <a:t>２、</a:t>
          </a:r>
          <a:r>
            <a:rPr kumimoji="1" lang="en-US" sz="1400" kern="1200" dirty="0" smtClean="0"/>
            <a:t>β</a:t>
          </a:r>
          <a:r>
            <a:rPr kumimoji="1" lang="ja-JP" sz="1400" kern="1200" dirty="0" smtClean="0"/>
            <a:t>１～</a:t>
          </a:r>
          <a:r>
            <a:rPr kumimoji="1" lang="en-US" sz="1400" kern="1200" dirty="0" smtClean="0"/>
            <a:t>β</a:t>
          </a:r>
          <a:r>
            <a:rPr kumimoji="1" lang="ja-JP" sz="1400" kern="1200" dirty="0" smtClean="0"/>
            <a:t>３） 意欲に関係し、交感</a:t>
          </a:r>
          <a:r>
            <a:rPr kumimoji="1" lang="ja-JP" sz="1400" kern="1200" dirty="0" smtClean="0"/>
            <a:t>神</a:t>
          </a:r>
          <a:r>
            <a:rPr kumimoji="1" lang="ja-JP" altLang="en-US" sz="1400" kern="1200" dirty="0" smtClean="0"/>
            <a:t>　</a:t>
          </a:r>
          <a:r>
            <a:rPr kumimoji="1" lang="ja-JP" altLang="en-US" sz="1400" kern="1200" dirty="0" smtClean="0">
              <a:solidFill>
                <a:schemeClr val="accent1"/>
              </a:solidFill>
            </a:rPr>
            <a:t>ああ</a:t>
          </a:r>
          <a:r>
            <a:rPr kumimoji="1" lang="ja-JP" sz="1400" kern="1200" dirty="0" smtClean="0"/>
            <a:t>経</a:t>
          </a:r>
          <a:r>
            <a:rPr kumimoji="1" lang="ja-JP" sz="1400" kern="1200" dirty="0" smtClean="0"/>
            <a:t>を刺激させ、</a:t>
          </a:r>
          <a:r>
            <a:rPr kumimoji="1" lang="ja-JP" altLang="en-US" sz="1400" kern="1200" dirty="0" smtClean="0">
              <a:effectLst/>
            </a:rPr>
            <a:t>不快</a:t>
          </a:r>
          <a:r>
            <a:rPr kumimoji="1" lang="ja-JP" altLang="en-US" sz="1400" kern="1200" dirty="0" smtClean="0"/>
            <a:t>・</a:t>
          </a:r>
          <a:r>
            <a:rPr kumimoji="1" lang="ja-JP" sz="1400" kern="1200" dirty="0" smtClean="0"/>
            <a:t>不安・恐怖感情を高めるアッパー系の神経伝達物質。</a:t>
          </a:r>
          <a:endParaRPr lang="ja-JP" sz="1400" kern="1200" dirty="0"/>
        </a:p>
      </dsp:txBody>
      <dsp:txXfrm rot="10800000">
        <a:off x="489487" y="1580791"/>
        <a:ext cx="6949904" cy="608061"/>
      </dsp:txXfrm>
    </dsp:sp>
    <dsp:sp modelId="{CE7E2051-2CD8-4EA8-85B5-74E24E2A66D3}">
      <dsp:nvSpPr>
        <dsp:cNvPr id="0" name=""/>
        <dsp:cNvSpPr/>
      </dsp:nvSpPr>
      <dsp:spPr>
        <a:xfrm>
          <a:off x="161537" y="1607813"/>
          <a:ext cx="608061" cy="60806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47F1C7-9BFC-4008-AE5A-14B30CB63DE9}">
      <dsp:nvSpPr>
        <dsp:cNvPr id="0" name=""/>
        <dsp:cNvSpPr/>
      </dsp:nvSpPr>
      <dsp:spPr>
        <a:xfrm rot="10800000">
          <a:off x="337472" y="2370363"/>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ヒスタミン</a:t>
          </a:r>
          <a:r>
            <a:rPr kumimoji="1" lang="ja-JP" sz="1400" kern="1200" dirty="0" smtClean="0"/>
            <a:t>（</a:t>
          </a:r>
          <a:r>
            <a:rPr kumimoji="1" lang="en-US" sz="1400" kern="1200" dirty="0" smtClean="0"/>
            <a:t>H1</a:t>
          </a:r>
          <a:r>
            <a:rPr kumimoji="1" lang="ja-JP" sz="1400" kern="1200" dirty="0" smtClean="0"/>
            <a:t>～</a:t>
          </a:r>
          <a:r>
            <a:rPr kumimoji="1" lang="en-US" sz="1400" kern="1200" dirty="0" smtClean="0"/>
            <a:t>H4</a:t>
          </a:r>
          <a:r>
            <a:rPr kumimoji="1" lang="ja-JP" sz="1400" kern="1200" dirty="0" smtClean="0"/>
            <a:t>） 脳におけるヒスタミンの作用は、</a:t>
          </a:r>
          <a:r>
            <a:rPr kumimoji="1" lang="ja-JP" sz="1400" kern="1200" dirty="0" smtClean="0">
              <a:effectLst/>
            </a:rPr>
            <a:t>覚醒</a:t>
          </a:r>
          <a:r>
            <a:rPr kumimoji="1" lang="ja-JP" sz="1400" kern="1200" dirty="0" smtClean="0"/>
            <a:t>の維持を</a:t>
          </a:r>
          <a:r>
            <a:rPr kumimoji="1" lang="ja-JP" sz="1400" kern="1200" dirty="0" smtClean="0"/>
            <a:t>助ける</a:t>
          </a:r>
          <a:r>
            <a:rPr kumimoji="1" lang="ja-JP" altLang="en-US" sz="1400" kern="1200" dirty="0" smtClean="0"/>
            <a:t>　　　　</a:t>
          </a:r>
          <a:r>
            <a:rPr kumimoji="1" lang="ja-JP" altLang="en-US" sz="1400" kern="1200" dirty="0" smtClean="0">
              <a:solidFill>
                <a:schemeClr val="accent1"/>
              </a:solidFill>
            </a:rPr>
            <a:t>ああ</a:t>
          </a:r>
          <a:r>
            <a:rPr kumimoji="1" lang="ja-JP" sz="1400" kern="1200" dirty="0" smtClean="0"/>
            <a:t>もの</a:t>
          </a:r>
          <a:r>
            <a:rPr kumimoji="1" lang="ja-JP" sz="1400" kern="1200" dirty="0" smtClean="0"/>
            <a:t>であると考えられている。</a:t>
          </a:r>
          <a:endParaRPr lang="ja-JP" sz="1400" kern="1200" dirty="0"/>
        </a:p>
      </dsp:txBody>
      <dsp:txXfrm rot="10800000">
        <a:off x="489487" y="2370363"/>
        <a:ext cx="6949904" cy="608061"/>
      </dsp:txXfrm>
    </dsp:sp>
    <dsp:sp modelId="{E91317D4-5335-48BF-866F-69F54775FBAE}">
      <dsp:nvSpPr>
        <dsp:cNvPr id="0" name=""/>
        <dsp:cNvSpPr/>
      </dsp:nvSpPr>
      <dsp:spPr>
        <a:xfrm>
          <a:off x="161537" y="2397385"/>
          <a:ext cx="608061" cy="608061"/>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990203-D792-4ADF-BE7C-26DB156590CB}">
      <dsp:nvSpPr>
        <dsp:cNvPr id="0" name=""/>
        <dsp:cNvSpPr/>
      </dsp:nvSpPr>
      <dsp:spPr>
        <a:xfrm rot="10800000">
          <a:off x="337472" y="3159935"/>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effectLst/>
            </a:rPr>
            <a:t>　　アセチルコリン</a:t>
          </a:r>
          <a:r>
            <a:rPr kumimoji="1" lang="ja-JP" sz="1400" kern="1200" dirty="0" smtClean="0"/>
            <a:t>（</a:t>
          </a:r>
          <a:r>
            <a:rPr kumimoji="1" lang="ja-JP" altLang="en-US" sz="1400" kern="1200" dirty="0" smtClean="0"/>
            <a:t>ムスカリン</a:t>
          </a:r>
          <a:r>
            <a:rPr kumimoji="1" lang="en-US" sz="1400" kern="1200" dirty="0" smtClean="0"/>
            <a:t>M1</a:t>
          </a:r>
          <a:r>
            <a:rPr kumimoji="1" lang="ja-JP" sz="1400" kern="1200" dirty="0" smtClean="0"/>
            <a:t>～</a:t>
          </a:r>
          <a:r>
            <a:rPr kumimoji="1" lang="en-US" sz="1400" kern="1200" dirty="0" smtClean="0"/>
            <a:t>M5</a:t>
          </a:r>
          <a:r>
            <a:rPr kumimoji="1" lang="ja-JP" sz="1400" kern="1200" dirty="0" smtClean="0"/>
            <a:t>）</a:t>
          </a:r>
          <a:r>
            <a:rPr kumimoji="1" lang="ja-JP" sz="1400" kern="1200" dirty="0" smtClean="0">
              <a:effectLst>
                <a:outerShdw blurRad="38100" dist="38100" dir="2700000" algn="tl">
                  <a:srgbClr val="000000">
                    <a:alpha val="43137"/>
                  </a:srgbClr>
                </a:outerShdw>
              </a:effectLst>
            </a:rPr>
            <a:t> </a:t>
          </a:r>
          <a:r>
            <a:rPr kumimoji="1" lang="ja-JP" sz="1400" kern="1200" dirty="0" smtClean="0">
              <a:effectLst/>
            </a:rPr>
            <a:t>副</a:t>
          </a:r>
          <a:r>
            <a:rPr kumimoji="1" lang="ja-JP" sz="1400" kern="1200" dirty="0" smtClean="0"/>
            <a:t>交感神経を刺激し、消化管を</a:t>
          </a:r>
          <a:r>
            <a:rPr kumimoji="1" lang="ja-JP" sz="1400" kern="1200" dirty="0" smtClean="0"/>
            <a:t>蠕動</a:t>
          </a:r>
          <a:r>
            <a:rPr kumimoji="1" lang="ja-JP" altLang="en-US" sz="1400" kern="1200" dirty="0" smtClean="0">
              <a:solidFill>
                <a:schemeClr val="accent1"/>
              </a:solidFill>
            </a:rPr>
            <a:t>ああ</a:t>
          </a:r>
          <a:r>
            <a:rPr kumimoji="1" lang="ja-JP" sz="1400" kern="1200" dirty="0" smtClean="0"/>
            <a:t>させ</a:t>
          </a:r>
          <a:r>
            <a:rPr kumimoji="1" lang="ja-JP" sz="1400" kern="1200" dirty="0" smtClean="0"/>
            <a:t>、脈拍を遅くし、唾液の産生を促す活性がある。</a:t>
          </a:r>
          <a:endParaRPr lang="ja-JP" sz="1400" kern="1200" dirty="0"/>
        </a:p>
      </dsp:txBody>
      <dsp:txXfrm rot="10800000">
        <a:off x="489487" y="3159935"/>
        <a:ext cx="6949904" cy="608061"/>
      </dsp:txXfrm>
    </dsp:sp>
    <dsp:sp modelId="{81D90D93-5F6E-4C79-A22C-B49EC65B2C2D}">
      <dsp:nvSpPr>
        <dsp:cNvPr id="0" name=""/>
        <dsp:cNvSpPr/>
      </dsp:nvSpPr>
      <dsp:spPr>
        <a:xfrm>
          <a:off x="161537" y="3161582"/>
          <a:ext cx="608061" cy="608061"/>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AADBA-7F4A-4B57-B9C2-8367E55DC10B}">
      <dsp:nvSpPr>
        <dsp:cNvPr id="0" name=""/>
        <dsp:cNvSpPr/>
      </dsp:nvSpPr>
      <dsp:spPr>
        <a:xfrm rot="10800000">
          <a:off x="337472" y="1647"/>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ctr" defTabSz="622300" rtl="0">
            <a:lnSpc>
              <a:spcPts val="0"/>
            </a:lnSpc>
            <a:spcBef>
              <a:spcPct val="0"/>
            </a:spcBef>
            <a:spcAft>
              <a:spcPct val="35000"/>
            </a:spcAft>
          </a:pPr>
          <a:endParaRPr lang="en-US" altLang="ja-JP" sz="1400" kern="1200" spc="-100" dirty="0" smtClean="0"/>
        </a:p>
        <a:p>
          <a:pPr lvl="0" algn="l" defTabSz="622300" rtl="0">
            <a:lnSpc>
              <a:spcPts val="800"/>
            </a:lnSpc>
            <a:spcBef>
              <a:spcPct val="0"/>
            </a:spcBef>
            <a:spcAft>
              <a:spcPct val="35000"/>
            </a:spcAft>
          </a:pPr>
          <a:r>
            <a:rPr lang="ja-JP" altLang="en-US" sz="1400" kern="1200" spc="-100" dirty="0" smtClean="0"/>
            <a:t>　　</a:t>
          </a:r>
          <a:r>
            <a:rPr lang="ja-JP" altLang="ja-JP" sz="1400" kern="1200" spc="-100" dirty="0" smtClean="0"/>
            <a:t>ドーパミン↑（賦活）⇒意欲、快楽、興奮</a:t>
          </a:r>
        </a:p>
        <a:p>
          <a:pPr lvl="0" algn="l" defTabSz="622300">
            <a:lnSpc>
              <a:spcPts val="800"/>
            </a:lnSpc>
            <a:spcBef>
              <a:spcPct val="0"/>
            </a:spcBef>
            <a:spcAft>
              <a:spcPct val="35000"/>
            </a:spcAft>
          </a:pPr>
          <a:r>
            <a:rPr lang="ja-JP" altLang="en-US" sz="1400" kern="1200" spc="-100" dirty="0" smtClean="0"/>
            <a:t>　　</a:t>
          </a:r>
          <a:r>
            <a:rPr lang="ja-JP" altLang="ja-JP" sz="1400" kern="1200" spc="-100" dirty="0" smtClean="0"/>
            <a:t>ドーパミン↓（遮断）⇒意欲低下、鎮静</a:t>
          </a:r>
          <a:r>
            <a:rPr lang="ja-JP" altLang="en-US" sz="1400" kern="1200" spc="-100" dirty="0" smtClean="0"/>
            <a:t>　</a:t>
          </a:r>
          <a:r>
            <a:rPr lang="en-US" altLang="ja-JP" sz="1400" kern="1200" spc="-100" dirty="0" smtClean="0"/>
            <a:t>a</a:t>
          </a:r>
          <a:r>
            <a:rPr lang="ja-JP" altLang="en-US" sz="1400" kern="1200" spc="-100" dirty="0" smtClean="0"/>
            <a:t>賦活、アカシジア</a:t>
          </a:r>
          <a:endParaRPr lang="en-US" altLang="ja-JP" sz="1400" kern="1200" spc="-100" dirty="0" smtClean="0"/>
        </a:p>
        <a:p>
          <a:pPr lvl="0" algn="l" defTabSz="622300">
            <a:lnSpc>
              <a:spcPts val="800"/>
            </a:lnSpc>
            <a:spcBef>
              <a:spcPct val="0"/>
            </a:spcBef>
            <a:spcAft>
              <a:spcPct val="35000"/>
            </a:spcAft>
          </a:pPr>
          <a:r>
            <a:rPr lang="ja-JP" altLang="en-US" sz="1400" kern="1200" spc="-100" dirty="0" smtClean="0"/>
            <a:t>　　</a:t>
          </a:r>
          <a:r>
            <a:rPr lang="ja-JP" altLang="ja-JP" sz="1400" kern="1200" spc="-100" dirty="0" smtClean="0"/>
            <a:t>（趣味や恋愛などで増</a:t>
          </a:r>
          <a:r>
            <a:rPr lang="ja-JP" altLang="en-US" sz="1400" kern="1200" spc="-100" dirty="0" smtClean="0"/>
            <a:t>え</a:t>
          </a:r>
          <a:r>
            <a:rPr lang="ja-JP" altLang="ja-JP" sz="1400" kern="1200" spc="-100" dirty="0" smtClean="0"/>
            <a:t>る。ノルアドレナリン</a:t>
          </a:r>
          <a:r>
            <a:rPr lang="ja-JP" altLang="en-US" sz="1400" kern="1200" spc="-100" dirty="0" smtClean="0"/>
            <a:t>、コリン</a:t>
          </a:r>
          <a:r>
            <a:rPr lang="ja-JP" altLang="ja-JP" sz="1400" kern="1200" spc="-100" dirty="0" smtClean="0"/>
            <a:t>と拮抗作用がある。）</a:t>
          </a:r>
          <a:endParaRPr lang="ja-JP" sz="1400" kern="1200" dirty="0"/>
        </a:p>
      </dsp:txBody>
      <dsp:txXfrm rot="10800000">
        <a:off x="489487" y="1647"/>
        <a:ext cx="6949904" cy="608061"/>
      </dsp:txXfrm>
    </dsp:sp>
    <dsp:sp modelId="{E61BDCD6-D7FA-4DE6-A55E-AFE5EEE9D07F}">
      <dsp:nvSpPr>
        <dsp:cNvPr id="0" name=""/>
        <dsp:cNvSpPr/>
      </dsp:nvSpPr>
      <dsp:spPr>
        <a:xfrm>
          <a:off x="161537" y="28669"/>
          <a:ext cx="608061" cy="60806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EB04D8-79D8-4247-97CE-C9B40B0AA8A1}">
      <dsp:nvSpPr>
        <dsp:cNvPr id="0" name=""/>
        <dsp:cNvSpPr/>
      </dsp:nvSpPr>
      <dsp:spPr>
        <a:xfrm rot="10800000">
          <a:off x="360020" y="817317"/>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ts val="700"/>
            </a:lnSpc>
            <a:spcBef>
              <a:spcPct val="0"/>
            </a:spcBef>
            <a:spcAft>
              <a:spcPct val="35000"/>
            </a:spcAft>
          </a:pPr>
          <a:endParaRPr lang="en-US" altLang="ja-JP" sz="1400" kern="1200" spc="-100" dirty="0" smtClean="0"/>
        </a:p>
        <a:p>
          <a:pPr lvl="0" algn="l" defTabSz="622300" rtl="0">
            <a:lnSpc>
              <a:spcPts val="100"/>
            </a:lnSpc>
            <a:spcBef>
              <a:spcPct val="0"/>
            </a:spcBef>
            <a:spcAft>
              <a:spcPct val="35000"/>
            </a:spcAft>
          </a:pPr>
          <a:r>
            <a:rPr lang="ja-JP" altLang="en-US" sz="1400" kern="1200" spc="-100" dirty="0" smtClean="0"/>
            <a:t>　　</a:t>
          </a:r>
          <a:r>
            <a:rPr lang="ja-JP" altLang="ja-JP" sz="1400" kern="1200" spc="-100" dirty="0" smtClean="0"/>
            <a:t>セロトニン↑（賦活）⇒覚醒、攻撃性</a:t>
          </a:r>
        </a:p>
        <a:p>
          <a:pPr lvl="0" algn="l" defTabSz="622300">
            <a:lnSpc>
              <a:spcPts val="1000"/>
            </a:lnSpc>
            <a:spcBef>
              <a:spcPct val="0"/>
            </a:spcBef>
            <a:spcAft>
              <a:spcPct val="35000"/>
            </a:spcAft>
          </a:pPr>
          <a:r>
            <a:rPr lang="ja-JP" altLang="en-US" sz="1400" kern="1200" spc="-100" dirty="0" smtClean="0"/>
            <a:t>　　</a:t>
          </a:r>
          <a:r>
            <a:rPr lang="ja-JP" altLang="ja-JP" sz="1400" kern="1200" spc="-100" dirty="0" smtClean="0"/>
            <a:t>セロトニン↓（遮断）⇒消化管異常</a:t>
          </a:r>
        </a:p>
        <a:p>
          <a:pPr lvl="0" algn="l" defTabSz="622300">
            <a:lnSpc>
              <a:spcPts val="1000"/>
            </a:lnSpc>
            <a:spcBef>
              <a:spcPct val="0"/>
            </a:spcBef>
            <a:spcAft>
              <a:spcPct val="35000"/>
            </a:spcAft>
          </a:pPr>
          <a:r>
            <a:rPr lang="ja-JP" altLang="en-US" sz="1400" kern="1200" spc="-100" dirty="0" smtClean="0"/>
            <a:t>　　</a:t>
          </a:r>
          <a:r>
            <a:rPr lang="ja-JP" altLang="ja-JP" sz="1400" kern="1200" spc="-100" dirty="0" smtClean="0"/>
            <a:t>（笑いや運動で増</a:t>
          </a:r>
          <a:r>
            <a:rPr lang="ja-JP" altLang="en-US" sz="1400" kern="1200" spc="-100" dirty="0" smtClean="0"/>
            <a:t>え</a:t>
          </a:r>
          <a:r>
            <a:rPr lang="ja-JP" altLang="ja-JP" sz="1400" kern="1200" spc="-100" dirty="0" smtClean="0"/>
            <a:t>る。）</a:t>
          </a:r>
          <a:endParaRPr lang="ja-JP" sz="1400" kern="1200" dirty="0"/>
        </a:p>
      </dsp:txBody>
      <dsp:txXfrm rot="10800000">
        <a:off x="512035" y="817317"/>
        <a:ext cx="6949904" cy="608061"/>
      </dsp:txXfrm>
    </dsp:sp>
    <dsp:sp modelId="{77BF8C2A-18EB-4449-80AF-DD151156345F}">
      <dsp:nvSpPr>
        <dsp:cNvPr id="0" name=""/>
        <dsp:cNvSpPr/>
      </dsp:nvSpPr>
      <dsp:spPr>
        <a:xfrm>
          <a:off x="161537" y="818241"/>
          <a:ext cx="608061" cy="60806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D3A85D-8429-4426-B6FC-5A09D2B30965}">
      <dsp:nvSpPr>
        <dsp:cNvPr id="0" name=""/>
        <dsp:cNvSpPr/>
      </dsp:nvSpPr>
      <dsp:spPr>
        <a:xfrm rot="10800000">
          <a:off x="337472" y="1580791"/>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ts val="100"/>
            </a:lnSpc>
            <a:spcBef>
              <a:spcPct val="0"/>
            </a:spcBef>
            <a:spcAft>
              <a:spcPct val="35000"/>
            </a:spcAft>
          </a:pPr>
          <a:r>
            <a:rPr lang="ja-JP" altLang="en-US" sz="1400" kern="1200" spc="-100" dirty="0" smtClean="0"/>
            <a:t>　　</a:t>
          </a:r>
          <a:endParaRPr lang="en-US" altLang="ja-JP" sz="1400" kern="1200" spc="-100" dirty="0" smtClean="0"/>
        </a:p>
        <a:p>
          <a:pPr lvl="0" algn="l" defTabSz="622300" rtl="0">
            <a:lnSpc>
              <a:spcPts val="700"/>
            </a:lnSpc>
            <a:spcBef>
              <a:spcPct val="0"/>
            </a:spcBef>
            <a:spcAft>
              <a:spcPct val="35000"/>
            </a:spcAft>
          </a:pPr>
          <a:r>
            <a:rPr lang="ja-JP" altLang="en-US" sz="1400" kern="1200" spc="-100" dirty="0" smtClean="0"/>
            <a:t>　　</a:t>
          </a:r>
          <a:r>
            <a:rPr lang="ja-JP" altLang="ja-JP" sz="1400" kern="1200" spc="-100" dirty="0" smtClean="0"/>
            <a:t>ノルアドレナリン↑（賦活）⇒不安、恐怖、緊張</a:t>
          </a:r>
        </a:p>
        <a:p>
          <a:pPr lvl="0" algn="l" defTabSz="622300">
            <a:lnSpc>
              <a:spcPts val="700"/>
            </a:lnSpc>
            <a:spcBef>
              <a:spcPct val="0"/>
            </a:spcBef>
            <a:spcAft>
              <a:spcPct val="35000"/>
            </a:spcAft>
          </a:pPr>
          <a:r>
            <a:rPr lang="ja-JP" altLang="en-US" sz="1400" kern="1200" spc="-100" dirty="0" smtClean="0"/>
            <a:t>　　</a:t>
          </a:r>
          <a:r>
            <a:rPr lang="ja-JP" altLang="ja-JP" sz="1400" kern="1200" spc="-100" dirty="0" smtClean="0"/>
            <a:t>ノルアドレナリン↓（遮断）⇒無関心、無気力</a:t>
          </a:r>
        </a:p>
        <a:p>
          <a:pPr lvl="0" algn="l" defTabSz="622300">
            <a:lnSpc>
              <a:spcPts val="1000"/>
            </a:lnSpc>
            <a:spcBef>
              <a:spcPct val="0"/>
            </a:spcBef>
            <a:spcAft>
              <a:spcPct val="35000"/>
            </a:spcAft>
          </a:pPr>
          <a:r>
            <a:rPr lang="ja-JP" altLang="en-US" sz="1400" kern="1200" spc="-100" dirty="0" smtClean="0"/>
            <a:t>　　</a:t>
          </a:r>
          <a:r>
            <a:rPr lang="ja-JP" altLang="ja-JP" sz="1400" kern="1200" spc="-100" dirty="0" smtClean="0"/>
            <a:t>（緊張感をもつと増える。</a:t>
          </a:r>
          <a:r>
            <a:rPr lang="ja-JP" altLang="en-US" sz="1400" kern="1200" spc="-100" dirty="0" smtClean="0"/>
            <a:t>ドーパミンと拮抗作用がある。</a:t>
          </a:r>
          <a:r>
            <a:rPr lang="ja-JP" altLang="ja-JP" sz="1400" kern="1200" spc="-100" dirty="0" smtClean="0"/>
            <a:t>）</a:t>
          </a:r>
          <a:endParaRPr lang="ja-JP" sz="1400" kern="1200" dirty="0"/>
        </a:p>
      </dsp:txBody>
      <dsp:txXfrm rot="10800000">
        <a:off x="489487" y="1580791"/>
        <a:ext cx="6949904" cy="608061"/>
      </dsp:txXfrm>
    </dsp:sp>
    <dsp:sp modelId="{CE7E2051-2CD8-4EA8-85B5-74E24E2A66D3}">
      <dsp:nvSpPr>
        <dsp:cNvPr id="0" name=""/>
        <dsp:cNvSpPr/>
      </dsp:nvSpPr>
      <dsp:spPr>
        <a:xfrm>
          <a:off x="161537" y="1607813"/>
          <a:ext cx="608061" cy="60806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47F1C7-9BFC-4008-AE5A-14B30CB63DE9}">
      <dsp:nvSpPr>
        <dsp:cNvPr id="0" name=""/>
        <dsp:cNvSpPr/>
      </dsp:nvSpPr>
      <dsp:spPr>
        <a:xfrm rot="10800000">
          <a:off x="337472" y="2370363"/>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ts val="100"/>
            </a:lnSpc>
            <a:spcBef>
              <a:spcPct val="0"/>
            </a:spcBef>
            <a:spcAft>
              <a:spcPct val="35000"/>
            </a:spcAft>
          </a:pPr>
          <a:r>
            <a:rPr lang="ja-JP" altLang="en-US" sz="1400" kern="1200" spc="-100" dirty="0" smtClean="0"/>
            <a:t>　　</a:t>
          </a:r>
          <a:endParaRPr lang="en-US" altLang="ja-JP" sz="1400" kern="1200" spc="-100" dirty="0" smtClean="0"/>
        </a:p>
        <a:p>
          <a:pPr lvl="0" algn="l" defTabSz="622300" rtl="0">
            <a:lnSpc>
              <a:spcPts val="900"/>
            </a:lnSpc>
            <a:spcBef>
              <a:spcPct val="0"/>
            </a:spcBef>
            <a:spcAft>
              <a:spcPct val="35000"/>
            </a:spcAft>
          </a:pPr>
          <a:r>
            <a:rPr lang="ja-JP" altLang="en-US" sz="1400" kern="1200" spc="-100" dirty="0" smtClean="0"/>
            <a:t>　　</a:t>
          </a:r>
          <a:r>
            <a:rPr lang="ja-JP" altLang="ja-JP" sz="1400" kern="1200" spc="-100" dirty="0" smtClean="0"/>
            <a:t>ヒスタミン↑（賦活）⇒覚醒、食・性欲抑制</a:t>
          </a:r>
        </a:p>
        <a:p>
          <a:pPr lvl="0" algn="l" defTabSz="622300">
            <a:lnSpc>
              <a:spcPts val="900"/>
            </a:lnSpc>
            <a:spcBef>
              <a:spcPct val="0"/>
            </a:spcBef>
            <a:spcAft>
              <a:spcPct val="35000"/>
            </a:spcAft>
          </a:pPr>
          <a:r>
            <a:rPr lang="ja-JP" altLang="en-US" sz="1400" kern="1200" spc="-100" dirty="0" smtClean="0"/>
            <a:t>　　</a:t>
          </a:r>
          <a:r>
            <a:rPr lang="ja-JP" altLang="ja-JP" sz="1400" kern="1200" spc="-100" dirty="0" smtClean="0"/>
            <a:t>ヒスタミン↓（遮断）⇒眠気、</a:t>
          </a:r>
          <a:r>
            <a:rPr lang="en-US" altLang="ja-JP" sz="1400" kern="1200" spc="-100" dirty="0" smtClean="0"/>
            <a:t>ED</a:t>
          </a:r>
          <a:r>
            <a:rPr lang="ja-JP" altLang="ja-JP" sz="1400" kern="1200" spc="-100" dirty="0" smtClean="0"/>
            <a:t>、食・性欲亢進</a:t>
          </a:r>
        </a:p>
        <a:p>
          <a:pPr lvl="0" algn="l" defTabSz="622300">
            <a:lnSpc>
              <a:spcPts val="900"/>
            </a:lnSpc>
            <a:spcBef>
              <a:spcPct val="0"/>
            </a:spcBef>
            <a:spcAft>
              <a:spcPct val="35000"/>
            </a:spcAft>
          </a:pPr>
          <a:r>
            <a:rPr lang="ja-JP" altLang="en-US" sz="1400" kern="1200" spc="-100" dirty="0" smtClean="0"/>
            <a:t>　　</a:t>
          </a:r>
          <a:r>
            <a:rPr lang="ja-JP" altLang="ja-JP" sz="1400" kern="1200" spc="-100" dirty="0" smtClean="0"/>
            <a:t>（よく噛むことで増える。）</a:t>
          </a:r>
          <a:endParaRPr lang="ja-JP" sz="1400" kern="1200" dirty="0"/>
        </a:p>
      </dsp:txBody>
      <dsp:txXfrm rot="10800000">
        <a:off x="489487" y="2370363"/>
        <a:ext cx="6949904" cy="608061"/>
      </dsp:txXfrm>
    </dsp:sp>
    <dsp:sp modelId="{E91317D4-5335-48BF-866F-69F54775FBAE}">
      <dsp:nvSpPr>
        <dsp:cNvPr id="0" name=""/>
        <dsp:cNvSpPr/>
      </dsp:nvSpPr>
      <dsp:spPr>
        <a:xfrm>
          <a:off x="161537" y="2397385"/>
          <a:ext cx="608061" cy="608061"/>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990203-D792-4ADF-BE7C-26DB156590CB}">
      <dsp:nvSpPr>
        <dsp:cNvPr id="0" name=""/>
        <dsp:cNvSpPr/>
      </dsp:nvSpPr>
      <dsp:spPr>
        <a:xfrm rot="10800000">
          <a:off x="337472" y="3159935"/>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ctr" defTabSz="622300" rtl="0">
            <a:lnSpc>
              <a:spcPts val="100"/>
            </a:lnSpc>
            <a:spcBef>
              <a:spcPct val="0"/>
            </a:spcBef>
            <a:spcAft>
              <a:spcPct val="35000"/>
            </a:spcAft>
          </a:pPr>
          <a:endParaRPr lang="en-US" altLang="ja-JP" sz="1400" kern="1200" spc="-100" dirty="0" smtClean="0"/>
        </a:p>
        <a:p>
          <a:pPr lvl="0" algn="l" defTabSz="622300" rtl="0">
            <a:lnSpc>
              <a:spcPts val="900"/>
            </a:lnSpc>
            <a:spcBef>
              <a:spcPct val="0"/>
            </a:spcBef>
            <a:spcAft>
              <a:spcPct val="35000"/>
            </a:spcAft>
          </a:pPr>
          <a:r>
            <a:rPr lang="ja-JP" altLang="en-US" sz="1400" kern="1200" spc="-100" dirty="0" smtClean="0"/>
            <a:t>　　</a:t>
          </a:r>
          <a:r>
            <a:rPr lang="ja-JP" altLang="ja-JP" sz="1400" kern="1200" spc="-100" dirty="0" smtClean="0"/>
            <a:t>アセチルコリン↑（賦活）⇒冷静、流涎、消化管異常</a:t>
          </a:r>
        </a:p>
        <a:p>
          <a:pPr lvl="0" algn="l" defTabSz="622300">
            <a:lnSpc>
              <a:spcPts val="900"/>
            </a:lnSpc>
            <a:spcBef>
              <a:spcPct val="0"/>
            </a:spcBef>
            <a:spcAft>
              <a:spcPct val="35000"/>
            </a:spcAft>
          </a:pPr>
          <a:r>
            <a:rPr lang="ja-JP" altLang="en-US" sz="1400" kern="1200" spc="-100" dirty="0" smtClean="0"/>
            <a:t>　　</a:t>
          </a:r>
          <a:r>
            <a:rPr lang="ja-JP" altLang="ja-JP" sz="1400" kern="1200" spc="-100" dirty="0" smtClean="0"/>
            <a:t>アセチルコリン↓（遮断）⇒便秘、口渇、尿閉</a:t>
          </a:r>
        </a:p>
        <a:p>
          <a:pPr lvl="0" algn="l" defTabSz="622300">
            <a:lnSpc>
              <a:spcPts val="900"/>
            </a:lnSpc>
            <a:spcBef>
              <a:spcPct val="0"/>
            </a:spcBef>
            <a:spcAft>
              <a:spcPct val="35000"/>
            </a:spcAft>
          </a:pPr>
          <a:r>
            <a:rPr lang="ja-JP" altLang="en-US" sz="1400" kern="1200" spc="-100" dirty="0" smtClean="0"/>
            <a:t>　　</a:t>
          </a:r>
          <a:r>
            <a:rPr lang="ja-JP" altLang="ja-JP" sz="1400" kern="1200" spc="-100" dirty="0" smtClean="0"/>
            <a:t>（運動や興奮で増える。ドーパミン</a:t>
          </a:r>
          <a:r>
            <a:rPr lang="ja-JP" altLang="en-US" sz="1400" kern="1200" spc="-100" dirty="0" smtClean="0"/>
            <a:t>と拮抗作用がある</a:t>
          </a:r>
          <a:r>
            <a:rPr lang="ja-JP" altLang="ja-JP" sz="1400" kern="1200" spc="-100" dirty="0" smtClean="0"/>
            <a:t>。）</a:t>
          </a:r>
          <a:endParaRPr lang="ja-JP" sz="1400" kern="1200" dirty="0"/>
        </a:p>
      </dsp:txBody>
      <dsp:txXfrm rot="10800000">
        <a:off x="489487" y="3159935"/>
        <a:ext cx="6949904" cy="608061"/>
      </dsp:txXfrm>
    </dsp:sp>
    <dsp:sp modelId="{81D90D93-5F6E-4C79-A22C-B49EC65B2C2D}">
      <dsp:nvSpPr>
        <dsp:cNvPr id="0" name=""/>
        <dsp:cNvSpPr/>
      </dsp:nvSpPr>
      <dsp:spPr>
        <a:xfrm>
          <a:off x="161537" y="3161582"/>
          <a:ext cx="608061" cy="608061"/>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AADBA-7F4A-4B57-B9C2-8367E55DC10B}">
      <dsp:nvSpPr>
        <dsp:cNvPr id="0" name=""/>
        <dsp:cNvSpPr/>
      </dsp:nvSpPr>
      <dsp:spPr>
        <a:xfrm rot="10800000">
          <a:off x="337472" y="1647"/>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ドーパミン</a:t>
          </a:r>
          <a:r>
            <a:rPr kumimoji="1" lang="ja-JP" altLang="en-US" sz="1400" kern="1200" dirty="0" smtClean="0"/>
            <a:t>　＝　楽しい</a:t>
          </a:r>
          <a:endParaRPr lang="ja-JP" sz="1400" kern="1200" dirty="0"/>
        </a:p>
      </dsp:txBody>
      <dsp:txXfrm rot="10800000">
        <a:off x="489487" y="1647"/>
        <a:ext cx="6949904" cy="608061"/>
      </dsp:txXfrm>
    </dsp:sp>
    <dsp:sp modelId="{E61BDCD6-D7FA-4DE6-A55E-AFE5EEE9D07F}">
      <dsp:nvSpPr>
        <dsp:cNvPr id="0" name=""/>
        <dsp:cNvSpPr/>
      </dsp:nvSpPr>
      <dsp:spPr>
        <a:xfrm>
          <a:off x="161537" y="28669"/>
          <a:ext cx="608061" cy="60806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EB04D8-79D8-4247-97CE-C9B40B0AA8A1}">
      <dsp:nvSpPr>
        <dsp:cNvPr id="0" name=""/>
        <dsp:cNvSpPr/>
      </dsp:nvSpPr>
      <dsp:spPr>
        <a:xfrm rot="10800000">
          <a:off x="360020" y="817317"/>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セロトニン</a:t>
          </a:r>
          <a:r>
            <a:rPr kumimoji="1" lang="ja-JP" altLang="en-US" sz="1400" kern="1200" dirty="0" smtClean="0"/>
            <a:t>　＝　</a:t>
          </a:r>
          <a:r>
            <a:rPr kumimoji="1" lang="ja-JP" sz="1400" kern="1200" dirty="0" smtClean="0"/>
            <a:t>コントロール</a:t>
          </a:r>
          <a:endParaRPr lang="ja-JP" sz="1400" kern="1200" dirty="0"/>
        </a:p>
      </dsp:txBody>
      <dsp:txXfrm rot="10800000">
        <a:off x="512035" y="817317"/>
        <a:ext cx="6949904" cy="608061"/>
      </dsp:txXfrm>
    </dsp:sp>
    <dsp:sp modelId="{77BF8C2A-18EB-4449-80AF-DD151156345F}">
      <dsp:nvSpPr>
        <dsp:cNvPr id="0" name=""/>
        <dsp:cNvSpPr/>
      </dsp:nvSpPr>
      <dsp:spPr>
        <a:xfrm>
          <a:off x="161537" y="818241"/>
          <a:ext cx="608061" cy="608061"/>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D3A85D-8429-4426-B6FC-5A09D2B30965}">
      <dsp:nvSpPr>
        <dsp:cNvPr id="0" name=""/>
        <dsp:cNvSpPr/>
      </dsp:nvSpPr>
      <dsp:spPr>
        <a:xfrm rot="10800000">
          <a:off x="337472" y="1580791"/>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ノルアドレナリン</a:t>
          </a:r>
          <a:r>
            <a:rPr kumimoji="1" lang="ja-JP" altLang="en-US" sz="1400" kern="1200" dirty="0" smtClean="0"/>
            <a:t>　＝　怖い</a:t>
          </a:r>
          <a:endParaRPr lang="ja-JP" sz="1400" kern="1200" dirty="0"/>
        </a:p>
      </dsp:txBody>
      <dsp:txXfrm rot="10800000">
        <a:off x="489487" y="1580791"/>
        <a:ext cx="6949904" cy="608061"/>
      </dsp:txXfrm>
    </dsp:sp>
    <dsp:sp modelId="{CE7E2051-2CD8-4EA8-85B5-74E24E2A66D3}">
      <dsp:nvSpPr>
        <dsp:cNvPr id="0" name=""/>
        <dsp:cNvSpPr/>
      </dsp:nvSpPr>
      <dsp:spPr>
        <a:xfrm>
          <a:off x="161537" y="1607813"/>
          <a:ext cx="608061" cy="608061"/>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47F1C7-9BFC-4008-AE5A-14B30CB63DE9}">
      <dsp:nvSpPr>
        <dsp:cNvPr id="0" name=""/>
        <dsp:cNvSpPr/>
      </dsp:nvSpPr>
      <dsp:spPr>
        <a:xfrm rot="10800000">
          <a:off x="337472" y="2370363"/>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t>　　</a:t>
          </a:r>
          <a:r>
            <a:rPr kumimoji="1" lang="ja-JP" sz="1400" kern="1200" dirty="0" smtClean="0"/>
            <a:t>ヒスタミン</a:t>
          </a:r>
          <a:r>
            <a:rPr kumimoji="1" lang="ja-JP" altLang="en-US" sz="1400" kern="1200" dirty="0" smtClean="0"/>
            <a:t>　＝　</a:t>
          </a:r>
          <a:r>
            <a:rPr kumimoji="1" lang="ja-JP" sz="1400" kern="1200" dirty="0" smtClean="0">
              <a:effectLst/>
            </a:rPr>
            <a:t>覚醒</a:t>
          </a:r>
          <a:endParaRPr lang="ja-JP" sz="1400" kern="1200" dirty="0">
            <a:effectLst/>
          </a:endParaRPr>
        </a:p>
      </dsp:txBody>
      <dsp:txXfrm rot="10800000">
        <a:off x="489487" y="2370363"/>
        <a:ext cx="6949904" cy="608061"/>
      </dsp:txXfrm>
    </dsp:sp>
    <dsp:sp modelId="{E91317D4-5335-48BF-866F-69F54775FBAE}">
      <dsp:nvSpPr>
        <dsp:cNvPr id="0" name=""/>
        <dsp:cNvSpPr/>
      </dsp:nvSpPr>
      <dsp:spPr>
        <a:xfrm>
          <a:off x="161537" y="2397385"/>
          <a:ext cx="608061" cy="608061"/>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990203-D792-4ADF-BE7C-26DB156590CB}">
      <dsp:nvSpPr>
        <dsp:cNvPr id="0" name=""/>
        <dsp:cNvSpPr/>
      </dsp:nvSpPr>
      <dsp:spPr>
        <a:xfrm rot="10800000">
          <a:off x="337472" y="3159935"/>
          <a:ext cx="7101919" cy="608061"/>
        </a:xfrm>
        <a:prstGeom prst="homePlat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8138" tIns="53340" rIns="99568" bIns="53340" numCol="1" spcCol="1270" anchor="ctr" anchorCtr="0">
          <a:noAutofit/>
        </a:bodyPr>
        <a:lstStyle/>
        <a:p>
          <a:pPr lvl="0" algn="l" defTabSz="622300" rtl="0">
            <a:lnSpc>
              <a:spcPct val="90000"/>
            </a:lnSpc>
            <a:spcBef>
              <a:spcPct val="0"/>
            </a:spcBef>
            <a:spcAft>
              <a:spcPct val="35000"/>
            </a:spcAft>
          </a:pPr>
          <a:r>
            <a:rPr kumimoji="1" lang="ja-JP" altLang="en-US" sz="1400" kern="1200" dirty="0" smtClean="0">
              <a:effectLst/>
            </a:rPr>
            <a:t>　アセチルコリン　</a:t>
          </a:r>
          <a:r>
            <a:rPr kumimoji="1" lang="ja-JP" altLang="en-US" sz="1400" kern="1200" dirty="0" smtClean="0"/>
            <a:t>＝　</a:t>
          </a:r>
          <a:r>
            <a:rPr kumimoji="1" lang="ja-JP" sz="1400" kern="1200" dirty="0" smtClean="0"/>
            <a:t>消化管</a:t>
          </a:r>
          <a:r>
            <a:rPr kumimoji="1" lang="ja-JP" sz="1400" kern="1200" dirty="0" smtClean="0"/>
            <a:t>蠕動</a:t>
          </a:r>
          <a:endParaRPr lang="ja-JP" sz="1400" kern="1200" dirty="0"/>
        </a:p>
      </dsp:txBody>
      <dsp:txXfrm rot="10800000">
        <a:off x="489487" y="3159935"/>
        <a:ext cx="6949904" cy="608061"/>
      </dsp:txXfrm>
    </dsp:sp>
    <dsp:sp modelId="{81D90D93-5F6E-4C79-A22C-B49EC65B2C2D}">
      <dsp:nvSpPr>
        <dsp:cNvPr id="0" name=""/>
        <dsp:cNvSpPr/>
      </dsp:nvSpPr>
      <dsp:spPr>
        <a:xfrm>
          <a:off x="161537" y="3161582"/>
          <a:ext cx="608061" cy="608061"/>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9A9DD-C662-4185-AFB0-5B87840C84F0}">
      <dsp:nvSpPr>
        <dsp:cNvPr id="0" name=""/>
        <dsp:cNvSpPr/>
      </dsp:nvSpPr>
      <dsp:spPr>
        <a:xfrm>
          <a:off x="0" y="0"/>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5C7195-1337-415C-AAE0-FD35394239F2}">
      <dsp:nvSpPr>
        <dsp:cNvPr id="0" name=""/>
        <dsp:cNvSpPr/>
      </dsp:nvSpPr>
      <dsp:spPr>
        <a:xfrm>
          <a:off x="0" y="0"/>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a:t>
          </a:r>
          <a:r>
            <a:rPr kumimoji="1" lang="ja-JP" sz="1900" kern="1200" dirty="0" smtClean="0"/>
            <a:t>ドーパミン　</a:t>
          </a:r>
          <a:r>
            <a:rPr kumimoji="1" lang="en-US" sz="1900" kern="1200" dirty="0" err="1" smtClean="0"/>
            <a:t>vs</a:t>
          </a:r>
          <a:r>
            <a:rPr kumimoji="1" lang="ja-JP" sz="1900" kern="1200" dirty="0" smtClean="0"/>
            <a:t>　</a:t>
          </a:r>
          <a:r>
            <a:rPr kumimoji="1" lang="ja-JP" altLang="en-US" sz="1900" kern="1200" dirty="0" smtClean="0"/>
            <a:t>ノルアドレナリン</a:t>
          </a:r>
          <a:endParaRPr lang="ja-JP" sz="1900" kern="1200" dirty="0"/>
        </a:p>
      </dsp:txBody>
      <dsp:txXfrm>
        <a:off x="0" y="0"/>
        <a:ext cx="6777317" cy="438622"/>
      </dsp:txXfrm>
    </dsp:sp>
    <dsp:sp modelId="{26964CA5-DF22-426B-9E1A-6D7E51C242C7}">
      <dsp:nvSpPr>
        <dsp:cNvPr id="0" name=""/>
        <dsp:cNvSpPr/>
      </dsp:nvSpPr>
      <dsp:spPr>
        <a:xfrm>
          <a:off x="0" y="438622"/>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BC6A14-07D7-4034-8B82-A857E0105459}">
      <dsp:nvSpPr>
        <dsp:cNvPr id="0" name=""/>
        <dsp:cNvSpPr/>
      </dsp:nvSpPr>
      <dsp:spPr>
        <a:xfrm>
          <a:off x="0" y="440780"/>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a:t>
          </a:r>
          <a:r>
            <a:rPr kumimoji="1" lang="ja-JP" sz="1900" kern="1200" dirty="0" smtClean="0"/>
            <a:t>例：闘争か逃走か反応</a:t>
          </a:r>
          <a:endParaRPr lang="ja-JP" sz="1900" kern="1200" dirty="0"/>
        </a:p>
      </dsp:txBody>
      <dsp:txXfrm>
        <a:off x="0" y="440780"/>
        <a:ext cx="6777317" cy="438622"/>
      </dsp:txXfrm>
    </dsp:sp>
    <dsp:sp modelId="{D04972D7-483B-4DAA-A62D-85DE852B437C}">
      <dsp:nvSpPr>
        <dsp:cNvPr id="0" name=""/>
        <dsp:cNvSpPr/>
      </dsp:nvSpPr>
      <dsp:spPr>
        <a:xfrm>
          <a:off x="0" y="877244"/>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1D67D4-C136-4ACE-BCD6-B4C81C735E4F}">
      <dsp:nvSpPr>
        <dsp:cNvPr id="0" name=""/>
        <dsp:cNvSpPr/>
      </dsp:nvSpPr>
      <dsp:spPr>
        <a:xfrm>
          <a:off x="0" y="877244"/>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a:t>
          </a:r>
          <a:r>
            <a:rPr kumimoji="1" lang="ja-JP" sz="1900" kern="1200" dirty="0" smtClean="0"/>
            <a:t>ドーパミン　</a:t>
          </a:r>
          <a:r>
            <a:rPr kumimoji="1" lang="en-US" sz="1900" kern="1200" dirty="0" err="1" smtClean="0"/>
            <a:t>vs</a:t>
          </a:r>
          <a:r>
            <a:rPr kumimoji="1" lang="ja-JP" sz="1900" kern="1200" dirty="0" smtClean="0"/>
            <a:t>　アセチルコリン</a:t>
          </a:r>
          <a:endParaRPr lang="ja-JP" sz="1900" kern="1200" dirty="0"/>
        </a:p>
      </dsp:txBody>
      <dsp:txXfrm>
        <a:off x="0" y="877244"/>
        <a:ext cx="6777317" cy="438622"/>
      </dsp:txXfrm>
    </dsp:sp>
    <dsp:sp modelId="{454FC59E-4397-4155-AE71-4A744CACE04B}">
      <dsp:nvSpPr>
        <dsp:cNvPr id="0" name=""/>
        <dsp:cNvSpPr/>
      </dsp:nvSpPr>
      <dsp:spPr>
        <a:xfrm>
          <a:off x="0" y="1315866"/>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6968AA-0815-4062-9F9B-90C3642AC4A0}">
      <dsp:nvSpPr>
        <dsp:cNvPr id="0" name=""/>
        <dsp:cNvSpPr/>
      </dsp:nvSpPr>
      <dsp:spPr>
        <a:xfrm>
          <a:off x="0" y="1315866"/>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a:t>
          </a:r>
          <a:r>
            <a:rPr kumimoji="1" lang="ja-JP" sz="1900" kern="1200" dirty="0" smtClean="0"/>
            <a:t>例：自律神経、パーキンソニズム</a:t>
          </a:r>
          <a:endParaRPr lang="ja-JP" sz="1900" kern="1200" dirty="0"/>
        </a:p>
      </dsp:txBody>
      <dsp:txXfrm>
        <a:off x="0" y="1315866"/>
        <a:ext cx="6777317" cy="438622"/>
      </dsp:txXfrm>
    </dsp:sp>
    <dsp:sp modelId="{881B8EE2-9A09-4EEA-9D27-FD6BEA4A6BA7}">
      <dsp:nvSpPr>
        <dsp:cNvPr id="0" name=""/>
        <dsp:cNvSpPr/>
      </dsp:nvSpPr>
      <dsp:spPr>
        <a:xfrm>
          <a:off x="0" y="1754488"/>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1EE350-D7CA-4BF6-9FB2-9CD45A82EDA2}">
      <dsp:nvSpPr>
        <dsp:cNvPr id="0" name=""/>
        <dsp:cNvSpPr/>
      </dsp:nvSpPr>
      <dsp:spPr>
        <a:xfrm>
          <a:off x="0" y="1754488"/>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a:t>
          </a:r>
          <a:r>
            <a:rPr kumimoji="1" lang="ja-JP" sz="1900" kern="1200" dirty="0" smtClean="0"/>
            <a:t>グルタミン　</a:t>
          </a:r>
          <a:r>
            <a:rPr kumimoji="1" lang="en-US" sz="1900" kern="1200" dirty="0" err="1" smtClean="0"/>
            <a:t>vs</a:t>
          </a:r>
          <a:r>
            <a:rPr kumimoji="1" lang="ja-JP" sz="1900" kern="1200" dirty="0" smtClean="0"/>
            <a:t>　</a:t>
          </a:r>
          <a:r>
            <a:rPr kumimoji="1" lang="en-US" sz="1900" kern="1200" dirty="0" smtClean="0"/>
            <a:t>GABA</a:t>
          </a:r>
          <a:endParaRPr lang="ja-JP" sz="1900" kern="1200" dirty="0"/>
        </a:p>
      </dsp:txBody>
      <dsp:txXfrm>
        <a:off x="0" y="1754488"/>
        <a:ext cx="6777317" cy="438622"/>
      </dsp:txXfrm>
    </dsp:sp>
    <dsp:sp modelId="{6B0E6C4B-1D02-4692-AD8A-4A35DB7B313F}">
      <dsp:nvSpPr>
        <dsp:cNvPr id="0" name=""/>
        <dsp:cNvSpPr/>
      </dsp:nvSpPr>
      <dsp:spPr>
        <a:xfrm>
          <a:off x="0" y="2193110"/>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7DB612-74A7-4480-A205-7F036F37E113}">
      <dsp:nvSpPr>
        <dsp:cNvPr id="0" name=""/>
        <dsp:cNvSpPr/>
      </dsp:nvSpPr>
      <dsp:spPr>
        <a:xfrm>
          <a:off x="0" y="2193110"/>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a:t>
          </a:r>
          <a:r>
            <a:rPr kumimoji="1" lang="ja-JP" sz="1900" kern="1200" dirty="0" smtClean="0"/>
            <a:t>例：興奮系と抑制系</a:t>
          </a:r>
          <a:endParaRPr lang="ja-JP" sz="1900" kern="1200" dirty="0"/>
        </a:p>
      </dsp:txBody>
      <dsp:txXfrm>
        <a:off x="0" y="2193110"/>
        <a:ext cx="6777317" cy="438622"/>
      </dsp:txXfrm>
    </dsp:sp>
    <dsp:sp modelId="{C8A76E25-C9F6-4563-BEF1-AEAC986393A3}">
      <dsp:nvSpPr>
        <dsp:cNvPr id="0" name=""/>
        <dsp:cNvSpPr/>
      </dsp:nvSpPr>
      <dsp:spPr>
        <a:xfrm>
          <a:off x="0" y="2631732"/>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631D05-BEBF-48A0-B778-0D8EE26E732C}">
      <dsp:nvSpPr>
        <dsp:cNvPr id="0" name=""/>
        <dsp:cNvSpPr/>
      </dsp:nvSpPr>
      <dsp:spPr>
        <a:xfrm>
          <a:off x="0" y="2631732"/>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kumimoji="1" lang="ja-JP" altLang="en-US" sz="1900" kern="1200" dirty="0" smtClean="0"/>
            <a:t>　　ドーパミン　</a:t>
          </a:r>
          <a:r>
            <a:rPr kumimoji="1" lang="en-US" sz="1900" kern="1200" dirty="0" err="1" smtClean="0"/>
            <a:t>vs</a:t>
          </a:r>
          <a:r>
            <a:rPr kumimoji="1" lang="ja-JP" sz="1900" kern="1200" dirty="0" smtClean="0"/>
            <a:t>　</a:t>
          </a:r>
          <a:r>
            <a:rPr kumimoji="1" lang="ja-JP" altLang="en-US" sz="1900" kern="1200" dirty="0" smtClean="0"/>
            <a:t>セロトニン</a:t>
          </a:r>
          <a:endParaRPr lang="ja-JP" sz="1900" kern="1200" dirty="0"/>
        </a:p>
      </dsp:txBody>
      <dsp:txXfrm>
        <a:off x="0" y="2631732"/>
        <a:ext cx="6777317" cy="438622"/>
      </dsp:txXfrm>
    </dsp:sp>
    <dsp:sp modelId="{40497A2D-6E4C-4488-BD10-39A8B0F5EE8C}">
      <dsp:nvSpPr>
        <dsp:cNvPr id="0" name=""/>
        <dsp:cNvSpPr/>
      </dsp:nvSpPr>
      <dsp:spPr>
        <a:xfrm>
          <a:off x="0" y="3070354"/>
          <a:ext cx="6777317"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D3E5AB-B8B2-421A-9627-71AD966B2ABE}">
      <dsp:nvSpPr>
        <dsp:cNvPr id="0" name=""/>
        <dsp:cNvSpPr/>
      </dsp:nvSpPr>
      <dsp:spPr>
        <a:xfrm>
          <a:off x="0" y="3070354"/>
          <a:ext cx="6777317" cy="438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ctr" defTabSz="844550">
            <a:lnSpc>
              <a:spcPct val="90000"/>
            </a:lnSpc>
            <a:spcBef>
              <a:spcPct val="0"/>
            </a:spcBef>
            <a:spcAft>
              <a:spcPct val="35000"/>
            </a:spcAft>
          </a:pPr>
          <a:r>
            <a:rPr kumimoji="1" lang="ja-JP" sz="1900" kern="1200" dirty="0" smtClean="0"/>
            <a:t>例：興奮系と抑制系</a:t>
          </a:r>
          <a:endParaRPr kumimoji="1" lang="ja-JP" altLang="en-US" sz="1900" kern="1200" dirty="0" smtClean="0"/>
        </a:p>
      </dsp:txBody>
      <dsp:txXfrm>
        <a:off x="0" y="3070354"/>
        <a:ext cx="6777317" cy="4386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BCBB06-F7D0-4722-9B69-1A14294D4380}">
      <dsp:nvSpPr>
        <dsp:cNvPr id="0" name=""/>
        <dsp:cNvSpPr/>
      </dsp:nvSpPr>
      <dsp:spPr>
        <a:xfrm>
          <a:off x="2774587" y="1000058"/>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D53F7B4-6AD9-43A6-AB09-976EE7AA243C}">
      <dsp:nvSpPr>
        <dsp:cNvPr id="0" name=""/>
        <dsp:cNvSpPr/>
      </dsp:nvSpPr>
      <dsp:spPr>
        <a:xfrm>
          <a:off x="2384711" y="0"/>
          <a:ext cx="2007894" cy="82460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抗不安薬</a:t>
          </a:r>
          <a:endParaRPr kumimoji="1" lang="en-US" altLang="ja-JP" sz="1800" kern="1200" dirty="0" smtClean="0"/>
        </a:p>
        <a:p>
          <a:pPr lvl="0" algn="ctr" defTabSz="800100" rtl="0">
            <a:lnSpc>
              <a:spcPct val="90000"/>
            </a:lnSpc>
            <a:spcBef>
              <a:spcPct val="0"/>
            </a:spcBef>
            <a:spcAft>
              <a:spcPct val="35000"/>
            </a:spcAft>
          </a:pPr>
          <a:r>
            <a:rPr kumimoji="1" lang="ja-JP" sz="1800" kern="1200" dirty="0" smtClean="0">
              <a:solidFill>
                <a:schemeClr val="bg1">
                  <a:lumMod val="75000"/>
                </a:schemeClr>
              </a:solidFill>
            </a:rPr>
            <a:t>ベンゾ</a:t>
          </a:r>
          <a:r>
            <a:rPr kumimoji="1" lang="en-US" sz="1800" kern="1200" dirty="0" smtClean="0">
              <a:solidFill>
                <a:schemeClr val="bg1">
                  <a:lumMod val="75000"/>
                </a:schemeClr>
              </a:solidFill>
            </a:rPr>
            <a:t>/</a:t>
          </a:r>
          <a:r>
            <a:rPr kumimoji="1" lang="ja-JP" sz="1800" kern="1200" dirty="0" smtClean="0">
              <a:solidFill>
                <a:schemeClr val="bg1">
                  <a:lumMod val="75000"/>
                </a:schemeClr>
              </a:solidFill>
            </a:rPr>
            <a:t>非ベンゾ </a:t>
          </a:r>
          <a:endParaRPr lang="ja-JP" sz="1800" kern="1200" dirty="0">
            <a:solidFill>
              <a:schemeClr val="bg1">
                <a:lumMod val="75000"/>
              </a:schemeClr>
            </a:solidFill>
          </a:endParaRPr>
        </a:p>
      </dsp:txBody>
      <dsp:txXfrm>
        <a:off x="2384711" y="0"/>
        <a:ext cx="2007894" cy="824609"/>
      </dsp:txXfrm>
    </dsp:sp>
    <dsp:sp modelId="{81439773-609F-417D-BAF2-2F5397B4C405}">
      <dsp:nvSpPr>
        <dsp:cNvPr id="0" name=""/>
        <dsp:cNvSpPr/>
      </dsp:nvSpPr>
      <dsp:spPr>
        <a:xfrm>
          <a:off x="3241772" y="1339376"/>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742291A-403A-461E-A760-6665641DA905}">
      <dsp:nvSpPr>
        <dsp:cNvPr id="0" name=""/>
        <dsp:cNvSpPr/>
      </dsp:nvSpPr>
      <dsp:spPr>
        <a:xfrm>
          <a:off x="4567674" y="1087782"/>
          <a:ext cx="1277267"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抗うつ薬　</a:t>
          </a:r>
          <a:r>
            <a:rPr kumimoji="1" lang="en-US" sz="1800" kern="1200" dirty="0" smtClean="0">
              <a:solidFill>
                <a:schemeClr val="bg1">
                  <a:lumMod val="75000"/>
                </a:schemeClr>
              </a:solidFill>
            </a:rPr>
            <a:t>SSRI/ SNRI/ </a:t>
          </a:r>
          <a:r>
            <a:rPr kumimoji="1" lang="ja-JP" sz="1800" kern="1200" dirty="0" smtClean="0">
              <a:solidFill>
                <a:schemeClr val="bg1">
                  <a:lumMod val="75000"/>
                </a:schemeClr>
              </a:solidFill>
            </a:rPr>
            <a:t>三環 他 </a:t>
          </a:r>
          <a:endParaRPr lang="ja-JP" sz="1800" kern="1200" dirty="0">
            <a:solidFill>
              <a:schemeClr val="bg1">
                <a:lumMod val="75000"/>
              </a:schemeClr>
            </a:solidFill>
          </a:endParaRPr>
        </a:p>
      </dsp:txBody>
      <dsp:txXfrm>
        <a:off x="4567674" y="1087782"/>
        <a:ext cx="1277267" cy="894789"/>
      </dsp:txXfrm>
    </dsp:sp>
    <dsp:sp modelId="{A4C80D67-92C0-4E11-A1B6-FE350BDCB798}">
      <dsp:nvSpPr>
        <dsp:cNvPr id="0" name=""/>
        <dsp:cNvSpPr/>
      </dsp:nvSpPr>
      <dsp:spPr>
        <a:xfrm>
          <a:off x="3063446" y="1888882"/>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E85E3AE-8A67-4E4B-B4A9-13F2016BB13C}">
      <dsp:nvSpPr>
        <dsp:cNvPr id="0" name=""/>
        <dsp:cNvSpPr/>
      </dsp:nvSpPr>
      <dsp:spPr>
        <a:xfrm>
          <a:off x="4350512" y="2614187"/>
          <a:ext cx="1318587"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抗精神病薬　</a:t>
          </a:r>
          <a:r>
            <a:rPr kumimoji="1" lang="ja-JP" sz="1800" kern="1200" dirty="0" smtClean="0">
              <a:solidFill>
                <a:schemeClr val="bg1">
                  <a:lumMod val="75000"/>
                </a:schemeClr>
              </a:solidFill>
            </a:rPr>
            <a:t>定型</a:t>
          </a:r>
          <a:r>
            <a:rPr kumimoji="1" lang="en-US" sz="1800" kern="1200" dirty="0" smtClean="0">
              <a:solidFill>
                <a:schemeClr val="bg1">
                  <a:lumMod val="75000"/>
                </a:schemeClr>
              </a:solidFill>
            </a:rPr>
            <a:t>/ </a:t>
          </a:r>
          <a:r>
            <a:rPr kumimoji="1" lang="ja-JP" sz="1800" kern="1200" dirty="0" smtClean="0">
              <a:solidFill>
                <a:schemeClr val="bg1">
                  <a:lumMod val="75000"/>
                </a:schemeClr>
              </a:solidFill>
            </a:rPr>
            <a:t>非定型 </a:t>
          </a:r>
          <a:endParaRPr lang="ja-JP" sz="1800" kern="1200" dirty="0">
            <a:solidFill>
              <a:schemeClr val="bg1">
                <a:lumMod val="75000"/>
              </a:schemeClr>
            </a:solidFill>
          </a:endParaRPr>
        </a:p>
      </dsp:txBody>
      <dsp:txXfrm>
        <a:off x="4350512" y="2614187"/>
        <a:ext cx="1318587" cy="894789"/>
      </dsp:txXfrm>
    </dsp:sp>
    <dsp:sp modelId="{C8E5EFC0-FBCE-4526-90EE-2A772536247E}">
      <dsp:nvSpPr>
        <dsp:cNvPr id="0" name=""/>
        <dsp:cNvSpPr/>
      </dsp:nvSpPr>
      <dsp:spPr>
        <a:xfrm>
          <a:off x="2485728" y="1888882"/>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7AE1F59-667E-4D78-8CA6-BF15E783ED41}">
      <dsp:nvSpPr>
        <dsp:cNvPr id="0" name=""/>
        <dsp:cNvSpPr/>
      </dsp:nvSpPr>
      <dsp:spPr>
        <a:xfrm>
          <a:off x="936220" y="2614187"/>
          <a:ext cx="1662580"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抗てんかん薬　</a:t>
          </a:r>
          <a:r>
            <a:rPr kumimoji="1" lang="en-US" sz="1800" kern="1200" dirty="0" smtClean="0">
              <a:solidFill>
                <a:schemeClr val="bg1">
                  <a:lumMod val="75000"/>
                </a:schemeClr>
              </a:solidFill>
            </a:rPr>
            <a:t>CBZ/ VPA </a:t>
          </a:r>
          <a:r>
            <a:rPr kumimoji="1" lang="ja-JP" sz="1800" kern="1200" dirty="0" smtClean="0">
              <a:solidFill>
                <a:schemeClr val="bg1">
                  <a:lumMod val="75000"/>
                </a:schemeClr>
              </a:solidFill>
            </a:rPr>
            <a:t>他 </a:t>
          </a:r>
          <a:endParaRPr lang="ja-JP" sz="1800" kern="1200" dirty="0">
            <a:solidFill>
              <a:schemeClr val="bg1">
                <a:lumMod val="75000"/>
              </a:schemeClr>
            </a:solidFill>
          </a:endParaRPr>
        </a:p>
      </dsp:txBody>
      <dsp:txXfrm>
        <a:off x="936220" y="2614187"/>
        <a:ext cx="1662580" cy="894789"/>
      </dsp:txXfrm>
    </dsp:sp>
    <dsp:sp modelId="{983AA74C-4067-4489-B9DE-413079CB6BFF}">
      <dsp:nvSpPr>
        <dsp:cNvPr id="0" name=""/>
        <dsp:cNvSpPr/>
      </dsp:nvSpPr>
      <dsp:spPr>
        <a:xfrm>
          <a:off x="2307402" y="1339376"/>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948E0DB-A896-4532-98A1-1B2AC4EFD952}">
      <dsp:nvSpPr>
        <dsp:cNvPr id="0" name=""/>
        <dsp:cNvSpPr/>
      </dsp:nvSpPr>
      <dsp:spPr>
        <a:xfrm>
          <a:off x="932374" y="1087782"/>
          <a:ext cx="1277267"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抗パ薬</a:t>
          </a:r>
          <a:endParaRPr lang="ja-JP" sz="1800" kern="1200" dirty="0"/>
        </a:p>
      </dsp:txBody>
      <dsp:txXfrm>
        <a:off x="932374" y="1087782"/>
        <a:ext cx="1277267" cy="8947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BCBB06-F7D0-4722-9B69-1A14294D4380}">
      <dsp:nvSpPr>
        <dsp:cNvPr id="0" name=""/>
        <dsp:cNvSpPr/>
      </dsp:nvSpPr>
      <dsp:spPr>
        <a:xfrm>
          <a:off x="2774587" y="1000058"/>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D53F7B4-6AD9-43A6-AB09-976EE7AA243C}">
      <dsp:nvSpPr>
        <dsp:cNvPr id="0" name=""/>
        <dsp:cNvSpPr/>
      </dsp:nvSpPr>
      <dsp:spPr>
        <a:xfrm>
          <a:off x="2384711" y="0"/>
          <a:ext cx="2007894" cy="82460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抗不安薬</a:t>
          </a:r>
          <a:endParaRPr kumimoji="1" lang="en-US" altLang="ja-JP" sz="1800" kern="1200" dirty="0" smtClean="0"/>
        </a:p>
        <a:p>
          <a:pPr lvl="0" algn="ctr" defTabSz="800100" rtl="0">
            <a:lnSpc>
              <a:spcPct val="90000"/>
            </a:lnSpc>
            <a:spcBef>
              <a:spcPct val="0"/>
            </a:spcBef>
            <a:spcAft>
              <a:spcPct val="35000"/>
            </a:spcAft>
          </a:pPr>
          <a:r>
            <a:rPr kumimoji="1" lang="ja-JP" sz="1800" kern="1200" dirty="0" smtClean="0">
              <a:solidFill>
                <a:schemeClr val="bg1">
                  <a:lumMod val="75000"/>
                </a:schemeClr>
              </a:solidFill>
            </a:rPr>
            <a:t>ベンゾ</a:t>
          </a:r>
          <a:r>
            <a:rPr kumimoji="1" lang="en-US" sz="1800" kern="1200" dirty="0" smtClean="0">
              <a:solidFill>
                <a:schemeClr val="bg1">
                  <a:lumMod val="75000"/>
                </a:schemeClr>
              </a:solidFill>
            </a:rPr>
            <a:t>/</a:t>
          </a:r>
          <a:r>
            <a:rPr kumimoji="1" lang="ja-JP" sz="1800" kern="1200" dirty="0" smtClean="0">
              <a:solidFill>
                <a:schemeClr val="bg1">
                  <a:lumMod val="75000"/>
                </a:schemeClr>
              </a:solidFill>
            </a:rPr>
            <a:t>非ベンゾ </a:t>
          </a:r>
          <a:endParaRPr lang="ja-JP" sz="1800" kern="1200" dirty="0">
            <a:solidFill>
              <a:schemeClr val="bg1">
                <a:lumMod val="75000"/>
              </a:schemeClr>
            </a:solidFill>
          </a:endParaRPr>
        </a:p>
      </dsp:txBody>
      <dsp:txXfrm>
        <a:off x="2384711" y="0"/>
        <a:ext cx="2007894" cy="824609"/>
      </dsp:txXfrm>
    </dsp:sp>
    <dsp:sp modelId="{81439773-609F-417D-BAF2-2F5397B4C405}">
      <dsp:nvSpPr>
        <dsp:cNvPr id="0" name=""/>
        <dsp:cNvSpPr/>
      </dsp:nvSpPr>
      <dsp:spPr>
        <a:xfrm>
          <a:off x="3241772" y="1339376"/>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742291A-403A-461E-A760-6665641DA905}">
      <dsp:nvSpPr>
        <dsp:cNvPr id="0" name=""/>
        <dsp:cNvSpPr/>
      </dsp:nvSpPr>
      <dsp:spPr>
        <a:xfrm>
          <a:off x="4567674" y="1087782"/>
          <a:ext cx="1277267"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抗うつ薬　</a:t>
          </a:r>
          <a:r>
            <a:rPr kumimoji="1" lang="en-US" sz="1800" kern="1200" dirty="0" smtClean="0">
              <a:solidFill>
                <a:schemeClr val="bg1">
                  <a:lumMod val="75000"/>
                </a:schemeClr>
              </a:solidFill>
            </a:rPr>
            <a:t>SSRI/ SNRI/ </a:t>
          </a:r>
          <a:r>
            <a:rPr kumimoji="1" lang="ja-JP" sz="1800" kern="1200" dirty="0" smtClean="0">
              <a:solidFill>
                <a:schemeClr val="bg1">
                  <a:lumMod val="75000"/>
                </a:schemeClr>
              </a:solidFill>
            </a:rPr>
            <a:t>三環 他 </a:t>
          </a:r>
          <a:endParaRPr lang="ja-JP" sz="1800" kern="1200" dirty="0">
            <a:solidFill>
              <a:schemeClr val="bg1">
                <a:lumMod val="75000"/>
              </a:schemeClr>
            </a:solidFill>
          </a:endParaRPr>
        </a:p>
      </dsp:txBody>
      <dsp:txXfrm>
        <a:off x="4567674" y="1087782"/>
        <a:ext cx="1277267" cy="894789"/>
      </dsp:txXfrm>
    </dsp:sp>
    <dsp:sp modelId="{A4C80D67-92C0-4E11-A1B6-FE350BDCB798}">
      <dsp:nvSpPr>
        <dsp:cNvPr id="0" name=""/>
        <dsp:cNvSpPr/>
      </dsp:nvSpPr>
      <dsp:spPr>
        <a:xfrm>
          <a:off x="3063446" y="1888882"/>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E85E3AE-8A67-4E4B-B4A9-13F2016BB13C}">
      <dsp:nvSpPr>
        <dsp:cNvPr id="0" name=""/>
        <dsp:cNvSpPr/>
      </dsp:nvSpPr>
      <dsp:spPr>
        <a:xfrm>
          <a:off x="4350512" y="2614187"/>
          <a:ext cx="1318587"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抗精神病薬　</a:t>
          </a:r>
          <a:r>
            <a:rPr kumimoji="1" lang="ja-JP" sz="1800" kern="1200" dirty="0" smtClean="0">
              <a:solidFill>
                <a:schemeClr val="bg1">
                  <a:lumMod val="75000"/>
                </a:schemeClr>
              </a:solidFill>
            </a:rPr>
            <a:t>定型</a:t>
          </a:r>
          <a:r>
            <a:rPr kumimoji="1" lang="en-US" sz="1800" kern="1200" dirty="0" smtClean="0">
              <a:solidFill>
                <a:schemeClr val="bg1">
                  <a:lumMod val="75000"/>
                </a:schemeClr>
              </a:solidFill>
            </a:rPr>
            <a:t>/ </a:t>
          </a:r>
          <a:r>
            <a:rPr kumimoji="1" lang="ja-JP" sz="1800" kern="1200" dirty="0" smtClean="0">
              <a:solidFill>
                <a:schemeClr val="bg1">
                  <a:lumMod val="75000"/>
                </a:schemeClr>
              </a:solidFill>
            </a:rPr>
            <a:t>非定型 </a:t>
          </a:r>
          <a:endParaRPr lang="ja-JP" sz="1800" kern="1200" dirty="0">
            <a:solidFill>
              <a:schemeClr val="bg1">
                <a:lumMod val="75000"/>
              </a:schemeClr>
            </a:solidFill>
          </a:endParaRPr>
        </a:p>
      </dsp:txBody>
      <dsp:txXfrm>
        <a:off x="4350512" y="2614187"/>
        <a:ext cx="1318587" cy="894789"/>
      </dsp:txXfrm>
    </dsp:sp>
    <dsp:sp modelId="{C8E5EFC0-FBCE-4526-90EE-2A772536247E}">
      <dsp:nvSpPr>
        <dsp:cNvPr id="0" name=""/>
        <dsp:cNvSpPr/>
      </dsp:nvSpPr>
      <dsp:spPr>
        <a:xfrm>
          <a:off x="2485728" y="1888882"/>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7AE1F59-667E-4D78-8CA6-BF15E783ED41}">
      <dsp:nvSpPr>
        <dsp:cNvPr id="0" name=""/>
        <dsp:cNvSpPr/>
      </dsp:nvSpPr>
      <dsp:spPr>
        <a:xfrm>
          <a:off x="936220" y="2614187"/>
          <a:ext cx="1662580"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抗てんかん薬　</a:t>
          </a:r>
          <a:r>
            <a:rPr kumimoji="1" lang="en-US" sz="1800" kern="1200" dirty="0" smtClean="0">
              <a:solidFill>
                <a:schemeClr val="bg1">
                  <a:lumMod val="75000"/>
                </a:schemeClr>
              </a:solidFill>
            </a:rPr>
            <a:t>CBZ/ VPA </a:t>
          </a:r>
          <a:r>
            <a:rPr kumimoji="1" lang="ja-JP" sz="1800" kern="1200" dirty="0" smtClean="0">
              <a:solidFill>
                <a:schemeClr val="bg1">
                  <a:lumMod val="75000"/>
                </a:schemeClr>
              </a:solidFill>
            </a:rPr>
            <a:t>他 </a:t>
          </a:r>
          <a:endParaRPr lang="ja-JP" sz="1800" kern="1200" dirty="0">
            <a:solidFill>
              <a:schemeClr val="bg1">
                <a:lumMod val="75000"/>
              </a:schemeClr>
            </a:solidFill>
          </a:endParaRPr>
        </a:p>
      </dsp:txBody>
      <dsp:txXfrm>
        <a:off x="936220" y="2614187"/>
        <a:ext cx="1662580" cy="894789"/>
      </dsp:txXfrm>
    </dsp:sp>
    <dsp:sp modelId="{983AA74C-4067-4489-B9DE-413079CB6BFF}">
      <dsp:nvSpPr>
        <dsp:cNvPr id="0" name=""/>
        <dsp:cNvSpPr/>
      </dsp:nvSpPr>
      <dsp:spPr>
        <a:xfrm>
          <a:off x="2307402" y="1339376"/>
          <a:ext cx="1228141" cy="1228141"/>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948E0DB-A896-4532-98A1-1B2AC4EFD952}">
      <dsp:nvSpPr>
        <dsp:cNvPr id="0" name=""/>
        <dsp:cNvSpPr/>
      </dsp:nvSpPr>
      <dsp:spPr>
        <a:xfrm>
          <a:off x="932374" y="1087782"/>
          <a:ext cx="1277267" cy="89478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kumimoji="1" lang="ja-JP" sz="1800" kern="1200" dirty="0" smtClean="0"/>
            <a:t>抗パ薬</a:t>
          </a:r>
          <a:endParaRPr lang="ja-JP" sz="1800" kern="1200" dirty="0"/>
        </a:p>
      </dsp:txBody>
      <dsp:txXfrm>
        <a:off x="932374" y="1087782"/>
        <a:ext cx="1277267" cy="894789"/>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F89533E-63FA-4309-A070-3CD338CB8A1E}" type="datetimeFigureOut">
              <a:rPr kumimoji="1" lang="ja-JP" altLang="en-US" smtClean="0"/>
              <a:t>2019/6/20</a:t>
            </a:fld>
            <a:endParaRPr kumimoji="1" lang="ja-JP" alt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kumimoji="1" lang="ja-JP" alt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9821271A-35E9-4ECB-8CB7-51FE409B7960}" type="slidenum">
              <a:rPr kumimoji="1" lang="ja-JP" altLang="en-US" smtClean="0"/>
              <a:t>‹#›</a:t>
            </a:fld>
            <a:endParaRPr kumimoji="1" lang="ja-JP" alt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5" name="Date Placeholder 4"/>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
        <p:nvSpPr>
          <p:cNvPr id="9" name="Content Placeholder 8"/>
          <p:cNvSpPr>
            <a:spLocks noGrp="1"/>
          </p:cNvSpPr>
          <p:nvPr>
            <p:ph sz="quarter" idx="13"/>
          </p:nvPr>
        </p:nvSpPr>
        <p:spPr>
          <a:xfrm>
            <a:off x="1042416" y="2313432"/>
            <a:ext cx="3419856" cy="349300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7" name="Slide Number Placeholder 6"/>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kumimoji="1" lang="ja-JP" alt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ja-JP" altLang="en-US" smtClean="0"/>
              <a:t>マスター タイトルの書式設定</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ja-JP" altLang="en-US" smtClean="0"/>
              <a:t>マスター タイトルの書式設定</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F89533E-63FA-4309-A070-3CD338CB8A1E}" type="datetimeFigureOut">
              <a:rPr kumimoji="1" lang="ja-JP" altLang="en-US" smtClean="0"/>
              <a:t>2019/6/20</a:t>
            </a:fld>
            <a:endParaRPr kumimoji="1" lang="ja-JP" alt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kumimoji="1" lang="ja-JP" altLang="en-US"/>
          </a:p>
        </p:txBody>
      </p:sp>
      <p:sp>
        <p:nvSpPr>
          <p:cNvPr id="7" name="Slide Number Placeholder 6"/>
          <p:cNvSpPr>
            <a:spLocks noGrp="1"/>
          </p:cNvSpPr>
          <p:nvPr>
            <p:ph type="sldNum" sz="quarter" idx="12"/>
          </p:nvPr>
        </p:nvSpPr>
        <p:spPr/>
        <p:txBody>
          <a:bodyPr/>
          <a:lstStyle/>
          <a:p>
            <a:fld id="{9821271A-35E9-4ECB-8CB7-51FE409B7960}"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F89533E-63FA-4309-A070-3CD338CB8A1E}" type="datetimeFigureOut">
              <a:rPr kumimoji="1" lang="ja-JP" altLang="en-US" smtClean="0"/>
              <a:t>2019/6/20</a:t>
            </a:fld>
            <a:endParaRPr kumimoji="1" lang="ja-JP" alt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kumimoji="1" lang="ja-JP" alt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9821271A-35E9-4ECB-8CB7-51FE409B7960}"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kumimoji="1" sz="40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kumimoji="1"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kumimoji="1"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kumimoji="1"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kumimoji="1"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kumimoji="1"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3.jpeg"/><Relationship Id="rId5" Type="http://schemas.microsoft.com/office/2007/relationships/hdphoto" Target="../media/hdphoto2.wdp"/><Relationship Id="rId4" Type="http://schemas.openxmlformats.org/officeDocument/2006/relationships/image" Target="../media/image12.png"/><Relationship Id="rId9" Type="http://schemas.microsoft.com/office/2007/relationships/hdphoto" Target="../media/hdphoto4.wdp"/></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3.jpeg"/><Relationship Id="rId5" Type="http://schemas.microsoft.com/office/2007/relationships/hdphoto" Target="../media/hdphoto2.wdp"/><Relationship Id="rId4" Type="http://schemas.openxmlformats.org/officeDocument/2006/relationships/image" Target="../media/image12.png"/><Relationship Id="rId9" Type="http://schemas.microsoft.com/office/2007/relationships/hdphoto" Target="../media/hdphoto4.wdp"/></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s://l.facebook.com/l.php?u=http://xn--u9jwfi1e6aydwe5i001y3ogzm7h.com/aggression.html&amp;h=AT0nrH-59IcP2tKjE3bCKU7BQlkaLbo8j_TkwQxp0RyMloWEPEdLMqcOKgCc78dEn_Vv1WzD-QBIkCNnszlCab6yj8tqWBjTz1QbJAJDmB3VC3kzRf5m3IwONHDb7NdSutqj"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神経ホルモンからみた看護</a:t>
            </a:r>
            <a:endParaRPr kumimoji="1" lang="ja-JP" altLang="en-US" dirty="0"/>
          </a:p>
        </p:txBody>
      </p:sp>
      <p:sp>
        <p:nvSpPr>
          <p:cNvPr id="3" name="サブタイトル 2"/>
          <p:cNvSpPr>
            <a:spLocks noGrp="1"/>
          </p:cNvSpPr>
          <p:nvPr>
            <p:ph type="subTitle" idx="1"/>
          </p:nvPr>
        </p:nvSpPr>
        <p:spPr/>
        <p:txBody>
          <a:bodyPr/>
          <a:lstStyle/>
          <a:p>
            <a:endParaRPr kumimoji="1" lang="en-US" altLang="ja-JP" dirty="0" smtClean="0"/>
          </a:p>
          <a:p>
            <a:r>
              <a:rPr kumimoji="1" lang="ja-JP" altLang="en-US" dirty="0" smtClean="0"/>
              <a:t>神経ホルモンの</a:t>
            </a:r>
            <a:r>
              <a:rPr lang="ja-JP" altLang="en-US" dirty="0"/>
              <a:t>動き</a:t>
            </a:r>
            <a:r>
              <a:rPr kumimoji="1" lang="ja-JP" altLang="en-US" dirty="0" smtClean="0"/>
              <a:t>を把握して寄り添う</a:t>
            </a:r>
            <a:endParaRPr kumimoji="1" lang="ja-JP" altLang="en-US" dirty="0"/>
          </a:p>
        </p:txBody>
      </p:sp>
    </p:spTree>
    <p:extLst>
      <p:ext uri="{BB962C8B-B14F-4D97-AF65-F5344CB8AC3E}">
        <p14:creationId xmlns:p14="http://schemas.microsoft.com/office/powerpoint/2010/main" val="224742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ja-JP" altLang="en-US" sz="2800" dirty="0" smtClean="0"/>
              <a:t>受容体 Ｙ</a:t>
            </a:r>
            <a:endParaRPr lang="en-US" altLang="ja-JP" sz="2800" dirty="0" smtClean="0"/>
          </a:p>
          <a:p>
            <a:pPr>
              <a:lnSpc>
                <a:spcPts val="2800"/>
              </a:lnSpc>
            </a:pPr>
            <a:r>
              <a:rPr lang="ja-JP" altLang="en-US" sz="2800" dirty="0" smtClean="0"/>
              <a:t>神経ホルモン ∴∵</a:t>
            </a:r>
            <a:endParaRPr lang="en-US" altLang="ja-JP" sz="2800" dirty="0" smtClean="0"/>
          </a:p>
          <a:p>
            <a:pPr>
              <a:lnSpc>
                <a:spcPts val="2800"/>
              </a:lnSpc>
            </a:pPr>
            <a:r>
              <a:rPr lang="ja-JP" altLang="en-US" sz="2800" dirty="0" smtClean="0"/>
              <a:t>遮断薬 ▽　　</a:t>
            </a: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lang="ja-JP" altLang="en-US" sz="4800" dirty="0" smtClean="0">
                <a:latin typeface="HG丸ｺﾞｼｯｸM-PRO" panose="020F0600000000000000" pitchFamily="50" charset="-128"/>
                <a:ea typeface="HG丸ｺﾞｼｯｸM-PRO" panose="020F0600000000000000" pitchFamily="50" charset="-128"/>
              </a:rPr>
              <a:t>　</a:t>
            </a:r>
            <a:r>
              <a:rPr lang="ja-JP" altLang="en-US" sz="4800" dirty="0" smtClean="0"/>
              <a:t>∵</a:t>
            </a: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b="1" dirty="0" smtClean="0">
                <a:solidFill>
                  <a:srgbClr val="FF0000"/>
                </a:solidFill>
              </a:rPr>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Tree>
    <p:extLst>
      <p:ext uri="{BB962C8B-B14F-4D97-AF65-F5344CB8AC3E}">
        <p14:creationId xmlns:p14="http://schemas.microsoft.com/office/powerpoint/2010/main" val="477898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ja-JP" altLang="en-US" sz="2800" dirty="0" smtClean="0"/>
              <a:t>受容体 Ｙ</a:t>
            </a:r>
            <a:endParaRPr lang="en-US" altLang="ja-JP" sz="2800" dirty="0" smtClean="0"/>
          </a:p>
          <a:p>
            <a:pPr>
              <a:lnSpc>
                <a:spcPts val="2800"/>
              </a:lnSpc>
            </a:pPr>
            <a:r>
              <a:rPr lang="ja-JP" altLang="en-US" sz="2800" dirty="0" smtClean="0"/>
              <a:t>神経ホルモン ∴∵</a:t>
            </a:r>
            <a:endParaRPr lang="en-US" altLang="ja-JP" sz="2800" dirty="0" smtClean="0"/>
          </a:p>
          <a:p>
            <a:pPr>
              <a:lnSpc>
                <a:spcPts val="2800"/>
              </a:lnSpc>
            </a:pPr>
            <a:r>
              <a:rPr lang="ja-JP" altLang="en-US" sz="2800" dirty="0" smtClean="0"/>
              <a:t>遮断薬 ▽</a:t>
            </a:r>
            <a:endParaRPr kumimoji="1" lang="en-US" altLang="ja-JP" dirty="0" smtClean="0"/>
          </a:p>
          <a:p>
            <a:pPr marL="68580" indent="0">
              <a:lnSpc>
                <a:spcPts val="2800"/>
              </a:lnSpc>
              <a:buNone/>
            </a:pPr>
            <a:r>
              <a:rPr lang="ja-JP" altLang="en-US" sz="4800" dirty="0" smtClean="0"/>
              <a:t>　　　　　</a:t>
            </a: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lang="ja-JP" altLang="en-US" sz="4800" dirty="0" smtClean="0">
                <a:latin typeface="HG丸ｺﾞｼｯｸM-PRO" panose="020F0600000000000000" pitchFamily="50" charset="-128"/>
                <a:ea typeface="HG丸ｺﾞｼｯｸM-PRO" panose="020F0600000000000000" pitchFamily="50" charset="-128"/>
              </a:rPr>
              <a:t>　</a:t>
            </a:r>
            <a:r>
              <a:rPr lang="ja-JP" altLang="en-US" sz="4800" dirty="0" smtClean="0"/>
              <a:t>∵</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b="1" dirty="0" smtClean="0">
                <a:solidFill>
                  <a:srgbClr val="FF0000"/>
                </a:solidFill>
              </a:rPr>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solidFill>
                  <a:schemeClr val="bg1"/>
                </a:solidFill>
              </a:rPr>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4161634" y="414734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29625855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ja-JP" altLang="en-US" sz="2800" dirty="0" smtClean="0"/>
              <a:t>受容体 Ｙ</a:t>
            </a:r>
            <a:endParaRPr lang="en-US" altLang="ja-JP" sz="2800" dirty="0" smtClean="0"/>
          </a:p>
          <a:p>
            <a:pPr>
              <a:lnSpc>
                <a:spcPts val="2800"/>
              </a:lnSpc>
            </a:pPr>
            <a:r>
              <a:rPr lang="ja-JP" altLang="en-US" sz="2800" dirty="0" smtClean="0"/>
              <a:t>神経ホルモン ∴∵</a:t>
            </a:r>
            <a:endParaRPr lang="en-US" altLang="ja-JP" sz="2800" dirty="0" smtClean="0"/>
          </a:p>
          <a:p>
            <a:pPr>
              <a:lnSpc>
                <a:spcPts val="2800"/>
              </a:lnSpc>
            </a:pPr>
            <a:r>
              <a:rPr lang="ja-JP" altLang="en-US" sz="2800" dirty="0" smtClean="0"/>
              <a:t>遮断薬 ▽</a:t>
            </a:r>
            <a:endParaRPr kumimoji="1" lang="en-US" altLang="ja-JP" dirty="0" smtClean="0"/>
          </a:p>
          <a:p>
            <a:pPr marL="68580" indent="0">
              <a:lnSpc>
                <a:spcPts val="2800"/>
              </a:lnSpc>
              <a:buNone/>
            </a:pPr>
            <a:r>
              <a:rPr lang="ja-JP" altLang="en-US" sz="4800" dirty="0" smtClean="0"/>
              <a:t>　　　　　∵</a:t>
            </a: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lang="ja-JP" altLang="en-US" sz="4800" dirty="0" smtClean="0">
                <a:latin typeface="HG丸ｺﾞｼｯｸM-PRO" panose="020F0600000000000000" pitchFamily="50" charset="-128"/>
                <a:ea typeface="HG丸ｺﾞｼｯｸM-PRO" panose="020F0600000000000000" pitchFamily="50" charset="-128"/>
              </a:rPr>
              <a:t>　</a:t>
            </a:r>
            <a:r>
              <a:rPr lang="ja-JP" altLang="en-US" sz="4800" dirty="0" smtClean="0"/>
              <a:t>∵</a:t>
            </a: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b="1" dirty="0" smtClean="0">
                <a:solidFill>
                  <a:srgbClr val="FF0000"/>
                </a:solidFill>
              </a:rPr>
              <a:t>D2</a:t>
            </a:r>
            <a:r>
              <a:rPr kumimoji="1" lang="ja-JP" altLang="en-US" sz="3200" dirty="0" smtClean="0"/>
              <a:t>　  </a:t>
            </a:r>
            <a:r>
              <a:rPr kumimoji="1" lang="en-US" altLang="ja-JP" sz="3200" dirty="0" smtClean="0"/>
              <a:t>5HT</a:t>
            </a:r>
            <a:r>
              <a:rPr kumimoji="1" lang="ja-JP" altLang="en-US" sz="3200" dirty="0" smtClean="0"/>
              <a:t>　  </a:t>
            </a:r>
            <a:r>
              <a:rPr kumimoji="1" lang="en-US" altLang="ja-JP" sz="3200" b="1" dirty="0" smtClean="0">
                <a:solidFill>
                  <a:schemeClr val="bg1">
                    <a:lumMod val="65000"/>
                  </a:schemeClr>
                </a:solidFill>
              </a:rPr>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4161634" y="414734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22577695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②５つの神経ホルモンと働き</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975375950"/>
              </p:ext>
            </p:extLst>
          </p:nvPr>
        </p:nvGraphicFramePr>
        <p:xfrm>
          <a:off x="827584" y="2323652"/>
          <a:ext cx="7776864" cy="3769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7363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②５つの神経ホルモンと働き</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36177832"/>
              </p:ext>
            </p:extLst>
          </p:nvPr>
        </p:nvGraphicFramePr>
        <p:xfrm>
          <a:off x="827584" y="2323652"/>
          <a:ext cx="7776864" cy="3769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56093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②５つの神経ホルモンと働き</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2162455587"/>
              </p:ext>
            </p:extLst>
          </p:nvPr>
        </p:nvGraphicFramePr>
        <p:xfrm>
          <a:off x="827584" y="2323652"/>
          <a:ext cx="7776864" cy="3769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19639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②５つの神経ホルモン</a:t>
            </a:r>
            <a:r>
              <a:rPr lang="ja-JP" altLang="en-US" dirty="0"/>
              <a:t>と働き</a:t>
            </a:r>
            <a:endParaRPr kumimoji="1" lang="ja-JP" altLang="en-US" dirty="0"/>
          </a:p>
        </p:txBody>
      </p:sp>
      <p:sp>
        <p:nvSpPr>
          <p:cNvPr id="3" name="コンテンツ プレースホルダー 2"/>
          <p:cNvSpPr>
            <a:spLocks noGrp="1"/>
          </p:cNvSpPr>
          <p:nvPr>
            <p:ph idx="1"/>
          </p:nvPr>
        </p:nvSpPr>
        <p:spPr/>
        <p:txBody>
          <a:bodyPr>
            <a:normAutofit fontScale="47500" lnSpcReduction="20000"/>
          </a:bodyPr>
          <a:lstStyle/>
          <a:p>
            <a:r>
              <a:rPr lang="el-GR" altLang="ja-JP" dirty="0"/>
              <a:t>α/β </a:t>
            </a:r>
            <a:r>
              <a:rPr lang="en-US" altLang="ja-JP" dirty="0" err="1"/>
              <a:t>adrenerg</a:t>
            </a:r>
            <a:r>
              <a:rPr lang="en-US" altLang="ja-JP" dirty="0"/>
              <a:t> receptors</a:t>
            </a:r>
          </a:p>
          <a:p>
            <a:endParaRPr lang="en-US" altLang="ja-JP" dirty="0"/>
          </a:p>
          <a:p>
            <a:r>
              <a:rPr lang="en-US" altLang="ja-JP" dirty="0"/>
              <a:t>D1 D2 (!) D3 D4 </a:t>
            </a:r>
            <a:r>
              <a:rPr lang="en-US" altLang="ja-JP" dirty="0" err="1"/>
              <a:t>dopamin</a:t>
            </a:r>
            <a:r>
              <a:rPr lang="en-US" altLang="ja-JP" dirty="0"/>
              <a:t> receptors serotonin receptors</a:t>
            </a:r>
          </a:p>
          <a:p>
            <a:endParaRPr lang="en-US" altLang="ja-JP" dirty="0"/>
          </a:p>
          <a:p>
            <a:r>
              <a:rPr lang="en-US" altLang="ja-JP" dirty="0"/>
              <a:t>5-HT </a:t>
            </a:r>
            <a:r>
              <a:rPr lang="en-US" altLang="ja-JP" dirty="0" smtClean="0"/>
              <a:t>1A</a:t>
            </a:r>
            <a:r>
              <a:rPr lang="ja-JP" altLang="en-US" dirty="0" smtClean="0"/>
              <a:t>　</a:t>
            </a:r>
            <a:r>
              <a:rPr lang="zh-TW" altLang="en-US" dirty="0" smtClean="0"/>
              <a:t>睡眠</a:t>
            </a:r>
            <a:r>
              <a:rPr lang="zh-TW" altLang="en-US" dirty="0"/>
              <a:t>、摂食、体温調節、抗不安</a:t>
            </a:r>
            <a:endParaRPr lang="en-US" altLang="ja-JP" dirty="0"/>
          </a:p>
          <a:p>
            <a:r>
              <a:rPr lang="en-US" altLang="ja-JP" dirty="0"/>
              <a:t>5-HT </a:t>
            </a:r>
            <a:r>
              <a:rPr lang="en-US" altLang="ja-JP" dirty="0" smtClean="0"/>
              <a:t>2A</a:t>
            </a:r>
            <a:r>
              <a:rPr lang="ja-JP" altLang="en-US" dirty="0"/>
              <a:t>　中枢神経系：神経興奮、行動的影響：平滑筋収縮、血管収縮・拡張、血小板</a:t>
            </a:r>
            <a:r>
              <a:rPr lang="ja-JP" altLang="en-US" dirty="0" smtClean="0"/>
              <a:t>凝集</a:t>
            </a:r>
            <a:endParaRPr lang="en-US" altLang="ja-JP" dirty="0"/>
          </a:p>
          <a:p>
            <a:r>
              <a:rPr lang="en-US" altLang="ja-JP" dirty="0"/>
              <a:t>5-HT </a:t>
            </a:r>
            <a:r>
              <a:rPr lang="en-US" altLang="ja-JP" dirty="0" smtClean="0"/>
              <a:t>2C</a:t>
            </a:r>
            <a:r>
              <a:rPr lang="ja-JP" altLang="en-US" dirty="0" smtClean="0"/>
              <a:t>　</a:t>
            </a:r>
            <a:r>
              <a:rPr lang="zh-TW" altLang="en-US" dirty="0"/>
              <a:t>中枢神経系、脈絡叢：脳脊髄液 </a:t>
            </a:r>
            <a:r>
              <a:rPr lang="en-US" altLang="zh-TW" dirty="0"/>
              <a:t>(CSF) </a:t>
            </a:r>
            <a:r>
              <a:rPr lang="zh-TW" altLang="en-US" dirty="0"/>
              <a:t>分泌</a:t>
            </a:r>
            <a:endParaRPr lang="en-US" altLang="ja-JP" dirty="0"/>
          </a:p>
          <a:p>
            <a:r>
              <a:rPr lang="en-US" altLang="zh-TW" dirty="0" smtClean="0"/>
              <a:t>5-HT</a:t>
            </a:r>
            <a:r>
              <a:rPr lang="en-US" altLang="ja-JP" dirty="0"/>
              <a:t> </a:t>
            </a:r>
            <a:r>
              <a:rPr lang="en-US" altLang="zh-TW" dirty="0" smtClean="0"/>
              <a:t>3</a:t>
            </a:r>
            <a:r>
              <a:rPr lang="en-US" altLang="zh-TW" dirty="0"/>
              <a:t>	</a:t>
            </a:r>
            <a:r>
              <a:rPr lang="zh-TW" altLang="en-US" dirty="0"/>
              <a:t>中枢神経系、末梢神経系：神経興奮、不安、</a:t>
            </a:r>
            <a:r>
              <a:rPr lang="zh-TW" altLang="en-US" dirty="0" smtClean="0"/>
              <a:t>嘔吐</a:t>
            </a:r>
            <a:endParaRPr lang="en-US" altLang="zh-TW" dirty="0" smtClean="0"/>
          </a:p>
          <a:p>
            <a:r>
              <a:rPr lang="en-US" altLang="zh-TW" dirty="0" smtClean="0"/>
              <a:t>5-HT</a:t>
            </a:r>
            <a:r>
              <a:rPr lang="en-US" altLang="ja-JP" dirty="0"/>
              <a:t> </a:t>
            </a:r>
            <a:r>
              <a:rPr lang="en-US" altLang="zh-TW" dirty="0" smtClean="0"/>
              <a:t>4</a:t>
            </a:r>
            <a:r>
              <a:rPr lang="en-US" altLang="zh-TW" dirty="0"/>
              <a:t>	</a:t>
            </a:r>
            <a:r>
              <a:rPr lang="zh-TW" altLang="en-US" dirty="0"/>
              <a:t>消化管、中枢神経系：神経興奮、胃腸</a:t>
            </a:r>
            <a:r>
              <a:rPr lang="zh-TW" altLang="en-US" dirty="0" smtClean="0"/>
              <a:t>運動</a:t>
            </a:r>
            <a:endParaRPr lang="en-US" altLang="ja-JP" dirty="0"/>
          </a:p>
          <a:p>
            <a:r>
              <a:rPr lang="en-US" altLang="ja-JP" dirty="0"/>
              <a:t>5-HT 6 </a:t>
            </a:r>
            <a:r>
              <a:rPr lang="ja-JP" altLang="en-US" dirty="0" smtClean="0"/>
              <a:t>　</a:t>
            </a:r>
            <a:r>
              <a:rPr lang="zh-TW" altLang="en-US" dirty="0" smtClean="0"/>
              <a:t>中枢</a:t>
            </a:r>
            <a:r>
              <a:rPr lang="zh-TW" altLang="en-US" dirty="0"/>
              <a:t>神経系：長期記憶、神経栄養</a:t>
            </a:r>
            <a:r>
              <a:rPr lang="zh-TW" altLang="en-US" dirty="0" smtClean="0"/>
              <a:t>因子</a:t>
            </a:r>
            <a:endParaRPr lang="en-US" altLang="ja-JP" dirty="0"/>
          </a:p>
          <a:p>
            <a:r>
              <a:rPr lang="en-US" altLang="ja-JP" dirty="0"/>
              <a:t>5-HT 7 </a:t>
            </a:r>
            <a:r>
              <a:rPr lang="ja-JP" altLang="en-US" dirty="0" smtClean="0"/>
              <a:t>　</a:t>
            </a:r>
            <a:r>
              <a:rPr lang="zh-CN" altLang="en-US" dirty="0"/>
              <a:t>中枢神経系、消化管、血管：</a:t>
            </a:r>
            <a:r>
              <a:rPr lang="zh-CN" altLang="en-US" dirty="0" smtClean="0"/>
              <a:t>不明</a:t>
            </a:r>
            <a:endParaRPr lang="en-US" altLang="zh-CN" dirty="0" smtClean="0"/>
          </a:p>
          <a:p>
            <a:endParaRPr lang="en-US" altLang="ja-JP" dirty="0"/>
          </a:p>
          <a:p>
            <a:r>
              <a:rPr lang="en-US" altLang="ja-JP" dirty="0" smtClean="0"/>
              <a:t>Benzodiazepine </a:t>
            </a:r>
            <a:r>
              <a:rPr lang="en-US" altLang="ja-JP" dirty="0" err="1" smtClean="0"/>
              <a:t>recptors</a:t>
            </a:r>
            <a:r>
              <a:rPr lang="en-US" altLang="ja-JP" dirty="0" smtClean="0"/>
              <a:t> (GABA A , B</a:t>
            </a:r>
            <a:r>
              <a:rPr lang="en-US" altLang="ja-JP" dirty="0"/>
              <a:t>) </a:t>
            </a:r>
            <a:r>
              <a:rPr lang="ja-JP" altLang="en-US" dirty="0"/>
              <a:t>　</a:t>
            </a:r>
            <a:endParaRPr lang="en-US" altLang="ja-JP" dirty="0"/>
          </a:p>
          <a:p>
            <a:endParaRPr lang="en-US" altLang="ja-JP" dirty="0"/>
          </a:p>
          <a:p>
            <a:r>
              <a:rPr lang="en-US" altLang="ja-JP" dirty="0" err="1"/>
              <a:t>Muscarine</a:t>
            </a:r>
            <a:r>
              <a:rPr lang="en-US" altLang="ja-JP" dirty="0"/>
              <a:t> (M1, M2, M3) receptors</a:t>
            </a:r>
          </a:p>
          <a:p>
            <a:endParaRPr lang="en-US" altLang="ja-JP" dirty="0"/>
          </a:p>
          <a:p>
            <a:r>
              <a:rPr lang="en-US" altLang="ja-JP" dirty="0"/>
              <a:t>H1/H2 receptors</a:t>
            </a:r>
          </a:p>
          <a:p>
            <a:endParaRPr lang="en-US" altLang="ja-JP" dirty="0"/>
          </a:p>
          <a:p>
            <a:r>
              <a:rPr lang="en-US" altLang="ja-JP" dirty="0"/>
              <a:t>NMDA receptors</a:t>
            </a:r>
            <a:endParaRPr kumimoji="1" lang="ja-JP" altLang="en-US" dirty="0"/>
          </a:p>
        </p:txBody>
      </p:sp>
    </p:spTree>
    <p:extLst>
      <p:ext uri="{BB962C8B-B14F-4D97-AF65-F5344CB8AC3E}">
        <p14:creationId xmlns:p14="http://schemas.microsoft.com/office/powerpoint/2010/main" val="15492848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a:t/>
            </a:r>
            <a:br>
              <a:rPr lang="en-US" altLang="ja-JP" dirty="0"/>
            </a:br>
            <a:r>
              <a:rPr lang="ja-JP" altLang="en-US" dirty="0" smtClean="0"/>
              <a:t>②５つの神経ホルモン</a:t>
            </a:r>
            <a:r>
              <a:rPr lang="ja-JP" altLang="en-US" dirty="0"/>
              <a:t>と働き</a:t>
            </a:r>
            <a:endParaRPr kumimoji="1" lang="ja-JP" altLang="en-US" dirty="0"/>
          </a:p>
        </p:txBody>
      </p:sp>
      <p:sp>
        <p:nvSpPr>
          <p:cNvPr id="5" name="コンテンツ プレースホルダー 2"/>
          <p:cNvSpPr txBox="1">
            <a:spLocks/>
          </p:cNvSpPr>
          <p:nvPr/>
        </p:nvSpPr>
        <p:spPr>
          <a:xfrm>
            <a:off x="1115616" y="2448055"/>
            <a:ext cx="7344816" cy="3508977"/>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kumimoji="1"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kumimoji="1"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kumimoji="1"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kumimoji="1"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kumimoji="1"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kumimoji="1" sz="1400" kern="1200">
                <a:solidFill>
                  <a:schemeClr val="tx2"/>
                </a:solidFill>
                <a:latin typeface="+mn-lt"/>
                <a:ea typeface="+mn-ea"/>
                <a:cs typeface="+mn-cs"/>
              </a:defRPr>
            </a:lvl9pPr>
          </a:lstStyle>
          <a:p>
            <a:pPr marL="68580" indent="0">
              <a:buNone/>
            </a:pPr>
            <a:r>
              <a:rPr lang="ja-JP" altLang="ja-JP" sz="1600" dirty="0" smtClean="0"/>
              <a:t>メラトニン</a:t>
            </a:r>
            <a:r>
              <a:rPr lang="ja-JP" altLang="ja-JP" sz="1600" dirty="0"/>
              <a:t>↑（賦活）⇒睡眠リズム確立</a:t>
            </a:r>
          </a:p>
          <a:p>
            <a:pPr marL="68580" indent="0">
              <a:buNone/>
            </a:pPr>
            <a:r>
              <a:rPr lang="ja-JP" altLang="ja-JP" sz="1600" dirty="0"/>
              <a:t>メラトニン↓（遮断）⇒不眠</a:t>
            </a:r>
          </a:p>
          <a:p>
            <a:pPr marL="68580" indent="0">
              <a:buNone/>
            </a:pPr>
            <a:r>
              <a:rPr lang="ja-JP" altLang="ja-JP" sz="1600" dirty="0"/>
              <a:t>（朝日を浴びることで安定する。）</a:t>
            </a:r>
          </a:p>
          <a:p>
            <a:pPr marL="68580" indent="0">
              <a:buNone/>
            </a:pPr>
            <a:endParaRPr lang="en-US" altLang="ja-JP" sz="1600" spc="-100" dirty="0" smtClean="0"/>
          </a:p>
          <a:p>
            <a:pPr marL="68580" indent="0">
              <a:buNone/>
            </a:pPr>
            <a:r>
              <a:rPr lang="en-US" altLang="ja-JP" sz="1600" spc="-100" dirty="0" smtClean="0"/>
              <a:t>GABA</a:t>
            </a:r>
            <a:r>
              <a:rPr lang="ja-JP" altLang="ja-JP" sz="1600" spc="-100" dirty="0" smtClean="0"/>
              <a:t>↑（賦活）⇒入眠、筋弛緩、脱抑制</a:t>
            </a:r>
          </a:p>
          <a:p>
            <a:pPr marL="68580" indent="0">
              <a:buNone/>
            </a:pPr>
            <a:r>
              <a:rPr lang="en-US" altLang="ja-JP" sz="1600" spc="-100" dirty="0" smtClean="0"/>
              <a:t>GABA</a:t>
            </a:r>
            <a:r>
              <a:rPr lang="ja-JP" altLang="ja-JP" sz="1600" spc="-100" dirty="0" smtClean="0"/>
              <a:t>↓（遮断）⇒不眠、緊張、</a:t>
            </a:r>
            <a:r>
              <a:rPr lang="ja-JP" altLang="ja-JP" sz="1600" spc="-100" dirty="0" smtClean="0"/>
              <a:t>不安</a:t>
            </a:r>
            <a:endParaRPr lang="ja-JP" altLang="ja-JP" sz="1600" spc="-100" dirty="0" smtClean="0"/>
          </a:p>
          <a:p>
            <a:pPr marL="68580" indent="0">
              <a:buNone/>
            </a:pPr>
            <a:r>
              <a:rPr lang="ja-JP" altLang="ja-JP" sz="1600" spc="-100" dirty="0" smtClean="0"/>
              <a:t>（規則正しい食事や生活で安定する。</a:t>
            </a:r>
            <a:r>
              <a:rPr lang="en-US" altLang="ja-JP" sz="1600" spc="-100" dirty="0" smtClean="0"/>
              <a:t>GABA</a:t>
            </a:r>
            <a:r>
              <a:rPr lang="ja-JP" altLang="ja-JP" sz="1600" spc="-100" dirty="0" smtClean="0"/>
              <a:t>が遮断されると相対的にドーパミンが増える。）</a:t>
            </a:r>
          </a:p>
          <a:p>
            <a:endParaRPr lang="ja-JP" altLang="en-US" spc="-100" dirty="0"/>
          </a:p>
        </p:txBody>
      </p:sp>
    </p:spTree>
    <p:extLst>
      <p:ext uri="{BB962C8B-B14F-4D97-AF65-F5344CB8AC3E}">
        <p14:creationId xmlns:p14="http://schemas.microsoft.com/office/powerpoint/2010/main" val="36492152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②５つの神経ホルモン</a:t>
            </a:r>
            <a:r>
              <a:rPr lang="ja-JP" altLang="en-US" dirty="0"/>
              <a:t>と働き</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602452777"/>
              </p:ext>
            </p:extLst>
          </p:nvPr>
        </p:nvGraphicFramePr>
        <p:xfrm>
          <a:off x="971600" y="2276872"/>
          <a:ext cx="6777317" cy="35089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1653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③５つ</a:t>
            </a:r>
            <a:r>
              <a:rPr lang="ja-JP" altLang="en-US" dirty="0"/>
              <a:t>の向精神薬と作用</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171650124"/>
              </p:ext>
            </p:extLst>
          </p:nvPr>
        </p:nvGraphicFramePr>
        <p:xfrm>
          <a:off x="1043492" y="2323652"/>
          <a:ext cx="6777317" cy="35089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60899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15616" y="980728"/>
            <a:ext cx="7024744" cy="1143000"/>
          </a:xfrm>
        </p:spPr>
        <p:txBody>
          <a:bodyPr/>
          <a:lstStyle/>
          <a:p>
            <a:pPr algn="ctr"/>
            <a:r>
              <a:rPr lang="ja-JP" altLang="en-US" dirty="0"/>
              <a:t>神経ホルモンからみた看護</a:t>
            </a:r>
            <a:endParaRPr kumimoji="1" lang="ja-JP" altLang="en-US" dirty="0"/>
          </a:p>
        </p:txBody>
      </p:sp>
      <p:sp>
        <p:nvSpPr>
          <p:cNvPr id="11" name="コンテンツ プレースホルダー 10"/>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normAutofit fontScale="62500" lnSpcReduction="20000"/>
          </a:bodyPr>
          <a:lstStyle/>
          <a:p>
            <a:pPr marL="68580" indent="0">
              <a:buNone/>
            </a:pPr>
            <a:r>
              <a:rPr lang="ja-JP" altLang="en-US" b="1" spc="300" dirty="0">
                <a:latin typeface="HGSｺﾞｼｯｸM" panose="020B0600000000000000" pitchFamily="50" charset="-128"/>
                <a:ea typeface="HGSｺﾞｼｯｸM" panose="020B0600000000000000" pitchFamily="50" charset="-128"/>
              </a:rPr>
              <a:t>第</a:t>
            </a:r>
            <a:r>
              <a:rPr lang="en-US" altLang="ja-JP" b="1" spc="300" dirty="0">
                <a:latin typeface="HGSｺﾞｼｯｸM" panose="020B0600000000000000" pitchFamily="50" charset="-128"/>
                <a:ea typeface="HGSｺﾞｼｯｸM" panose="020B0600000000000000" pitchFamily="50" charset="-128"/>
              </a:rPr>
              <a:t>1</a:t>
            </a:r>
            <a:r>
              <a:rPr lang="ja-JP" altLang="en-US" b="1" spc="300" dirty="0">
                <a:latin typeface="HGSｺﾞｼｯｸM" panose="020B0600000000000000" pitchFamily="50" charset="-128"/>
                <a:ea typeface="HGSｺﾞｼｯｸM" panose="020B0600000000000000" pitchFamily="50" charset="-128"/>
              </a:rPr>
              <a:t>回：薬（向精神薬）と神経ホルモン</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１</a:t>
            </a:r>
            <a:r>
              <a:rPr lang="ja-JP" altLang="en-US" b="1" spc="300" dirty="0">
                <a:latin typeface="HGSｺﾞｼｯｸM" panose="020B0600000000000000" pitchFamily="50" charset="-128"/>
                <a:ea typeface="HGSｺﾞｼｯｸM" panose="020B0600000000000000" pitchFamily="50" charset="-128"/>
              </a:rPr>
              <a:t>，向精神薬と精神医学の</a:t>
            </a:r>
            <a:r>
              <a:rPr lang="ja-JP" altLang="en-US" b="1" spc="300" dirty="0" smtClean="0">
                <a:latin typeface="HGSｺﾞｼｯｸM" panose="020B0600000000000000" pitchFamily="50" charset="-128"/>
                <a:ea typeface="HGSｺﾞｼｯｸM" panose="020B0600000000000000" pitchFamily="50" charset="-128"/>
              </a:rPr>
              <a:t>歴史</a:t>
            </a:r>
            <a:endParaRPr lang="ja-JP" altLang="en-US" b="1" spc="300" dirty="0">
              <a:latin typeface="HGSｺﾞｼｯｸM" panose="020B0600000000000000" pitchFamily="50" charset="-128"/>
              <a:ea typeface="HGSｺﾞｼｯｸM" panose="020B0600000000000000" pitchFamily="50" charset="-128"/>
            </a:endParaRP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２，５つ</a:t>
            </a:r>
            <a:r>
              <a:rPr lang="ja-JP" altLang="en-US" b="1" spc="300" dirty="0">
                <a:latin typeface="HGSｺﾞｼｯｸM" panose="020B0600000000000000" pitchFamily="50" charset="-128"/>
                <a:ea typeface="HGSｺﾞｼｯｸM" panose="020B0600000000000000" pitchFamily="50" charset="-128"/>
              </a:rPr>
              <a:t>の向精神薬と</a:t>
            </a:r>
            <a:r>
              <a:rPr lang="ja-JP" altLang="en-US" b="1" spc="300" dirty="0" smtClean="0">
                <a:latin typeface="HGSｺﾞｼｯｸM" panose="020B0600000000000000" pitchFamily="50" charset="-128"/>
                <a:ea typeface="HGSｺﾞｼｯｸM" panose="020B0600000000000000" pitchFamily="50" charset="-128"/>
              </a:rPr>
              <a:t>作用</a:t>
            </a:r>
            <a:endParaRPr lang="en-US" altLang="ja-JP" b="1" spc="300" dirty="0" smtClean="0">
              <a:latin typeface="HGSｺﾞｼｯｸM" panose="020B0600000000000000" pitchFamily="50" charset="-128"/>
              <a:ea typeface="HGSｺﾞｼｯｸM" panose="020B0600000000000000" pitchFamily="50" charset="-128"/>
            </a:endParaRP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３，５つ</a:t>
            </a:r>
            <a:r>
              <a:rPr lang="ja-JP" altLang="en-US" b="1" spc="300" dirty="0" smtClean="0">
                <a:latin typeface="HGSｺﾞｼｯｸM" panose="020B0600000000000000" pitchFamily="50" charset="-128"/>
                <a:ea typeface="HGSｺﾞｼｯｸM" panose="020B0600000000000000" pitchFamily="50" charset="-128"/>
              </a:rPr>
              <a:t>の神経ホルモン</a:t>
            </a:r>
            <a:r>
              <a:rPr lang="ja-JP" altLang="en-US" b="1" spc="300" dirty="0">
                <a:latin typeface="HGSｺﾞｼｯｸM" panose="020B0600000000000000" pitchFamily="50" charset="-128"/>
                <a:ea typeface="HGSｺﾞｼｯｸM" panose="020B0600000000000000" pitchFamily="50" charset="-128"/>
              </a:rPr>
              <a:t>と</a:t>
            </a:r>
            <a:r>
              <a:rPr lang="ja-JP" altLang="en-US" b="1" spc="300" dirty="0" smtClean="0">
                <a:latin typeface="HGSｺﾞｼｯｸM" panose="020B0600000000000000" pitchFamily="50" charset="-128"/>
                <a:ea typeface="HGSｺﾞｼｯｸM" panose="020B0600000000000000" pitchFamily="50" charset="-128"/>
              </a:rPr>
              <a:t>働き</a:t>
            </a:r>
            <a:endParaRPr lang="en-US" altLang="ja-JP" b="1" spc="300" dirty="0" smtClean="0">
              <a:latin typeface="HGSｺﾞｼｯｸM" panose="020B0600000000000000" pitchFamily="50" charset="-128"/>
              <a:ea typeface="HGSｺﾞｼｯｸM" panose="020B0600000000000000" pitchFamily="50" charset="-128"/>
            </a:endParaRP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４</a:t>
            </a:r>
            <a:r>
              <a:rPr lang="ja-JP" altLang="en-US" b="1" spc="300" dirty="0">
                <a:latin typeface="HGSｺﾞｼｯｸM" panose="020B0600000000000000" pitchFamily="50" charset="-128"/>
                <a:ea typeface="HGSｺﾞｼｯｸM" panose="020B0600000000000000" pitchFamily="50" charset="-128"/>
              </a:rPr>
              <a:t>，抗精神病薬の</a:t>
            </a:r>
            <a:r>
              <a:rPr lang="ja-JP" altLang="en-US" b="1" spc="300" dirty="0" smtClean="0">
                <a:latin typeface="HGSｺﾞｼｯｸM" panose="020B0600000000000000" pitchFamily="50" charset="-128"/>
                <a:ea typeface="HGSｺﾞｼｯｸM" panose="020B0600000000000000" pitchFamily="50" charset="-128"/>
              </a:rPr>
              <a:t>プロフィールと作用</a:t>
            </a:r>
            <a:endParaRPr lang="ja-JP" altLang="en-US" b="1" spc="300" dirty="0">
              <a:latin typeface="HGSｺﾞｼｯｸM" panose="020B0600000000000000" pitchFamily="50" charset="-128"/>
              <a:ea typeface="HGSｺﾞｼｯｸM" panose="020B0600000000000000" pitchFamily="50" charset="-128"/>
            </a:endParaRPr>
          </a:p>
          <a:p>
            <a:endParaRPr lang="ja-JP" altLang="en-US" b="1" spc="300" dirty="0">
              <a:latin typeface="HGSｺﾞｼｯｸM" panose="020B0600000000000000" pitchFamily="50" charset="-128"/>
              <a:ea typeface="HGSｺﾞｼｯｸM" panose="020B0600000000000000" pitchFamily="50" charset="-128"/>
            </a:endParaRPr>
          </a:p>
          <a:p>
            <a:pPr marL="68580" indent="0">
              <a:buNone/>
            </a:pPr>
            <a:r>
              <a:rPr lang="ja-JP" altLang="en-US" b="1" spc="300" dirty="0">
                <a:latin typeface="HGSｺﾞｼｯｸM" panose="020B0600000000000000" pitchFamily="50" charset="-128"/>
                <a:ea typeface="HGSｺﾞｼｯｸM" panose="020B0600000000000000" pitchFamily="50" charset="-128"/>
              </a:rPr>
              <a:t>第</a:t>
            </a:r>
            <a:r>
              <a:rPr lang="en-US" altLang="ja-JP" b="1" spc="300" dirty="0">
                <a:latin typeface="HGSｺﾞｼｯｸM" panose="020B0600000000000000" pitchFamily="50" charset="-128"/>
                <a:ea typeface="HGSｺﾞｼｯｸM" panose="020B0600000000000000" pitchFamily="50" charset="-128"/>
              </a:rPr>
              <a:t>2</a:t>
            </a:r>
            <a:r>
              <a:rPr lang="ja-JP" altLang="en-US" b="1" spc="300" dirty="0">
                <a:latin typeface="HGSｺﾞｼｯｸM" panose="020B0600000000000000" pitchFamily="50" charset="-128"/>
                <a:ea typeface="HGSｺﾞｼｯｸM" panose="020B0600000000000000" pitchFamily="50" charset="-128"/>
              </a:rPr>
              <a:t>回：問題点</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５</a:t>
            </a:r>
            <a:r>
              <a:rPr lang="en-US" altLang="ja-JP" b="1" spc="300" dirty="0">
                <a:latin typeface="HGSｺﾞｼｯｸM" panose="020B0600000000000000" pitchFamily="50" charset="-128"/>
                <a:ea typeface="HGSｺﾞｼｯｸM" panose="020B0600000000000000" pitchFamily="50" charset="-128"/>
              </a:rPr>
              <a:t>,</a:t>
            </a:r>
            <a:r>
              <a:rPr lang="ja-JP" altLang="en-US" b="1" spc="300" dirty="0">
                <a:latin typeface="HGSｺﾞｼｯｸM" panose="020B0600000000000000" pitchFamily="50" charset="-128"/>
                <a:ea typeface="HGSｺﾞｼｯｸM" panose="020B0600000000000000" pitchFamily="50" charset="-128"/>
              </a:rPr>
              <a:t>単剤化</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６</a:t>
            </a:r>
            <a:r>
              <a:rPr lang="en-US" altLang="ja-JP" b="1" spc="300" dirty="0">
                <a:latin typeface="HGSｺﾞｼｯｸM" panose="020B0600000000000000" pitchFamily="50" charset="-128"/>
                <a:ea typeface="HGSｺﾞｼｯｸM" panose="020B0600000000000000" pitchFamily="50" charset="-128"/>
              </a:rPr>
              <a:t>,</a:t>
            </a:r>
            <a:r>
              <a:rPr lang="ja-JP" altLang="en-US" b="1" spc="300" dirty="0">
                <a:latin typeface="HGSｺﾞｼｯｸM" panose="020B0600000000000000" pitchFamily="50" charset="-128"/>
                <a:ea typeface="HGSｺﾞｼｯｸM" panose="020B0600000000000000" pitchFamily="50" charset="-128"/>
              </a:rPr>
              <a:t>アップ・ダウンレギュレーション</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７</a:t>
            </a:r>
            <a:r>
              <a:rPr lang="en-US" altLang="ja-JP" b="1" spc="300" dirty="0">
                <a:latin typeface="HGSｺﾞｼｯｸM" panose="020B0600000000000000" pitchFamily="50" charset="-128"/>
                <a:ea typeface="HGSｺﾞｼｯｸM" panose="020B0600000000000000" pitchFamily="50" charset="-128"/>
              </a:rPr>
              <a:t>,</a:t>
            </a:r>
            <a:r>
              <a:rPr lang="ja-JP" altLang="en-US" b="1" spc="300" dirty="0">
                <a:latin typeface="HGSｺﾞｼｯｸM" panose="020B0600000000000000" pitchFamily="50" charset="-128"/>
                <a:ea typeface="HGSｺﾞｼｯｸM" panose="020B0600000000000000" pitchFamily="50" charset="-128"/>
              </a:rPr>
              <a:t>禁断症状</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８</a:t>
            </a:r>
            <a:r>
              <a:rPr lang="en-US" altLang="ja-JP" b="1" spc="300" dirty="0">
                <a:latin typeface="HGSｺﾞｼｯｸM" panose="020B0600000000000000" pitchFamily="50" charset="-128"/>
                <a:ea typeface="HGSｺﾞｼｯｸM" panose="020B0600000000000000" pitchFamily="50" charset="-128"/>
              </a:rPr>
              <a:t>,</a:t>
            </a:r>
            <a:r>
              <a:rPr lang="ja-JP" altLang="en-US" b="1" spc="300" dirty="0">
                <a:latin typeface="HGSｺﾞｼｯｸM" panose="020B0600000000000000" pitchFamily="50" charset="-128"/>
                <a:ea typeface="HGSｺﾞｼｯｸM" panose="020B0600000000000000" pitchFamily="50" charset="-128"/>
              </a:rPr>
              <a:t>副作用</a:t>
            </a:r>
          </a:p>
          <a:p>
            <a:endParaRPr lang="ja-JP" altLang="en-US" b="1" spc="300" dirty="0">
              <a:latin typeface="HGSｺﾞｼｯｸM" panose="020B0600000000000000" pitchFamily="50" charset="-128"/>
              <a:ea typeface="HGSｺﾞｼｯｸM" panose="020B0600000000000000" pitchFamily="50" charset="-128"/>
            </a:endParaRPr>
          </a:p>
          <a:p>
            <a:pPr marL="68580" indent="0">
              <a:buNone/>
            </a:pPr>
            <a:r>
              <a:rPr lang="ja-JP" altLang="en-US" b="1" spc="300" dirty="0">
                <a:latin typeface="HGSｺﾞｼｯｸM" panose="020B0600000000000000" pitchFamily="50" charset="-128"/>
                <a:ea typeface="HGSｺﾞｼｯｸM" panose="020B0600000000000000" pitchFamily="50" charset="-128"/>
              </a:rPr>
              <a:t>第</a:t>
            </a:r>
            <a:r>
              <a:rPr lang="en-US" altLang="ja-JP" b="1" spc="300" dirty="0">
                <a:latin typeface="HGSｺﾞｼｯｸM" panose="020B0600000000000000" pitchFamily="50" charset="-128"/>
                <a:ea typeface="HGSｺﾞｼｯｸM" panose="020B0600000000000000" pitchFamily="50" charset="-128"/>
              </a:rPr>
              <a:t>3</a:t>
            </a:r>
            <a:r>
              <a:rPr lang="ja-JP" altLang="en-US" b="1" spc="300" dirty="0">
                <a:latin typeface="HGSｺﾞｼｯｸM" panose="020B0600000000000000" pitchFamily="50" charset="-128"/>
                <a:ea typeface="HGSｺﾞｼｯｸM" panose="020B0600000000000000" pitchFamily="50" charset="-128"/>
              </a:rPr>
              <a:t>回：処変のある患者への看護</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９</a:t>
            </a:r>
            <a:r>
              <a:rPr lang="ja-JP" altLang="en-US" b="1" spc="300" dirty="0">
                <a:latin typeface="HGSｺﾞｼｯｸM" panose="020B0600000000000000" pitchFamily="50" charset="-128"/>
                <a:ea typeface="HGSｺﾞｼｯｸM" panose="020B0600000000000000" pitchFamily="50" charset="-128"/>
              </a:rPr>
              <a:t>，離脱症状の回復ステージ</a:t>
            </a:r>
          </a:p>
          <a:p>
            <a:pPr marL="68580" indent="0">
              <a:buNone/>
            </a:pPr>
            <a:r>
              <a:rPr lang="ja-JP" altLang="en-US" b="1" spc="300" dirty="0" smtClean="0">
                <a:latin typeface="HGSｺﾞｼｯｸM" panose="020B0600000000000000" pitchFamily="50" charset="-128"/>
                <a:ea typeface="HGSｺﾞｼｯｸM" panose="020B0600000000000000" pitchFamily="50" charset="-128"/>
              </a:rPr>
              <a:t>　　</a:t>
            </a:r>
            <a:r>
              <a:rPr lang="en-US" altLang="ja-JP" b="1" spc="300" dirty="0" smtClean="0">
                <a:latin typeface="HGSｺﾞｼｯｸM" panose="020B0600000000000000" pitchFamily="50" charset="-128"/>
                <a:ea typeface="HGSｺﾞｼｯｸM" panose="020B0600000000000000" pitchFamily="50" charset="-128"/>
              </a:rPr>
              <a:t>10</a:t>
            </a:r>
            <a:r>
              <a:rPr lang="ja-JP" altLang="en-US" b="1" spc="300" dirty="0">
                <a:latin typeface="HGSｺﾞｼｯｸM" panose="020B0600000000000000" pitchFamily="50" charset="-128"/>
                <a:ea typeface="HGSｺﾞｼｯｸM" panose="020B0600000000000000" pitchFamily="50" charset="-128"/>
              </a:rPr>
              <a:t>，事例検討</a:t>
            </a:r>
            <a:endParaRPr kumimoji="1" lang="ja-JP" altLang="en-US" b="1" spc="300" dirty="0">
              <a:latin typeface="HGSｺﾞｼｯｸM" panose="020B0600000000000000" pitchFamily="50" charset="-128"/>
              <a:ea typeface="HGSｺﾞｼｯｸM" panose="020B0600000000000000" pitchFamily="50" charset="-128"/>
            </a:endParaRPr>
          </a:p>
        </p:txBody>
      </p:sp>
    </p:spTree>
    <p:extLst>
      <p:ext uri="{BB962C8B-B14F-4D97-AF65-F5344CB8AC3E}">
        <p14:creationId xmlns:p14="http://schemas.microsoft.com/office/powerpoint/2010/main" val="4011250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540189479"/>
              </p:ext>
            </p:extLst>
          </p:nvPr>
        </p:nvGraphicFramePr>
        <p:xfrm>
          <a:off x="0" y="0"/>
          <a:ext cx="9144000" cy="6858002"/>
        </p:xfrm>
        <a:graphic>
          <a:graphicData uri="http://schemas.openxmlformats.org/drawingml/2006/table">
            <a:tbl>
              <a:tblPr/>
              <a:tblGrid>
                <a:gridCol w="1053631"/>
                <a:gridCol w="852940"/>
                <a:gridCol w="1003457"/>
                <a:gridCol w="6233972"/>
              </a:tblGrid>
              <a:tr h="318218">
                <a:tc gridSpan="2">
                  <a:txBody>
                    <a:bodyPr/>
                    <a:lstStyle/>
                    <a:p>
                      <a:pPr algn="ctr" fontAlgn="ctr"/>
                      <a:r>
                        <a:rPr lang="ja-JP" altLang="en-US" sz="1400" b="0" i="0" u="none" strike="noStrike" dirty="0">
                          <a:solidFill>
                            <a:srgbClr val="000000"/>
                          </a:solidFill>
                          <a:effectLst/>
                          <a:latin typeface="ＭＳ Ｐゴシック"/>
                        </a:rPr>
                        <a:t>分類２</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algn="ctr" fontAlgn="ctr"/>
                      <a:r>
                        <a:rPr lang="ja-JP" altLang="en-US" sz="1400" b="0" i="0" u="none" strike="noStrike" dirty="0">
                          <a:solidFill>
                            <a:srgbClr val="000000"/>
                          </a:solidFill>
                          <a:effectLst/>
                          <a:latin typeface="ＭＳ Ｐゴシック"/>
                        </a:rPr>
                        <a:t>分類１</a:t>
                      </a:r>
                    </a:p>
                  </a:txBody>
                  <a:tcPr marL="3920" marR="3920" marT="39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ja-JP" altLang="en-US" sz="1400" b="0" i="0" u="none" strike="noStrike" dirty="0">
                        <a:solidFill>
                          <a:srgbClr val="000000"/>
                        </a:solidFill>
                        <a:effectLst/>
                        <a:latin typeface="ＭＳ Ｐゴシック"/>
                      </a:endParaRPr>
                    </a:p>
                  </a:txBody>
                  <a:tcPr marL="3920"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21120">
                <a:tc gridSpan="2">
                  <a:txBody>
                    <a:bodyPr/>
                    <a:lstStyle/>
                    <a:p>
                      <a:pPr algn="ctr" fontAlgn="ctr"/>
                      <a:r>
                        <a:rPr lang="ja-JP" altLang="en-US" sz="1400" b="0" i="0" u="none" strike="noStrike" dirty="0">
                          <a:solidFill>
                            <a:srgbClr val="000000"/>
                          </a:solidFill>
                          <a:effectLst/>
                          <a:latin typeface="ＭＳ Ｐゴシック"/>
                        </a:rPr>
                        <a:t>定型</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hMerge="1">
                  <a:txBody>
                    <a:bodyPr/>
                    <a:lstStyle/>
                    <a:p>
                      <a:endParaRPr kumimoji="1" lang="ja-JP" altLang="en-US"/>
                    </a:p>
                  </a:txBody>
                  <a:tcPr/>
                </a:tc>
                <a:tc rowSpan="2">
                  <a:txBody>
                    <a:bodyPr/>
                    <a:lstStyle/>
                    <a:p>
                      <a:pPr algn="ctr" fontAlgn="ctr"/>
                      <a:r>
                        <a:rPr lang="ja-JP" altLang="en-US" sz="1400" b="0" i="0" u="none" strike="noStrike">
                          <a:solidFill>
                            <a:srgbClr val="000000"/>
                          </a:solidFill>
                          <a:effectLst/>
                          <a:latin typeface="ＤＦＪＧ特太ゴシック体Ｇ"/>
                        </a:rPr>
                        <a:t>①抗精神病薬</a:t>
                      </a:r>
                    </a:p>
                  </a:txBody>
                  <a:tcPr marL="3920" marR="3920" marT="39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l" fontAlgn="ctr"/>
                      <a:r>
                        <a:rPr lang="ja-JP" altLang="en-US" sz="1400" b="0" i="0" u="none" strike="noStrike">
                          <a:solidFill>
                            <a:srgbClr val="000000"/>
                          </a:solidFill>
                          <a:effectLst/>
                          <a:latin typeface="ＭＳ Ｐゴシック"/>
                        </a:rPr>
                        <a:t>コントミン</a:t>
                      </a:r>
                      <a:r>
                        <a:rPr lang="ja-JP" altLang="en-US" sz="1400" b="0" i="0" u="none" strike="noStrike">
                          <a:solidFill>
                            <a:srgbClr val="000000"/>
                          </a:solidFill>
                          <a:effectLst/>
                          <a:latin typeface="ＭＳ Ｐ明朝"/>
                        </a:rPr>
                        <a:t>、ＰＺＣ、ヒルナミン、</a:t>
                      </a:r>
                      <a:r>
                        <a:rPr lang="ja-JP" altLang="en-US" sz="1400" b="0" i="0" u="none" strike="noStrike">
                          <a:solidFill>
                            <a:srgbClr val="000000"/>
                          </a:solidFill>
                          <a:effectLst/>
                          <a:latin typeface="ＭＳ Ｐゴシック"/>
                        </a:rPr>
                        <a:t>レボトミン</a:t>
                      </a:r>
                      <a:r>
                        <a:rPr lang="ja-JP" altLang="en-US" sz="1400" b="0" i="0" u="none" strike="noStrike">
                          <a:solidFill>
                            <a:srgbClr val="000000"/>
                          </a:solidFill>
                          <a:effectLst/>
                          <a:latin typeface="ＭＳ Ｐ明朝"/>
                        </a:rPr>
                        <a:t>、</a:t>
                      </a:r>
                      <a:r>
                        <a:rPr lang="ja-JP" altLang="en-US" sz="1400" b="0" i="0" u="none" strike="noStrike">
                          <a:solidFill>
                            <a:srgbClr val="000000"/>
                          </a:solidFill>
                          <a:effectLst/>
                          <a:latin typeface="ＭＳ Ｐゴシック"/>
                        </a:rPr>
                        <a:t>スルピリド</a:t>
                      </a:r>
                      <a:r>
                        <a:rPr lang="ja-JP" altLang="en-US" sz="1400" b="0" i="0" u="none" strike="noStrike">
                          <a:solidFill>
                            <a:srgbClr val="000000"/>
                          </a:solidFill>
                          <a:effectLst/>
                          <a:latin typeface="ＭＳ Ｐ明朝"/>
                        </a:rPr>
                        <a:t>、リントン、ルナプロン、チアプリド、ニューレプチル、ゾテピン</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r>
              <a:tr h="521120">
                <a:tc gridSpan="2">
                  <a:txBody>
                    <a:bodyPr/>
                    <a:lstStyle/>
                    <a:p>
                      <a:pPr algn="ctr" fontAlgn="ctr"/>
                      <a:r>
                        <a:rPr lang="ja-JP" altLang="en-US" sz="1400" b="0" i="0" u="none" strike="noStrike" dirty="0">
                          <a:solidFill>
                            <a:srgbClr val="000000"/>
                          </a:solidFill>
                          <a:effectLst/>
                          <a:latin typeface="ＭＳ Ｐゴシック"/>
                        </a:rPr>
                        <a:t>非定型</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a:solidFill>
                            <a:srgbClr val="000000"/>
                          </a:solidFill>
                          <a:effectLst/>
                          <a:latin typeface="ＭＳ Ｐゴシック"/>
                        </a:rPr>
                        <a:t>アリピプラゾール</a:t>
                      </a:r>
                      <a:r>
                        <a:rPr lang="ja-JP" altLang="en-US" sz="1400" b="0" i="0" u="none" strike="noStrike">
                          <a:solidFill>
                            <a:srgbClr val="000000"/>
                          </a:solidFill>
                          <a:effectLst/>
                          <a:latin typeface="ＭＳ Ｐ明朝"/>
                        </a:rPr>
                        <a:t>、バルネチール、ルーラン、</a:t>
                      </a:r>
                      <a:r>
                        <a:rPr lang="ja-JP" altLang="en-US" sz="1400" b="0" i="0" u="none" strike="noStrike">
                          <a:solidFill>
                            <a:srgbClr val="000000"/>
                          </a:solidFill>
                          <a:effectLst/>
                          <a:latin typeface="ＭＳ Ｐゴシック"/>
                        </a:rPr>
                        <a:t>オランザピン</a:t>
                      </a:r>
                      <a:r>
                        <a:rPr lang="ja-JP" altLang="en-US" sz="1400" b="0" i="0" u="none" strike="noStrike">
                          <a:solidFill>
                            <a:srgbClr val="000000"/>
                          </a:solidFill>
                          <a:effectLst/>
                          <a:latin typeface="ＭＳ Ｐ明朝"/>
                        </a:rPr>
                        <a:t>、ロドピン、</a:t>
                      </a:r>
                      <a:r>
                        <a:rPr lang="ja-JP" altLang="en-US" sz="1400" b="0" i="0" u="none" strike="noStrike">
                          <a:solidFill>
                            <a:srgbClr val="000000"/>
                          </a:solidFill>
                          <a:effectLst/>
                          <a:latin typeface="ＭＳ Ｐゴシック"/>
                        </a:rPr>
                        <a:t>クエチアピン</a:t>
                      </a:r>
                      <a:r>
                        <a:rPr lang="ja-JP" altLang="en-US" sz="1400" b="0" i="0" u="none" strike="noStrike">
                          <a:solidFill>
                            <a:srgbClr val="000000"/>
                          </a:solidFill>
                          <a:effectLst/>
                          <a:latin typeface="ＭＳ Ｐ明朝"/>
                        </a:rPr>
                        <a:t>、ロナセン、</a:t>
                      </a:r>
                      <a:r>
                        <a:rPr lang="ja-JP" altLang="en-US" sz="1400" b="0" i="0" u="none" strike="noStrike">
                          <a:solidFill>
                            <a:srgbClr val="000000"/>
                          </a:solidFill>
                          <a:effectLst/>
                          <a:latin typeface="ＭＳ Ｐゴシック"/>
                        </a:rPr>
                        <a:t>インヴェガ</a:t>
                      </a:r>
                      <a:r>
                        <a:rPr lang="ja-JP" altLang="en-US" sz="1400" b="0" i="0" u="none" strike="noStrike">
                          <a:solidFill>
                            <a:srgbClr val="000000"/>
                          </a:solidFill>
                          <a:effectLst/>
                          <a:latin typeface="ＭＳ Ｐ明朝"/>
                        </a:rPr>
                        <a:t>、</a:t>
                      </a:r>
                      <a:r>
                        <a:rPr lang="ja-JP" altLang="en-US" sz="1400" b="0" i="0" u="none" strike="noStrike">
                          <a:solidFill>
                            <a:srgbClr val="000000"/>
                          </a:solidFill>
                          <a:effectLst/>
                          <a:latin typeface="ＭＳ Ｐゴシック"/>
                        </a:rPr>
                        <a:t>リスペリドン</a:t>
                      </a:r>
                      <a:r>
                        <a:rPr lang="ja-JP" altLang="en-US" sz="1400" b="0" i="0" u="none" strike="noStrike">
                          <a:solidFill>
                            <a:srgbClr val="000000"/>
                          </a:solidFill>
                          <a:effectLst/>
                          <a:latin typeface="ＭＳ Ｐ明朝"/>
                        </a:rPr>
                        <a:t>、ペロスピロン、</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r>
              <a:tr h="521120">
                <a:tc rowSpan="3">
                  <a:txBody>
                    <a:bodyPr/>
                    <a:lstStyle/>
                    <a:p>
                      <a:pPr algn="ctr" fontAlgn="ctr"/>
                      <a:r>
                        <a:rPr lang="ja-JP" altLang="en-US" sz="1400" b="0" i="0" u="none" strike="noStrike">
                          <a:solidFill>
                            <a:srgbClr val="000000"/>
                          </a:solidFill>
                          <a:effectLst/>
                          <a:latin typeface="ＭＳ Ｐゴシック"/>
                        </a:rPr>
                        <a:t>ベンゾ系</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dash"/>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a:txBody>
                    <a:bodyPr/>
                    <a:lstStyle/>
                    <a:p>
                      <a:pPr algn="ctr" fontAlgn="ctr"/>
                      <a:r>
                        <a:rPr lang="ja-JP" altLang="en-US" sz="1400" b="0" i="0" u="none" strike="noStrike">
                          <a:solidFill>
                            <a:srgbClr val="000000"/>
                          </a:solidFill>
                          <a:effectLst/>
                          <a:latin typeface="ＭＳ Ｐ明朝"/>
                        </a:rPr>
                        <a:t>超長期</a:t>
                      </a:r>
                      <a:br>
                        <a:rPr lang="ja-JP" altLang="en-US" sz="1400" b="0" i="0" u="none" strike="noStrike">
                          <a:solidFill>
                            <a:srgbClr val="000000"/>
                          </a:solidFill>
                          <a:effectLst/>
                          <a:latin typeface="ＭＳ Ｐ明朝"/>
                        </a:rPr>
                      </a:br>
                      <a:r>
                        <a:rPr lang="ja-JP" altLang="en-US" sz="1400" b="0" i="0" u="none" strike="noStrike">
                          <a:solidFill>
                            <a:srgbClr val="000000"/>
                          </a:solidFill>
                          <a:effectLst/>
                          <a:latin typeface="ＭＳ Ｐ明朝"/>
                        </a:rPr>
                        <a:t>長期</a:t>
                      </a:r>
                    </a:p>
                  </a:txBody>
                  <a:tcPr marL="3920" marR="3920" marT="3920" marB="0" anchor="ctr">
                    <a:lnL w="635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rowSpan="4">
                  <a:txBody>
                    <a:bodyPr/>
                    <a:lstStyle/>
                    <a:p>
                      <a:pPr algn="ctr" fontAlgn="ctr"/>
                      <a:r>
                        <a:rPr lang="ja-JP" altLang="en-US" sz="1200" b="0" i="0" u="none" strike="noStrike" dirty="0">
                          <a:solidFill>
                            <a:srgbClr val="000000"/>
                          </a:solidFill>
                          <a:effectLst/>
                          <a:latin typeface="ＤＦＪＧ特太ゴシック体Ｇ"/>
                        </a:rPr>
                        <a:t/>
                      </a:r>
                      <a:br>
                        <a:rPr lang="ja-JP" altLang="en-US" sz="1200" b="0" i="0" u="none" strike="noStrike" dirty="0">
                          <a:solidFill>
                            <a:srgbClr val="000000"/>
                          </a:solidFill>
                          <a:effectLst/>
                          <a:latin typeface="ＤＦＪＧ特太ゴシック体Ｇ"/>
                        </a:rPr>
                      </a:br>
                      <a:r>
                        <a:rPr lang="ja-JP" altLang="en-US" sz="1400" b="0" i="0" u="none" strike="noStrike" dirty="0">
                          <a:solidFill>
                            <a:srgbClr val="000000"/>
                          </a:solidFill>
                          <a:effectLst/>
                          <a:latin typeface="ＤＦＪＧ特太ゴシック体Ｇ"/>
                        </a:rPr>
                        <a:t>②抗不安薬</a:t>
                      </a:r>
                      <a:br>
                        <a:rPr lang="ja-JP" altLang="en-US" sz="1400" b="0" i="0" u="none" strike="noStrike" dirty="0">
                          <a:solidFill>
                            <a:srgbClr val="000000"/>
                          </a:solidFill>
                          <a:effectLst/>
                          <a:latin typeface="ＤＦＪＧ特太ゴシック体Ｇ"/>
                        </a:rPr>
                      </a:br>
                      <a:r>
                        <a:rPr lang="ja-JP" altLang="en-US" sz="1200" b="0" i="0" u="none" strike="noStrike" dirty="0">
                          <a:solidFill>
                            <a:srgbClr val="000000"/>
                          </a:solidFill>
                          <a:effectLst/>
                          <a:latin typeface="ＭＳ Ｐゴシック"/>
                        </a:rPr>
                        <a:t>（睡眠薬）</a:t>
                      </a:r>
                      <a:endParaRPr lang="ja-JP" altLang="en-US" sz="1400" b="0" i="0" u="none" strike="noStrike" dirty="0">
                        <a:solidFill>
                          <a:srgbClr val="000000"/>
                        </a:solidFill>
                        <a:effectLst/>
                        <a:latin typeface="ＤＦＪＧ特太ゴシック体Ｇ"/>
                      </a:endParaRPr>
                    </a:p>
                  </a:txBody>
                  <a:tcPr marL="3920" marR="3920" marT="39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E4FF"/>
                    </a:solidFill>
                  </a:tcPr>
                </a:tc>
                <a:tc>
                  <a:txBody>
                    <a:bodyPr/>
                    <a:lstStyle/>
                    <a:p>
                      <a:pPr algn="l" fontAlgn="ctr"/>
                      <a:r>
                        <a:rPr lang="ja-JP" altLang="en-US" sz="1400" b="0" i="0" u="none" strike="noStrike">
                          <a:solidFill>
                            <a:srgbClr val="000000"/>
                          </a:solidFill>
                          <a:effectLst/>
                          <a:latin typeface="ＭＳ Ｐゴシック"/>
                        </a:rPr>
                        <a:t>セルシン</a:t>
                      </a:r>
                      <a:r>
                        <a:rPr lang="ja-JP" altLang="en-US" sz="1400" b="0" i="0" u="none" strike="noStrike">
                          <a:solidFill>
                            <a:srgbClr val="000000"/>
                          </a:solidFill>
                          <a:effectLst/>
                          <a:latin typeface="ＭＳ Ｐ明朝"/>
                        </a:rPr>
                        <a:t>、クアゼパム、</a:t>
                      </a:r>
                      <a:r>
                        <a:rPr lang="ja-JP" altLang="en-US" sz="1400" b="0" i="0" u="none" strike="noStrike">
                          <a:solidFill>
                            <a:srgbClr val="000000"/>
                          </a:solidFill>
                          <a:effectLst/>
                          <a:latin typeface="ＭＳ Ｐゴシック"/>
                        </a:rPr>
                        <a:t>フルニトラゼパム</a:t>
                      </a:r>
                      <a:r>
                        <a:rPr lang="ja-JP" altLang="en-US" sz="1400" b="0" i="0" u="none" strike="noStrike">
                          <a:solidFill>
                            <a:srgbClr val="000000"/>
                          </a:solidFill>
                          <a:effectLst/>
                          <a:latin typeface="ＭＳ Ｐ明朝"/>
                        </a:rPr>
                        <a:t>、メイラックス、エバミール、ランドセン、セパゾン、</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r>
              <a:tr h="335459">
                <a:tc vMerge="1">
                  <a:txBody>
                    <a:bodyPr/>
                    <a:lstStyle/>
                    <a:p>
                      <a:endParaRPr kumimoji="1" lang="ja-JP" altLang="en-US"/>
                    </a:p>
                  </a:txBody>
                  <a:tcPr/>
                </a:tc>
                <a:tc>
                  <a:txBody>
                    <a:bodyPr/>
                    <a:lstStyle/>
                    <a:p>
                      <a:pPr algn="ctr" fontAlgn="ctr"/>
                      <a:r>
                        <a:rPr lang="ja-JP" altLang="en-US" sz="1400" b="0" i="0" u="none" strike="noStrike" dirty="0">
                          <a:solidFill>
                            <a:srgbClr val="000000"/>
                          </a:solidFill>
                          <a:effectLst/>
                          <a:latin typeface="ＭＳ Ｐ明朝"/>
                        </a:rPr>
                        <a:t>中期</a:t>
                      </a:r>
                    </a:p>
                  </a:txBody>
                  <a:tcPr marL="3920" marR="3920" marT="3920" marB="0" anchor="ctr">
                    <a:lnL w="635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vMerge="1">
                  <a:txBody>
                    <a:bodyPr/>
                    <a:lstStyle/>
                    <a:p>
                      <a:endParaRPr kumimoji="1" lang="ja-JP" altLang="en-US"/>
                    </a:p>
                  </a:txBody>
                  <a:tcPr/>
                </a:tc>
                <a:tc>
                  <a:txBody>
                    <a:bodyPr/>
                    <a:lstStyle/>
                    <a:p>
                      <a:pPr algn="l" fontAlgn="ctr"/>
                      <a:r>
                        <a:rPr lang="ja-JP" altLang="en-US" sz="1400" b="0" i="0" u="none" strike="noStrike">
                          <a:solidFill>
                            <a:srgbClr val="000000"/>
                          </a:solidFill>
                          <a:effectLst/>
                          <a:latin typeface="ＭＳ Ｐ明朝"/>
                        </a:rPr>
                        <a:t>アルプラゾラム、ユーロジン、ベンザリン、レキソタン、ロラゼパム、</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r>
              <a:tr h="521120">
                <a:tc vMerge="1">
                  <a:txBody>
                    <a:bodyPr/>
                    <a:lstStyle/>
                    <a:p>
                      <a:endParaRPr kumimoji="1" lang="ja-JP" altLang="en-US"/>
                    </a:p>
                  </a:txBody>
                  <a:tcPr/>
                </a:tc>
                <a:tc>
                  <a:txBody>
                    <a:bodyPr/>
                    <a:lstStyle/>
                    <a:p>
                      <a:pPr algn="ctr" fontAlgn="ctr"/>
                      <a:r>
                        <a:rPr lang="ja-JP" altLang="en-US" sz="1400" b="0" i="0" u="none" strike="noStrike">
                          <a:solidFill>
                            <a:srgbClr val="000000"/>
                          </a:solidFill>
                          <a:effectLst/>
                          <a:latin typeface="ＭＳ Ｐ明朝"/>
                        </a:rPr>
                        <a:t>短期</a:t>
                      </a:r>
                      <a:br>
                        <a:rPr lang="ja-JP" altLang="en-US" sz="1400" b="0" i="0" u="none" strike="noStrike">
                          <a:solidFill>
                            <a:srgbClr val="000000"/>
                          </a:solidFill>
                          <a:effectLst/>
                          <a:latin typeface="ＭＳ Ｐ明朝"/>
                        </a:rPr>
                      </a:br>
                      <a:r>
                        <a:rPr lang="ja-JP" altLang="en-US" sz="1400" b="0" i="0" u="none" strike="noStrike">
                          <a:solidFill>
                            <a:srgbClr val="000000"/>
                          </a:solidFill>
                          <a:effectLst/>
                          <a:latin typeface="ＭＳ Ｐ明朝"/>
                        </a:rPr>
                        <a:t>超短期</a:t>
                      </a:r>
                    </a:p>
                  </a:txBody>
                  <a:tcPr marL="3920" marR="3920" marT="3920" marB="0" anchor="ctr">
                    <a:lnL w="6350" cap="flat" cmpd="sng" algn="ctr">
                      <a:solidFill>
                        <a:srgbClr val="000000"/>
                      </a:solidFill>
                      <a:prstDash val="dash"/>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明朝"/>
                        </a:rPr>
                        <a:t>エチゾラム、トリアゾラム、ロンフルマン、</a:t>
                      </a:r>
                      <a:r>
                        <a:rPr lang="ja-JP" altLang="en-US" sz="1400" b="0" i="0" u="none" strike="noStrike" dirty="0">
                          <a:solidFill>
                            <a:srgbClr val="000000"/>
                          </a:solidFill>
                          <a:effectLst/>
                          <a:latin typeface="ＭＳ Ｐゴシック"/>
                        </a:rPr>
                        <a:t>ブロチゾラム</a:t>
                      </a:r>
                      <a:r>
                        <a:rPr lang="ja-JP" altLang="en-US" sz="1400" b="0" i="0" u="none" strike="noStrike" dirty="0">
                          <a:solidFill>
                            <a:srgbClr val="000000"/>
                          </a:solidFill>
                          <a:effectLst/>
                          <a:latin typeface="ＭＳ Ｐ明朝"/>
                        </a:rPr>
                        <a:t>、エバミール、リルマザホン、クロチアゼパム、</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r>
              <a:tr h="521120">
                <a:tc gridSpan="2">
                  <a:txBody>
                    <a:bodyPr/>
                    <a:lstStyle/>
                    <a:p>
                      <a:pPr algn="ctr" fontAlgn="ctr"/>
                      <a:r>
                        <a:rPr lang="ja-JP" altLang="en-US" sz="1400" b="0" i="0" u="none" strike="noStrike">
                          <a:solidFill>
                            <a:srgbClr val="000000"/>
                          </a:solidFill>
                          <a:effectLst/>
                          <a:latin typeface="ＭＳ Ｐゴシック"/>
                        </a:rPr>
                        <a:t>非ベンゾ系</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E4FF"/>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ゴシック"/>
                        </a:rPr>
                        <a:t>ルネスタ</a:t>
                      </a:r>
                      <a:r>
                        <a:rPr lang="ja-JP" altLang="en-US" sz="1400" b="0" i="0" u="none" strike="noStrike" dirty="0">
                          <a:solidFill>
                            <a:srgbClr val="000000"/>
                          </a:solidFill>
                          <a:effectLst/>
                          <a:latin typeface="ＭＳ Ｐ明朝"/>
                        </a:rPr>
                        <a:t>、タンドスピロンクエン酸塩、ゾルピデム、ゾピクロン、</a:t>
                      </a:r>
                      <a:r>
                        <a:rPr lang="ja-JP" altLang="en-US" sz="1400" b="0" i="0" u="none" strike="noStrike" dirty="0">
                          <a:solidFill>
                            <a:srgbClr val="000000"/>
                          </a:solidFill>
                          <a:effectLst/>
                          <a:latin typeface="ＭＳ Ｐゴシック"/>
                        </a:rPr>
                        <a:t>ロゼレム</a:t>
                      </a:r>
                      <a:r>
                        <a:rPr lang="ja-JP" altLang="en-US" sz="1400" b="0" i="0" u="none" strike="noStrike" dirty="0">
                          <a:solidFill>
                            <a:srgbClr val="000000"/>
                          </a:solidFill>
                          <a:effectLst/>
                          <a:latin typeface="ＭＳ Ｐ明朝"/>
                        </a:rPr>
                        <a:t>、</a:t>
                      </a:r>
                      <a:r>
                        <a:rPr lang="ja-JP" altLang="en-US" sz="1400" b="0" i="0" u="none" strike="noStrike" dirty="0">
                          <a:solidFill>
                            <a:srgbClr val="000000"/>
                          </a:solidFill>
                          <a:effectLst/>
                          <a:latin typeface="ＭＳ Ｐゴシック"/>
                        </a:rPr>
                        <a:t>ベルソムラ</a:t>
                      </a:r>
                      <a:r>
                        <a:rPr lang="ja-JP" altLang="en-US" sz="1400" b="0" i="0" u="none" strike="noStrike" dirty="0">
                          <a:solidFill>
                            <a:srgbClr val="000000"/>
                          </a:solidFill>
                          <a:effectLst/>
                          <a:latin typeface="ＭＳ Ｐ明朝"/>
                        </a:rPr>
                        <a:t>、</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E4FF"/>
                    </a:solidFill>
                  </a:tcPr>
                </a:tc>
              </a:tr>
              <a:tr h="335459">
                <a:tc gridSpan="2">
                  <a:txBody>
                    <a:bodyPr/>
                    <a:lstStyle/>
                    <a:p>
                      <a:pPr algn="ctr" fontAlgn="ctr"/>
                      <a:r>
                        <a:rPr lang="en-US" sz="1400" b="0" i="0" u="none" strike="noStrike">
                          <a:solidFill>
                            <a:srgbClr val="000000"/>
                          </a:solidFill>
                          <a:effectLst/>
                          <a:latin typeface="ＭＳ Ｐゴシック"/>
                        </a:rPr>
                        <a:t>SSRI</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hMerge="1">
                  <a:txBody>
                    <a:bodyPr/>
                    <a:lstStyle/>
                    <a:p>
                      <a:endParaRPr kumimoji="1" lang="ja-JP" altLang="en-US"/>
                    </a:p>
                  </a:txBody>
                  <a:tcPr/>
                </a:tc>
                <a:tc rowSpan="4">
                  <a:txBody>
                    <a:bodyPr/>
                    <a:lstStyle/>
                    <a:p>
                      <a:pPr algn="ctr" fontAlgn="ctr"/>
                      <a:r>
                        <a:rPr lang="ja-JP" altLang="en-US" sz="1400" b="0" i="0" u="none" strike="noStrike">
                          <a:solidFill>
                            <a:srgbClr val="000000"/>
                          </a:solidFill>
                          <a:effectLst/>
                          <a:latin typeface="ＤＦＪＧ特太ゴシック体Ｇ"/>
                        </a:rPr>
                        <a:t>③抗うつ薬</a:t>
                      </a:r>
                    </a:p>
                  </a:txBody>
                  <a:tcPr marL="3920" marR="3920" marT="39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a:txBody>
                    <a:bodyPr/>
                    <a:lstStyle/>
                    <a:p>
                      <a:pPr algn="l" fontAlgn="ctr"/>
                      <a:r>
                        <a:rPr lang="ja-JP" altLang="en-US" sz="1400" b="0" i="0" u="none" strike="noStrike" dirty="0">
                          <a:solidFill>
                            <a:srgbClr val="000000"/>
                          </a:solidFill>
                          <a:effectLst/>
                          <a:latin typeface="ＭＳ Ｐ明朝"/>
                        </a:rPr>
                        <a:t>セルトラリン、</a:t>
                      </a:r>
                      <a:r>
                        <a:rPr lang="ja-JP" altLang="en-US" sz="1400" b="0" i="0" u="none" strike="noStrike" dirty="0">
                          <a:solidFill>
                            <a:srgbClr val="000000"/>
                          </a:solidFill>
                          <a:effectLst/>
                          <a:latin typeface="ＭＳ Ｐゴシック"/>
                        </a:rPr>
                        <a:t>パキセロチン</a:t>
                      </a:r>
                      <a:r>
                        <a:rPr lang="ja-JP" altLang="en-US" sz="1400" b="0" i="0" u="none" strike="noStrike" dirty="0">
                          <a:solidFill>
                            <a:srgbClr val="000000"/>
                          </a:solidFill>
                          <a:effectLst/>
                          <a:latin typeface="ＭＳ Ｐ明朝"/>
                        </a:rPr>
                        <a:t>、レクサプロ、ルボックス、フルボキサミン、</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r>
              <a:tr h="325208">
                <a:tc gridSpan="2">
                  <a:txBody>
                    <a:bodyPr/>
                    <a:lstStyle/>
                    <a:p>
                      <a:pPr algn="ctr" fontAlgn="ctr"/>
                      <a:r>
                        <a:rPr lang="en-US" sz="1400" b="0" i="0" u="none" strike="noStrike">
                          <a:solidFill>
                            <a:srgbClr val="000000"/>
                          </a:solidFill>
                          <a:effectLst/>
                          <a:latin typeface="ＭＳ Ｐゴシック"/>
                        </a:rPr>
                        <a:t>SNRI</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ゴシック"/>
                        </a:rPr>
                        <a:t>サインバルタ</a:t>
                      </a:r>
                      <a:r>
                        <a:rPr lang="ja-JP" altLang="en-US" sz="1400" b="0" i="0" u="none" strike="noStrike" dirty="0">
                          <a:solidFill>
                            <a:srgbClr val="000000"/>
                          </a:solidFill>
                          <a:effectLst/>
                          <a:latin typeface="ＭＳ Ｐ明朝"/>
                        </a:rPr>
                        <a:t>、</a:t>
                      </a:r>
                      <a:r>
                        <a:rPr lang="ja-JP" altLang="en-US" sz="1400" b="0" i="0" u="none" strike="noStrike" dirty="0">
                          <a:solidFill>
                            <a:srgbClr val="000000"/>
                          </a:solidFill>
                          <a:effectLst/>
                          <a:latin typeface="ＭＳ Ｐゴシック"/>
                        </a:rPr>
                        <a:t>トレドミン</a:t>
                      </a:r>
                      <a:endParaRPr lang="ja-JP" altLang="en-US" sz="1400" b="0" i="0" u="none" strike="noStrike" dirty="0">
                        <a:solidFill>
                          <a:srgbClr val="000000"/>
                        </a:solidFill>
                        <a:effectLst/>
                        <a:latin typeface="ＭＳ Ｐ明朝"/>
                      </a:endParaRP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r>
              <a:tr h="335459">
                <a:tc gridSpan="2">
                  <a:txBody>
                    <a:bodyPr/>
                    <a:lstStyle/>
                    <a:p>
                      <a:pPr algn="ctr" fontAlgn="ctr"/>
                      <a:r>
                        <a:rPr lang="ja-JP" altLang="en-US" sz="1400" b="0" i="0" u="none" strike="noStrike">
                          <a:solidFill>
                            <a:srgbClr val="000000"/>
                          </a:solidFill>
                          <a:effectLst/>
                          <a:latin typeface="ＭＳ Ｐゴシック"/>
                        </a:rPr>
                        <a:t>三環系</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明朝"/>
                        </a:rPr>
                        <a:t>アナフラニール、アモキサンカプセル、トリプタノール、ノリトレン</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CC"/>
                    </a:solidFill>
                  </a:tcPr>
                </a:tc>
              </a:tr>
              <a:tr h="325208">
                <a:tc gridSpan="2">
                  <a:txBody>
                    <a:bodyPr/>
                    <a:lstStyle/>
                    <a:p>
                      <a:pPr algn="ctr" fontAlgn="ctr"/>
                      <a:r>
                        <a:rPr lang="zh-TW" altLang="en-US" sz="1400" b="0" i="0" u="none" strike="noStrike">
                          <a:solidFill>
                            <a:srgbClr val="000000"/>
                          </a:solidFill>
                          <a:effectLst/>
                          <a:latin typeface="ＭＳ Ｐゴシック"/>
                        </a:rPr>
                        <a:t>　　四環系　他</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ゴシック"/>
                        </a:rPr>
                        <a:t>テトラミド</a:t>
                      </a:r>
                      <a:r>
                        <a:rPr lang="ja-JP" altLang="en-US" sz="1400" b="0" i="0" u="none" strike="noStrike" dirty="0">
                          <a:solidFill>
                            <a:srgbClr val="000000"/>
                          </a:solidFill>
                          <a:effectLst/>
                          <a:latin typeface="ＭＳ Ｐ明朝"/>
                        </a:rPr>
                        <a:t>、デジレル、リフレックス、</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CC"/>
                    </a:solidFill>
                  </a:tcPr>
                </a:tc>
              </a:tr>
              <a:tr h="335459">
                <a:tc gridSpan="2">
                  <a:txBody>
                    <a:bodyPr/>
                    <a:lstStyle/>
                    <a:p>
                      <a:pPr algn="ctr" fontAlgn="ctr"/>
                      <a:r>
                        <a:rPr lang="ja-JP" altLang="en-US" sz="1400" b="0" i="0" u="none" strike="noStrike">
                          <a:solidFill>
                            <a:srgbClr val="000000"/>
                          </a:solidFill>
                          <a:effectLst/>
                          <a:latin typeface="ＭＳ Ｐゴシック"/>
                        </a:rPr>
                        <a:t>バルプロ酸</a:t>
                      </a:r>
                      <a:r>
                        <a:rPr lang="en-US" altLang="ja-JP" sz="1400" b="0" i="0" u="none" strike="noStrike">
                          <a:solidFill>
                            <a:srgbClr val="000000"/>
                          </a:solidFill>
                          <a:effectLst/>
                          <a:latin typeface="ＭＳ Ｐゴシック"/>
                        </a:rPr>
                        <a:t>Na</a:t>
                      </a:r>
                      <a:r>
                        <a:rPr lang="ja-JP" altLang="en-US" sz="1400" b="0" i="0" u="none" strike="noStrike">
                          <a:solidFill>
                            <a:srgbClr val="000000"/>
                          </a:solidFill>
                          <a:effectLst/>
                          <a:latin typeface="ＭＳ Ｐゴシック"/>
                        </a:rPr>
                        <a:t>系</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hMerge="1">
                  <a:txBody>
                    <a:bodyPr/>
                    <a:lstStyle/>
                    <a:p>
                      <a:endParaRPr kumimoji="1" lang="ja-JP" altLang="en-US"/>
                    </a:p>
                  </a:txBody>
                  <a:tcPr/>
                </a:tc>
                <a:tc rowSpan="4">
                  <a:txBody>
                    <a:bodyPr/>
                    <a:lstStyle/>
                    <a:p>
                      <a:pPr algn="ctr" fontAlgn="ctr"/>
                      <a:r>
                        <a:rPr lang="ja-JP" altLang="en-US" sz="1200" b="0" i="0" u="none" strike="noStrike">
                          <a:solidFill>
                            <a:srgbClr val="000000"/>
                          </a:solidFill>
                          <a:effectLst/>
                          <a:latin typeface="ＤＦＪＧ特太ゴシック体Ｇ"/>
                        </a:rPr>
                        <a:t>　</a:t>
                      </a:r>
                      <a:br>
                        <a:rPr lang="ja-JP" altLang="en-US" sz="1200" b="0" i="0" u="none" strike="noStrike">
                          <a:solidFill>
                            <a:srgbClr val="000000"/>
                          </a:solidFill>
                          <a:effectLst/>
                          <a:latin typeface="ＤＦＪＧ特太ゴシック体Ｇ"/>
                        </a:rPr>
                      </a:br>
                      <a:r>
                        <a:rPr lang="ja-JP" altLang="en-US" sz="1400" b="0" i="0" u="none" strike="noStrike">
                          <a:solidFill>
                            <a:srgbClr val="000000"/>
                          </a:solidFill>
                          <a:effectLst/>
                          <a:latin typeface="ＤＦＪＧ特太ゴシック体Ｇ"/>
                        </a:rPr>
                        <a:t>④抗てんかん薬</a:t>
                      </a:r>
                      <a:br>
                        <a:rPr lang="ja-JP" altLang="en-US" sz="1400" b="0" i="0" u="none" strike="noStrike">
                          <a:solidFill>
                            <a:srgbClr val="000000"/>
                          </a:solidFill>
                          <a:effectLst/>
                          <a:latin typeface="ＤＦＪＧ特太ゴシック体Ｇ"/>
                        </a:rPr>
                      </a:br>
                      <a:r>
                        <a:rPr lang="ja-JP" altLang="en-US" sz="1200" b="0" i="0" u="none" strike="noStrike">
                          <a:solidFill>
                            <a:srgbClr val="000000"/>
                          </a:solidFill>
                          <a:effectLst/>
                          <a:latin typeface="ＭＳ Ｐゴシック"/>
                        </a:rPr>
                        <a:t>（ムードスタビライザ）</a:t>
                      </a:r>
                      <a:endParaRPr lang="ja-JP" altLang="en-US" sz="1400" b="0" i="0" u="none" strike="noStrike">
                        <a:solidFill>
                          <a:srgbClr val="000000"/>
                        </a:solidFill>
                        <a:effectLst/>
                        <a:latin typeface="ＤＦＪＧ特太ゴシック体Ｇ"/>
                      </a:endParaRPr>
                    </a:p>
                  </a:txBody>
                  <a:tcPr marL="3920" marR="3920" marT="39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E4FF"/>
                    </a:solidFill>
                  </a:tcPr>
                </a:tc>
                <a:tc>
                  <a:txBody>
                    <a:bodyPr/>
                    <a:lstStyle/>
                    <a:p>
                      <a:pPr algn="l" fontAlgn="ctr"/>
                      <a:r>
                        <a:rPr lang="ja-JP" altLang="en-US" sz="1400" b="0" i="0" u="none" strike="noStrike" dirty="0">
                          <a:solidFill>
                            <a:srgbClr val="000000"/>
                          </a:solidFill>
                          <a:effectLst/>
                          <a:latin typeface="ＭＳ Ｐゴシック"/>
                        </a:rPr>
                        <a:t>バレリン</a:t>
                      </a:r>
                      <a:r>
                        <a:rPr lang="ja-JP" altLang="en-US" sz="1400" b="0" i="0" u="none" strike="noStrike" dirty="0">
                          <a:solidFill>
                            <a:srgbClr val="000000"/>
                          </a:solidFill>
                          <a:effectLst/>
                          <a:latin typeface="ＭＳ Ｐ明朝"/>
                        </a:rPr>
                        <a:t>、デパケンＲ、バルプロ酸Ｎａ細粒、</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r>
              <a:tr h="325208">
                <a:tc gridSpan="2">
                  <a:txBody>
                    <a:bodyPr/>
                    <a:lstStyle/>
                    <a:p>
                      <a:pPr algn="ctr" fontAlgn="ctr"/>
                      <a:r>
                        <a:rPr lang="ja-JP" altLang="en-US" sz="1400" b="0" i="0" u="none" strike="noStrike">
                          <a:solidFill>
                            <a:srgbClr val="000000"/>
                          </a:solidFill>
                          <a:effectLst/>
                          <a:latin typeface="ＭＳ Ｐゴシック"/>
                        </a:rPr>
                        <a:t>カルバマゼピン系</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ゴシック"/>
                        </a:rPr>
                        <a:t>カルバマゼピン</a:t>
                      </a:r>
                      <a:r>
                        <a:rPr lang="ja-JP" altLang="en-US" sz="1400" b="0" i="0" u="none" strike="noStrike" dirty="0">
                          <a:solidFill>
                            <a:srgbClr val="000000"/>
                          </a:solidFill>
                          <a:effectLst/>
                          <a:latin typeface="ＭＳ Ｐ明朝"/>
                        </a:rPr>
                        <a:t>、</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r>
              <a:tr h="325208">
                <a:tc gridSpan="2">
                  <a:txBody>
                    <a:bodyPr/>
                    <a:lstStyle/>
                    <a:p>
                      <a:pPr algn="ctr" fontAlgn="ctr"/>
                      <a:r>
                        <a:rPr lang="ja-JP" altLang="en-US" sz="1400" b="0" i="0" u="none" strike="noStrike">
                          <a:solidFill>
                            <a:srgbClr val="000000"/>
                          </a:solidFill>
                          <a:effectLst/>
                          <a:latin typeface="ＭＳ Ｐゴシック"/>
                        </a:rPr>
                        <a:t>フェニトイン系</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明朝"/>
                        </a:rPr>
                        <a:t>フェノバール、アレビアチン、</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DE4FF"/>
                    </a:solidFill>
                  </a:tcPr>
                </a:tc>
              </a:tr>
              <a:tr h="335459">
                <a:tc gridSpan="2">
                  <a:txBody>
                    <a:bodyPr/>
                    <a:lstStyle/>
                    <a:p>
                      <a:pPr algn="ctr" fontAlgn="ctr"/>
                      <a:r>
                        <a:rPr lang="ja-JP" altLang="en-US" sz="1400" b="0" i="0" u="none" strike="noStrike">
                          <a:solidFill>
                            <a:srgbClr val="000000"/>
                          </a:solidFill>
                          <a:effectLst/>
                          <a:latin typeface="ＭＳ Ｐゴシック"/>
                        </a:rPr>
                        <a:t>その他</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E4FF"/>
                    </a:solidFill>
                  </a:tcPr>
                </a:tc>
                <a:tc h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ゴシック"/>
                        </a:rPr>
                        <a:t>リーマス</a:t>
                      </a:r>
                      <a:r>
                        <a:rPr lang="ja-JP" altLang="en-US" sz="1400" b="0" i="0" u="none" strike="noStrike" dirty="0">
                          <a:solidFill>
                            <a:srgbClr val="000000"/>
                          </a:solidFill>
                          <a:effectLst/>
                          <a:latin typeface="ＭＳ Ｐ明朝"/>
                        </a:rPr>
                        <a:t>、エクセグラン、ラミクタール、イーケプラ、</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DE4FF"/>
                    </a:solidFill>
                  </a:tcPr>
                </a:tc>
              </a:tr>
              <a:tr h="620598">
                <a:tc gridSpan="2">
                  <a:txBody>
                    <a:bodyPr/>
                    <a:lstStyle/>
                    <a:p>
                      <a:pPr algn="ctr" fontAlgn="ctr"/>
                      <a:r>
                        <a:rPr lang="ja-JP" altLang="en-US" sz="1400" b="0" i="0" u="none" strike="noStrike">
                          <a:solidFill>
                            <a:srgbClr val="000000"/>
                          </a:solidFill>
                          <a:effectLst/>
                          <a:latin typeface="ＭＳ Ｐゴシック"/>
                        </a:rPr>
                        <a:t>　</a:t>
                      </a:r>
                    </a:p>
                  </a:txBody>
                  <a:tcPr marL="3920" marR="3920" marT="392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hMerge="1">
                  <a:txBody>
                    <a:bodyPr/>
                    <a:lstStyle/>
                    <a:p>
                      <a:endParaRPr kumimoji="1" lang="ja-JP" altLang="en-US"/>
                    </a:p>
                  </a:txBody>
                  <a:tcPr/>
                </a:tc>
                <a:tc>
                  <a:txBody>
                    <a:bodyPr/>
                    <a:lstStyle/>
                    <a:p>
                      <a:pPr algn="ctr" fontAlgn="ctr"/>
                      <a:r>
                        <a:rPr lang="ja-JP" altLang="en-US" sz="1400" b="0" i="0" u="none" strike="noStrike">
                          <a:solidFill>
                            <a:srgbClr val="000000"/>
                          </a:solidFill>
                          <a:effectLst/>
                          <a:latin typeface="ＤＦＪＧ特太ゴシック体Ｇ"/>
                        </a:rPr>
                        <a:t>⑤抗パ薬</a:t>
                      </a:r>
                    </a:p>
                  </a:txBody>
                  <a:tcPr marL="3920" marR="3920" marT="392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c>
                  <a:txBody>
                    <a:bodyPr/>
                    <a:lstStyle/>
                    <a:p>
                      <a:pPr algn="l" fontAlgn="ctr"/>
                      <a:r>
                        <a:rPr lang="ja-JP" altLang="en-US" sz="1400" b="0" i="0" u="none" strike="noStrike" dirty="0">
                          <a:solidFill>
                            <a:srgbClr val="000000"/>
                          </a:solidFill>
                          <a:effectLst/>
                          <a:latin typeface="ＭＳ Ｐ明朝"/>
                        </a:rPr>
                        <a:t>アマンタジン、</a:t>
                      </a:r>
                      <a:r>
                        <a:rPr lang="ja-JP" altLang="en-US" sz="1400" b="0" i="0" u="none" strike="noStrike" dirty="0">
                          <a:solidFill>
                            <a:srgbClr val="000000"/>
                          </a:solidFill>
                          <a:effectLst/>
                          <a:latin typeface="ＭＳ Ｐゴシック"/>
                        </a:rPr>
                        <a:t>タスモリン</a:t>
                      </a:r>
                      <a:r>
                        <a:rPr lang="ja-JP" altLang="en-US" sz="1400" b="0" i="0" u="none" strike="noStrike" dirty="0">
                          <a:solidFill>
                            <a:srgbClr val="000000"/>
                          </a:solidFill>
                          <a:effectLst/>
                          <a:latin typeface="ＭＳ Ｐ明朝"/>
                        </a:rPr>
                        <a:t>、ピラミスチン、プラミペキソール、トリヘキシフェニジル、パーロデル、ピレチア、カルコーパＬ、レキップＣＲ、</a:t>
                      </a:r>
                    </a:p>
                  </a:txBody>
                  <a:tcPr marL="70559" marR="3920" marT="392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CC"/>
                    </a:solidFill>
                  </a:tcPr>
                </a:tc>
              </a:tr>
              <a:tr h="335459">
                <a:tc gridSpan="3">
                  <a:txBody>
                    <a:bodyPr/>
                    <a:lstStyle/>
                    <a:p>
                      <a:pPr algn="r" fontAlgn="ctr"/>
                      <a:r>
                        <a:rPr lang="zh-TW" altLang="en-US" sz="1400" b="0" i="0" u="none" strike="noStrike" dirty="0">
                          <a:solidFill>
                            <a:srgbClr val="000000"/>
                          </a:solidFill>
                          <a:effectLst/>
                          <a:latin typeface="ＭＳ Ｐゴシック"/>
                        </a:rPr>
                        <a:t>⑥抗認知症</a:t>
                      </a:r>
                      <a:r>
                        <a:rPr lang="zh-TW" altLang="en-US" sz="1400" b="0" i="0" u="none" strike="noStrike" dirty="0" smtClean="0">
                          <a:solidFill>
                            <a:srgbClr val="000000"/>
                          </a:solidFill>
                          <a:effectLst/>
                          <a:latin typeface="ＭＳ Ｐゴシック"/>
                        </a:rPr>
                        <a:t>薬</a:t>
                      </a:r>
                      <a:r>
                        <a:rPr lang="ja-JP" altLang="en-US" sz="1400" b="0" i="0" u="none" strike="noStrike" dirty="0" smtClean="0">
                          <a:solidFill>
                            <a:srgbClr val="000000"/>
                          </a:solidFill>
                          <a:effectLst/>
                          <a:latin typeface="ＭＳ Ｐゴシック"/>
                        </a:rPr>
                        <a:t>　</a:t>
                      </a:r>
                      <a:r>
                        <a:rPr lang="zh-TW" altLang="en-US" sz="1400" b="0" i="0" u="none" strike="noStrike" dirty="0">
                          <a:solidFill>
                            <a:srgbClr val="000000"/>
                          </a:solidFill>
                          <a:effectLst/>
                          <a:latin typeface="ＭＳ Ｐゴシック"/>
                        </a:rPr>
                        <a:t>　</a:t>
                      </a:r>
                    </a:p>
                  </a:txBody>
                  <a:tcPr marL="3920" marR="3920" marT="39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a:txBody>
                    <a:bodyPr/>
                    <a:lstStyle/>
                    <a:p>
                      <a:pPr algn="l" fontAlgn="ctr"/>
                      <a:r>
                        <a:rPr lang="ja-JP" altLang="en-US" sz="1400" b="0" i="0" u="none" strike="noStrike" dirty="0">
                          <a:solidFill>
                            <a:srgbClr val="000000"/>
                          </a:solidFill>
                          <a:effectLst/>
                          <a:latin typeface="ＭＳ Ｐ明朝"/>
                        </a:rPr>
                        <a:t>ドネペジル、メマリー、レミニール、ニセルゴリン、</a:t>
                      </a:r>
                    </a:p>
                  </a:txBody>
                  <a:tcPr marL="70559" marR="3920" marT="39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3092176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27981754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ja-JP" altLang="en-US" sz="2800" dirty="0" smtClean="0"/>
              <a:t>受容体 Ｙ</a:t>
            </a:r>
            <a:endParaRPr lang="en-US" altLang="ja-JP" sz="2800" dirty="0" smtClean="0"/>
          </a:p>
          <a:p>
            <a:pPr>
              <a:lnSpc>
                <a:spcPts val="2800"/>
              </a:lnSpc>
            </a:pPr>
            <a:r>
              <a:rPr lang="ja-JP" altLang="en-US" sz="2800" dirty="0" smtClean="0"/>
              <a:t>神経ホルモン ∴∵</a:t>
            </a:r>
            <a:endParaRPr lang="en-US" altLang="ja-JP" sz="2800" dirty="0" smtClean="0"/>
          </a:p>
          <a:p>
            <a:pPr>
              <a:lnSpc>
                <a:spcPts val="2800"/>
              </a:lnSpc>
            </a:pPr>
            <a:r>
              <a:rPr lang="ja-JP" altLang="en-US" sz="2800" dirty="0" smtClean="0"/>
              <a:t>遮断薬 ▽</a:t>
            </a:r>
            <a:endParaRPr kumimoji="1" lang="en-US" altLang="ja-JP" dirty="0" smtClean="0"/>
          </a:p>
          <a:p>
            <a:pPr marL="68580" indent="0">
              <a:lnSpc>
                <a:spcPts val="2800"/>
              </a:lnSpc>
              <a:buNone/>
            </a:pPr>
            <a:r>
              <a:rPr lang="ja-JP" altLang="en-US" sz="4800" dirty="0" smtClean="0"/>
              <a:t>　　　　　∵</a:t>
            </a: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lang="ja-JP" altLang="en-US" sz="4800" dirty="0" smtClean="0">
                <a:latin typeface="HG丸ｺﾞｼｯｸM-PRO" panose="020F0600000000000000" pitchFamily="50" charset="-128"/>
                <a:ea typeface="HG丸ｺﾞｼｯｸM-PRO" panose="020F0600000000000000" pitchFamily="50" charset="-128"/>
              </a:rPr>
              <a:t>　</a:t>
            </a:r>
            <a:r>
              <a:rPr lang="ja-JP" altLang="en-US" sz="4800" dirty="0" smtClean="0"/>
              <a:t>∵</a:t>
            </a: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4161634" y="414734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7983391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薬と神経ホルモン</a:t>
            </a:r>
            <a:r>
              <a:rPr lang="en-US" altLang="ja-JP" dirty="0"/>
              <a:t/>
            </a:r>
            <a:br>
              <a:rPr lang="en-US" altLang="ja-JP" dirty="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CP</a:t>
            </a:r>
            <a:r>
              <a:rPr kumimoji="1" lang="ja-JP" altLang="en-US" dirty="0" smtClean="0"/>
              <a:t>換算は鎮静度という意味では参考になるが、どの受容体に作用し、作用しないかが分からないので、神経ホルモンの動きや予測される症状が分からない。</a:t>
            </a:r>
            <a:endParaRPr kumimoji="1" lang="en-US" altLang="ja-JP" dirty="0" smtClean="0"/>
          </a:p>
          <a:p>
            <a:endParaRPr lang="en-US" altLang="ja-JP" dirty="0"/>
          </a:p>
          <a:p>
            <a:r>
              <a:rPr kumimoji="1" lang="ja-JP" altLang="en-US" dirty="0" smtClean="0"/>
              <a:t>神経ホルモンの動きを捉えると、今後の症状が予測でき、看護に活かすことができる。</a:t>
            </a:r>
            <a:endParaRPr kumimoji="1" lang="ja-JP" altLang="en-US" dirty="0"/>
          </a:p>
        </p:txBody>
      </p:sp>
    </p:spTree>
    <p:extLst>
      <p:ext uri="{BB962C8B-B14F-4D97-AF65-F5344CB8AC3E}">
        <p14:creationId xmlns:p14="http://schemas.microsoft.com/office/powerpoint/2010/main" val="33245164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647224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520" y="-2192"/>
            <a:ext cx="9269476" cy="6860192"/>
          </a:xfrm>
        </p:spPr>
      </p:pic>
    </p:spTree>
    <p:extLst>
      <p:ext uri="{BB962C8B-B14F-4D97-AF65-F5344CB8AC3E}">
        <p14:creationId xmlns:p14="http://schemas.microsoft.com/office/powerpoint/2010/main" val="1315658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CP</a:t>
            </a:r>
            <a:r>
              <a:rPr kumimoji="1" lang="ja-JP" altLang="en-US" sz="2800" dirty="0" smtClean="0"/>
              <a:t>（クロルプロマジン）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99974" y="2877327"/>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194554" y="286326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383412" y="3457134"/>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5" name="正方形/長方形 14"/>
          <p:cNvSpPr/>
          <p:nvPr/>
        </p:nvSpPr>
        <p:spPr>
          <a:xfrm rot="10800000">
            <a:off x="5383413" y="290546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6" name="正方形/長方形 15"/>
          <p:cNvSpPr/>
          <p:nvPr/>
        </p:nvSpPr>
        <p:spPr>
          <a:xfrm rot="10800000">
            <a:off x="6618029"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7" name="正方形/長方形 16"/>
          <p:cNvSpPr/>
          <p:nvPr/>
        </p:nvSpPr>
        <p:spPr>
          <a:xfrm rot="10800000">
            <a:off x="6618028"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8" name="正方形/長方形 17"/>
          <p:cNvSpPr/>
          <p:nvPr/>
        </p:nvSpPr>
        <p:spPr>
          <a:xfrm rot="10800000">
            <a:off x="6618029" y="287732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HAL</a:t>
            </a:r>
            <a:r>
              <a:rPr kumimoji="1" lang="ja-JP" altLang="en-US" sz="2800" dirty="0" smtClean="0"/>
              <a:t>（ハロペリド－ル）</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564020"/>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719815" y="3163614"/>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99973" y="3428999"/>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rot="10800000">
            <a:off x="2999974" y="2877327"/>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278711" y="3414933"/>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467571" y="399094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1"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702187"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9" name="正方形/長方形 18"/>
          <p:cNvSpPr/>
          <p:nvPr/>
        </p:nvSpPr>
        <p:spPr>
          <a:xfrm rot="10800000">
            <a:off x="1719815" y="273156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ARP</a:t>
            </a:r>
            <a:r>
              <a:rPr kumimoji="1" lang="ja-JP" altLang="en-US" sz="2800" dirty="0" smtClean="0"/>
              <a:t>（アリピプラゾ－ル）</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rot="10800000">
            <a:off x="1719814" y="3428998"/>
            <a:ext cx="769763"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cap="none"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rot="10800000">
            <a:off x="1719815" y="2877326"/>
            <a:ext cx="769763"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cap="none"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rot="10800000">
            <a:off x="2915815" y="2877327"/>
            <a:ext cx="769763"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278712" y="394874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1" name="正方形/長方形 10"/>
          <p:cNvSpPr/>
          <p:nvPr/>
        </p:nvSpPr>
        <p:spPr>
          <a:xfrm rot="10800000">
            <a:off x="4278711" y="3414933"/>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467571" y="399094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0"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702187"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cap="none"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5496410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RIS</a:t>
            </a:r>
            <a:r>
              <a:rPr kumimoji="1" lang="ja-JP" altLang="en-US" sz="2800" dirty="0" smtClean="0"/>
              <a:t>（リスペリドン）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15816" y="287732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194554" y="286326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3" name="正方形/長方形 12"/>
          <p:cNvSpPr/>
          <p:nvPr/>
        </p:nvSpPr>
        <p:spPr>
          <a:xfrm rot="10800000">
            <a:off x="5467571" y="399094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1"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702187"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569617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smtClean="0"/>
              <a:t>回　薬と</a:t>
            </a:r>
            <a:r>
              <a:rPr lang="ja-JP" altLang="en-US" dirty="0"/>
              <a:t>神経</a:t>
            </a:r>
            <a:r>
              <a:rPr lang="ja-JP" altLang="en-US" dirty="0" smtClean="0"/>
              <a:t>ホルモン</a:t>
            </a:r>
            <a:r>
              <a:rPr lang="en-US" altLang="ja-JP" dirty="0" smtClean="0"/>
              <a:t/>
            </a:r>
            <a:br>
              <a:rPr lang="en-US" altLang="ja-JP" dirty="0" smtClean="0"/>
            </a:br>
            <a:r>
              <a:rPr lang="ja-JP" altLang="en-US" dirty="0" smtClean="0"/>
              <a:t>①向</a:t>
            </a:r>
            <a:r>
              <a:rPr lang="ja-JP" altLang="en-US" dirty="0"/>
              <a:t>精神薬と精神医学の歴史</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pPr marL="68580" indent="0">
              <a:buNone/>
            </a:pPr>
            <a:r>
              <a:rPr lang="ja-JP" altLang="ja-JP" dirty="0">
                <a:latin typeface="ＭＳ Ｐ明朝" panose="02020600040205080304" pitchFamily="18" charset="-128"/>
                <a:ea typeface="ＭＳ Ｐ明朝" panose="02020600040205080304" pitchFamily="18" charset="-128"/>
              </a:rPr>
              <a:t>日本において精神保健福祉法を立案しなければ行けなくなった</a:t>
            </a:r>
            <a:r>
              <a:rPr lang="ja-JP" altLang="ja-JP" dirty="0" smtClean="0">
                <a:latin typeface="ＭＳ Ｐ明朝" panose="02020600040205080304" pitchFamily="18" charset="-128"/>
                <a:ea typeface="ＭＳ Ｐ明朝" panose="02020600040205080304" pitchFamily="18" charset="-128"/>
              </a:rPr>
              <a:t>理由</a:t>
            </a:r>
            <a:r>
              <a:rPr lang="ja-JP" altLang="en-US" dirty="0" smtClean="0">
                <a:latin typeface="ＭＳ Ｐ明朝" panose="02020600040205080304" pitchFamily="18" charset="-128"/>
                <a:ea typeface="ＭＳ Ｐ明朝" panose="02020600040205080304" pitchFamily="18" charset="-128"/>
              </a:rPr>
              <a:t>を歴史から追ってみる</a:t>
            </a:r>
            <a:r>
              <a:rPr lang="ja-JP" altLang="ja-JP" dirty="0" smtClean="0">
                <a:latin typeface="ＭＳ Ｐ明朝" panose="02020600040205080304" pitchFamily="18" charset="-128"/>
                <a:ea typeface="ＭＳ Ｐ明朝" panose="02020600040205080304" pitchFamily="18" charset="-128"/>
              </a:rPr>
              <a:t>。</a:t>
            </a:r>
            <a:r>
              <a:rPr lang="ja-JP" altLang="ja-JP" dirty="0">
                <a:latin typeface="ＭＳ Ｐ明朝" panose="02020600040205080304" pitchFamily="18" charset="-128"/>
                <a:ea typeface="ＭＳ Ｐ明朝" panose="02020600040205080304" pitchFamily="18" charset="-128"/>
              </a:rPr>
              <a:t>精神障害者を保護するという歴史は飛鳥時代にさかのぼり、明治</a:t>
            </a:r>
            <a:r>
              <a:rPr lang="en-US" altLang="ja-JP" dirty="0">
                <a:latin typeface="ＭＳ Ｐ明朝" panose="02020600040205080304" pitchFamily="18" charset="-128"/>
                <a:ea typeface="ＭＳ Ｐ明朝" panose="02020600040205080304" pitchFamily="18" charset="-128"/>
              </a:rPr>
              <a:t>27</a:t>
            </a:r>
            <a:r>
              <a:rPr lang="ja-JP" altLang="ja-JP" dirty="0">
                <a:latin typeface="ＭＳ Ｐ明朝" panose="02020600040205080304" pitchFamily="18" charset="-128"/>
                <a:ea typeface="ＭＳ Ｐ明朝" panose="02020600040205080304" pitchFamily="18" charset="-128"/>
              </a:rPr>
              <a:t>年頃まで寺子屋的なものであった。</a:t>
            </a:r>
            <a:r>
              <a:rPr lang="en-US" altLang="ja-JP" dirty="0">
                <a:latin typeface="ＭＳ Ｐ明朝" panose="02020600040205080304" pitchFamily="18" charset="-128"/>
                <a:ea typeface="ＭＳ Ｐ明朝" panose="02020600040205080304" pitchFamily="18" charset="-128"/>
              </a:rPr>
              <a:t>M33</a:t>
            </a:r>
            <a:r>
              <a:rPr lang="ja-JP" altLang="ja-JP" dirty="0">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T8</a:t>
            </a:r>
            <a:r>
              <a:rPr lang="ja-JP" altLang="ja-JP" dirty="0">
                <a:latin typeface="ＭＳ Ｐ明朝" panose="02020600040205080304" pitchFamily="18" charset="-128"/>
                <a:ea typeface="ＭＳ Ｐ明朝" panose="02020600040205080304" pitchFamily="18" charset="-128"/>
              </a:rPr>
              <a:t>年まで私宅監禁の時代があり、公安から医療に替っていった時代でもあった。</a:t>
            </a:r>
            <a:r>
              <a:rPr lang="en-US" altLang="ja-JP" dirty="0">
                <a:latin typeface="ＭＳ Ｐ明朝" panose="02020600040205080304" pitchFamily="18" charset="-128"/>
                <a:ea typeface="ＭＳ Ｐ明朝" panose="02020600040205080304" pitchFamily="18" charset="-128"/>
              </a:rPr>
              <a:t>T8</a:t>
            </a:r>
            <a:r>
              <a:rPr lang="ja-JP" altLang="ja-JP" dirty="0">
                <a:latin typeface="ＭＳ Ｐ明朝" panose="02020600040205080304" pitchFamily="18" charset="-128"/>
                <a:ea typeface="ＭＳ Ｐ明朝" panose="02020600040205080304" pitchFamily="18" charset="-128"/>
              </a:rPr>
              <a:t>年から呉氏の活躍で精神病院法が始まり、</a:t>
            </a:r>
            <a:r>
              <a:rPr lang="en-US" altLang="ja-JP" dirty="0">
                <a:latin typeface="ＭＳ Ｐ明朝" panose="02020600040205080304" pitchFamily="18" charset="-128"/>
                <a:ea typeface="ＭＳ Ｐ明朝" panose="02020600040205080304" pitchFamily="18" charset="-128"/>
              </a:rPr>
              <a:t>S25</a:t>
            </a:r>
            <a:r>
              <a:rPr lang="ja-JP" altLang="ja-JP" dirty="0">
                <a:latin typeface="ＭＳ Ｐ明朝" panose="02020600040205080304" pitchFamily="18" charset="-128"/>
                <a:ea typeface="ＭＳ Ｐ明朝" panose="02020600040205080304" pitchFamily="18" charset="-128"/>
              </a:rPr>
              <a:t>年にはＧＨＱの介入により精神衛生法が発足、</a:t>
            </a:r>
            <a:r>
              <a:rPr lang="en-US" altLang="ja-JP" dirty="0">
                <a:latin typeface="ＭＳ Ｐ明朝" panose="02020600040205080304" pitchFamily="18" charset="-128"/>
                <a:ea typeface="ＭＳ Ｐ明朝" panose="02020600040205080304" pitchFamily="18" charset="-128"/>
              </a:rPr>
              <a:t>S39</a:t>
            </a:r>
            <a:r>
              <a:rPr lang="ja-JP" altLang="ja-JP" dirty="0">
                <a:latin typeface="ＭＳ Ｐ明朝" panose="02020600040205080304" pitchFamily="18" charset="-128"/>
                <a:ea typeface="ＭＳ Ｐ明朝" panose="02020600040205080304" pitchFamily="18" charset="-128"/>
              </a:rPr>
              <a:t>年ライシャワー事件により増床が進み、</a:t>
            </a:r>
            <a:r>
              <a:rPr lang="en-US" altLang="ja-JP" dirty="0">
                <a:latin typeface="ＭＳ Ｐ明朝" panose="02020600040205080304" pitchFamily="18" charset="-128"/>
                <a:ea typeface="ＭＳ Ｐ明朝" panose="02020600040205080304" pitchFamily="18" charset="-128"/>
              </a:rPr>
              <a:t>S59</a:t>
            </a:r>
            <a:r>
              <a:rPr lang="ja-JP" altLang="ja-JP" dirty="0">
                <a:latin typeface="ＭＳ Ｐ明朝" panose="02020600040205080304" pitchFamily="18" charset="-128"/>
                <a:ea typeface="ＭＳ Ｐ明朝" panose="02020600040205080304" pitchFamily="18" charset="-128"/>
              </a:rPr>
              <a:t>年の宇都宮病院事件をきっかけに福祉が叫ばれるようになった。これらの歴史と精神疾患患者数の変化に注目してほしい。</a:t>
            </a:r>
            <a:r>
              <a:rPr lang="en-US" altLang="ja-JP" dirty="0">
                <a:latin typeface="ＭＳ Ｐ明朝" panose="02020600040205080304" pitchFamily="18" charset="-128"/>
                <a:ea typeface="ＭＳ Ｐ明朝" panose="02020600040205080304" pitchFamily="18" charset="-128"/>
              </a:rPr>
              <a:t>GHQ</a:t>
            </a:r>
            <a:r>
              <a:rPr lang="ja-JP" altLang="ja-JP" dirty="0">
                <a:latin typeface="ＭＳ Ｐ明朝" panose="02020600040205080304" pitchFamily="18" charset="-128"/>
                <a:ea typeface="ＭＳ Ｐ明朝" panose="02020600040205080304" pitchFamily="18" charset="-128"/>
              </a:rPr>
              <a:t>の介入後、精神疾患患者</a:t>
            </a:r>
            <a:r>
              <a:rPr lang="ja-JP" altLang="ja-JP" dirty="0" smtClean="0">
                <a:latin typeface="ＭＳ Ｐ明朝" panose="02020600040205080304" pitchFamily="18" charset="-128"/>
                <a:ea typeface="ＭＳ Ｐ明朝" panose="02020600040205080304" pitchFamily="18" charset="-128"/>
              </a:rPr>
              <a:t>は</a:t>
            </a:r>
            <a:r>
              <a:rPr lang="ja-JP" altLang="en-US" dirty="0" smtClean="0">
                <a:latin typeface="ＭＳ Ｐ明朝" panose="02020600040205080304" pitchFamily="18" charset="-128"/>
                <a:ea typeface="ＭＳ Ｐ明朝" panose="02020600040205080304" pitchFamily="18" charset="-128"/>
              </a:rPr>
              <a:t>激</a:t>
            </a:r>
            <a:r>
              <a:rPr lang="ja-JP" altLang="ja-JP" dirty="0" smtClean="0">
                <a:latin typeface="ＭＳ Ｐ明朝" panose="02020600040205080304" pitchFamily="18" charset="-128"/>
                <a:ea typeface="ＭＳ Ｐ明朝" panose="02020600040205080304" pitchFamily="18" charset="-128"/>
              </a:rPr>
              <a:t>増している。</a:t>
            </a:r>
            <a:endParaRPr kumimoji="1" lang="ja-JP" altLang="en-US"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32988603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PAL</a:t>
            </a:r>
            <a:r>
              <a:rPr kumimoji="1" lang="ja-JP" altLang="en-US" sz="2800" dirty="0" smtClean="0"/>
              <a:t>（</a:t>
            </a:r>
            <a:r>
              <a:rPr kumimoji="1" lang="ja-JP" altLang="en-US" sz="2800" dirty="0" smtClean="0"/>
              <a:t>インヴェガ）</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15816" y="287732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194554" y="286326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3" name="正方形/長方形 12"/>
          <p:cNvSpPr/>
          <p:nvPr/>
        </p:nvSpPr>
        <p:spPr>
          <a:xfrm rot="10800000">
            <a:off x="5467571" y="399094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1"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702187"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en-US" altLang="ja-JP" sz="2800" dirty="0"/>
              <a:t>BRX </a:t>
            </a:r>
            <a:r>
              <a:rPr kumimoji="1" lang="ja-JP" altLang="en-US" sz="2800" dirty="0" smtClean="0"/>
              <a:t>（</a:t>
            </a:r>
            <a:r>
              <a:rPr kumimoji="1" lang="ja-JP" altLang="en-US" sz="2800" dirty="0" smtClean="0"/>
              <a:t>レキサルティ）</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15816" y="287732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194554" y="286326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1"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702187"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ja-JP" altLang="en-US" sz="2800" dirty="0"/>
              <a:t>アセナピン（</a:t>
            </a:r>
            <a:r>
              <a:rPr kumimoji="1" lang="ja-JP" altLang="en-US" sz="2800" dirty="0" smtClean="0"/>
              <a:t>シクレスト）</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719815" y="287732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15816" y="287732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383412" y="3457134"/>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5" name="正方形/長方形 14"/>
          <p:cNvSpPr/>
          <p:nvPr/>
        </p:nvSpPr>
        <p:spPr>
          <a:xfrm rot="10800000">
            <a:off x="5383413" y="290546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6" name="正方形/長方形 15"/>
          <p:cNvSpPr/>
          <p:nvPr/>
        </p:nvSpPr>
        <p:spPr>
          <a:xfrm rot="10800000">
            <a:off x="6702187"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LUL</a:t>
            </a:r>
            <a:r>
              <a:rPr kumimoji="1" lang="ja-JP" altLang="en-US" sz="2800" dirty="0" smtClean="0"/>
              <a:t>（ルーラン）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719815" y="287732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15816" y="287732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278711" y="3414933"/>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1"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618029"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en-US" altLang="ja-JP" sz="2800" dirty="0"/>
              <a:t>BLN</a:t>
            </a:r>
            <a:r>
              <a:rPr kumimoji="1" lang="ja-JP" altLang="en-US" sz="2800" dirty="0" smtClean="0"/>
              <a:t>（ロナセン）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719815" y="287732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99974" y="2877327"/>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278712" y="394874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1" name="正方形/長方形 10"/>
          <p:cNvSpPr/>
          <p:nvPr/>
        </p:nvSpPr>
        <p:spPr>
          <a:xfrm rot="10800000">
            <a:off x="4278711" y="3414933"/>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467571" y="399094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4" name="正方形/長方形 13"/>
          <p:cNvSpPr/>
          <p:nvPr/>
        </p:nvSpPr>
        <p:spPr>
          <a:xfrm rot="10800000">
            <a:off x="5467570" y="3457134"/>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5" name="正方形/長方形 14"/>
          <p:cNvSpPr/>
          <p:nvPr/>
        </p:nvSpPr>
        <p:spPr>
          <a:xfrm rot="10800000">
            <a:off x="5467571" y="2905462"/>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6" name="正方形/長方形 15"/>
          <p:cNvSpPr/>
          <p:nvPr/>
        </p:nvSpPr>
        <p:spPr>
          <a:xfrm rot="10800000">
            <a:off x="6618029"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7" name="正方形/長方形 16"/>
          <p:cNvSpPr/>
          <p:nvPr/>
        </p:nvSpPr>
        <p:spPr>
          <a:xfrm rot="10800000">
            <a:off x="6618028"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OLZ</a:t>
            </a:r>
            <a:r>
              <a:rPr kumimoji="1" lang="ja-JP" altLang="en-US" sz="2800" dirty="0" smtClean="0"/>
              <a:t>（オランザピン）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719814"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99974" y="2877327"/>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278711" y="3414933"/>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383412" y="3457134"/>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5" name="正方形/長方形 14"/>
          <p:cNvSpPr/>
          <p:nvPr/>
        </p:nvSpPr>
        <p:spPr>
          <a:xfrm rot="10800000">
            <a:off x="5383413" y="290546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6" name="正方形/長方形 15"/>
          <p:cNvSpPr/>
          <p:nvPr/>
        </p:nvSpPr>
        <p:spPr>
          <a:xfrm rot="10800000">
            <a:off x="6618029"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7" name="正方形/長方形 16"/>
          <p:cNvSpPr/>
          <p:nvPr/>
        </p:nvSpPr>
        <p:spPr>
          <a:xfrm rot="10800000">
            <a:off x="6618028"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8" name="正方形/長方形 17"/>
          <p:cNvSpPr/>
          <p:nvPr/>
        </p:nvSpPr>
        <p:spPr>
          <a:xfrm rot="10800000">
            <a:off x="6618029" y="287732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21408416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CLO</a:t>
            </a:r>
            <a:r>
              <a:rPr kumimoji="1" lang="ja-JP" altLang="en-US" sz="2800" dirty="0" smtClean="0"/>
              <a:t>（クロザピン）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719815"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5" name="正方形/長方形 4"/>
          <p:cNvSpPr/>
          <p:nvPr/>
        </p:nvSpPr>
        <p:spPr>
          <a:xfrm rot="10800000">
            <a:off x="1803972"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15815" y="3428999"/>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9" name="正方形/長方形 8"/>
          <p:cNvSpPr/>
          <p:nvPr/>
        </p:nvSpPr>
        <p:spPr>
          <a:xfrm rot="10800000">
            <a:off x="2999974" y="2877327"/>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383412" y="3457134"/>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5" name="正方形/長方形 14"/>
          <p:cNvSpPr/>
          <p:nvPr/>
        </p:nvSpPr>
        <p:spPr>
          <a:xfrm rot="10800000">
            <a:off x="5383413" y="290546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6" name="正方形/長方形 15"/>
          <p:cNvSpPr/>
          <p:nvPr/>
        </p:nvSpPr>
        <p:spPr>
          <a:xfrm rot="10800000">
            <a:off x="6618029"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7" name="正方形/長方形 16"/>
          <p:cNvSpPr/>
          <p:nvPr/>
        </p:nvSpPr>
        <p:spPr>
          <a:xfrm rot="10800000">
            <a:off x="6618028" y="3428998"/>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8" name="正方形/長方形 17"/>
          <p:cNvSpPr/>
          <p:nvPr/>
        </p:nvSpPr>
        <p:spPr>
          <a:xfrm rot="10800000">
            <a:off x="6618029" y="287732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④</a:t>
            </a:r>
            <a:r>
              <a:rPr lang="ja-JP" altLang="en-US" dirty="0"/>
              <a:t>抗精神病薬の</a:t>
            </a:r>
            <a:r>
              <a:rPr lang="ja-JP" altLang="en-US" dirty="0" smtClean="0"/>
              <a:t>プロフィール</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kumimoji="1" lang="en-US" altLang="ja-JP" sz="2800" dirty="0" smtClean="0"/>
              <a:t>QUE</a:t>
            </a:r>
            <a:r>
              <a:rPr kumimoji="1" lang="ja-JP" altLang="en-US" sz="2800" dirty="0" smtClean="0"/>
              <a:t>（クエチアピン）</a:t>
            </a:r>
            <a:endParaRPr kumimoji="1" lang="en-US" altLang="ja-JP" sz="2800" dirty="0" smtClean="0"/>
          </a:p>
          <a:p>
            <a:pPr>
              <a:lnSpc>
                <a:spcPts val="2800"/>
              </a:lnSpc>
            </a:pPr>
            <a:endParaRPr lang="en-US" altLang="ja-JP" dirty="0"/>
          </a:p>
          <a:p>
            <a:pPr>
              <a:lnSpc>
                <a:spcPts val="2800"/>
              </a:lnSpc>
            </a:pP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
        <p:nvSpPr>
          <p:cNvPr id="4" name="正方形/長方形 3"/>
          <p:cNvSpPr/>
          <p:nvPr/>
        </p:nvSpPr>
        <p:spPr>
          <a:xfrm rot="10800000">
            <a:off x="1803973" y="396280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5" name="正方形/長方形 4"/>
          <p:cNvSpPr/>
          <p:nvPr/>
        </p:nvSpPr>
        <p:spPr>
          <a:xfrm rot="10800000">
            <a:off x="1803972"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rot="10800000">
            <a:off x="1803973"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rot="10800000">
            <a:off x="2915816" y="3962807"/>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8" name="正方形/長方形 7"/>
          <p:cNvSpPr/>
          <p:nvPr/>
        </p:nvSpPr>
        <p:spPr>
          <a:xfrm rot="10800000">
            <a:off x="2999973" y="3428999"/>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rot="10800000">
            <a:off x="2999974" y="2877327"/>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rot="10800000">
            <a:off x="4194554" y="3948741"/>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1" name="正方形/長方形 10"/>
          <p:cNvSpPr/>
          <p:nvPr/>
        </p:nvSpPr>
        <p:spPr>
          <a:xfrm rot="10800000">
            <a:off x="4194553" y="3414933"/>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2" name="正方形/長方形 11"/>
          <p:cNvSpPr/>
          <p:nvPr/>
        </p:nvSpPr>
        <p:spPr>
          <a:xfrm rot="10800000">
            <a:off x="4278712" y="2863261"/>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3" name="正方形/長方形 12"/>
          <p:cNvSpPr/>
          <p:nvPr/>
        </p:nvSpPr>
        <p:spPr>
          <a:xfrm rot="10800000">
            <a:off x="5383413" y="399094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4" name="正方形/長方形 13"/>
          <p:cNvSpPr/>
          <p:nvPr/>
        </p:nvSpPr>
        <p:spPr>
          <a:xfrm rot="10800000">
            <a:off x="5383412" y="3457134"/>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5" name="正方形/長方形 14"/>
          <p:cNvSpPr/>
          <p:nvPr/>
        </p:nvSpPr>
        <p:spPr>
          <a:xfrm rot="10800000">
            <a:off x="5383413" y="2905462"/>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6" name="正方形/長方形 15"/>
          <p:cNvSpPr/>
          <p:nvPr/>
        </p:nvSpPr>
        <p:spPr>
          <a:xfrm rot="10800000">
            <a:off x="6618029" y="3962806"/>
            <a:ext cx="769762"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a:t>
            </a:r>
          </a:p>
        </p:txBody>
      </p:sp>
      <p:sp>
        <p:nvSpPr>
          <p:cNvPr id="17" name="正方形/長方形 16"/>
          <p:cNvSpPr/>
          <p:nvPr/>
        </p:nvSpPr>
        <p:spPr>
          <a:xfrm rot="10800000">
            <a:off x="6702186" y="3428998"/>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
        <p:nvSpPr>
          <p:cNvPr id="18" name="正方形/長方形 17"/>
          <p:cNvSpPr/>
          <p:nvPr/>
        </p:nvSpPr>
        <p:spPr>
          <a:xfrm rot="10800000">
            <a:off x="6702187" y="2877326"/>
            <a:ext cx="601447"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ja-JP" altLang="en-US" sz="4400" b="1" spc="150" dirty="0" smtClean="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rPr>
              <a:t>  </a:t>
            </a:r>
            <a:endParaRPr lang="ja-JP" altLang="en-US" sz="4400" b="1" spc="150" dirty="0">
              <a:ln w="11430"/>
              <a:solidFill>
                <a:srgbClr val="F8F8F8"/>
              </a:solidFill>
              <a:effectLst>
                <a:outerShdw blurRad="25400" algn="tl" rotWithShape="0">
                  <a:srgbClr val="000000">
                    <a:alpha val="43000"/>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9232074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その他の薬剤のプロフィール</a:t>
            </a:r>
            <a:endParaRPr kumimoji="1" lang="ja-JP" altLang="en-US" dirty="0"/>
          </a:p>
        </p:txBody>
      </p:sp>
      <p:sp>
        <p:nvSpPr>
          <p:cNvPr id="3" name="コンテンツ プレースホルダー 2"/>
          <p:cNvSpPr>
            <a:spLocks noGrp="1"/>
          </p:cNvSpPr>
          <p:nvPr>
            <p:ph idx="1"/>
          </p:nvPr>
        </p:nvSpPr>
        <p:spPr>
          <a:xfrm>
            <a:off x="1043492" y="2323652"/>
            <a:ext cx="7128908" cy="3508977"/>
          </a:xfrm>
        </p:spPr>
        <p:txBody>
          <a:bodyPr>
            <a:normAutofit fontScale="92500" lnSpcReduction="20000"/>
          </a:bodyPr>
          <a:lstStyle/>
          <a:p>
            <a:pPr marL="68580" indent="0">
              <a:buNone/>
            </a:pPr>
            <a:r>
              <a:rPr kumimoji="1" lang="ja-JP" altLang="en-US" dirty="0" smtClean="0"/>
              <a:t>〇抗</a:t>
            </a:r>
            <a:r>
              <a:rPr kumimoji="1" lang="ja-JP" altLang="en-US" dirty="0" smtClean="0"/>
              <a:t>不安</a:t>
            </a:r>
            <a:r>
              <a:rPr kumimoji="1" lang="ja-JP" altLang="en-US" dirty="0" smtClean="0"/>
              <a:t>薬：</a:t>
            </a:r>
            <a:r>
              <a:rPr lang="ja-JP" altLang="en-US" dirty="0" smtClean="0"/>
              <a:t>殆ど</a:t>
            </a:r>
            <a:r>
              <a:rPr kumimoji="1" lang="ja-JP" altLang="en-US" dirty="0" smtClean="0"/>
              <a:t>が</a:t>
            </a:r>
            <a:r>
              <a:rPr kumimoji="1" lang="en-US" altLang="ja-JP" dirty="0" smtClean="0"/>
              <a:t>GABA</a:t>
            </a:r>
            <a:r>
              <a:rPr kumimoji="1" lang="ja-JP" altLang="en-US" dirty="0" smtClean="0"/>
              <a:t>作動薬　</a:t>
            </a:r>
            <a:r>
              <a:rPr kumimoji="1" lang="ja-JP" altLang="en-US" dirty="0" smtClean="0"/>
              <a:t>ルネスタは近い</a:t>
            </a:r>
            <a:endParaRPr kumimoji="1" lang="en-US" altLang="ja-JP" dirty="0" smtClean="0"/>
          </a:p>
          <a:p>
            <a:pPr marL="68580" indent="0">
              <a:buNone/>
            </a:pPr>
            <a:r>
              <a:rPr lang="ja-JP" altLang="en-US" dirty="0"/>
              <a:t>　</a:t>
            </a:r>
            <a:r>
              <a:rPr kumimoji="1" lang="ja-JP" altLang="en-US" dirty="0" smtClean="0"/>
              <a:t>　</a:t>
            </a:r>
            <a:r>
              <a:rPr kumimoji="1" lang="ja-JP" altLang="en-US" dirty="0" smtClean="0"/>
              <a:t>　　マイスリー</a:t>
            </a:r>
            <a:r>
              <a:rPr lang="ja-JP" altLang="en-US" dirty="0"/>
              <a:t>、</a:t>
            </a:r>
            <a:r>
              <a:rPr kumimoji="1" lang="ja-JP" altLang="en-US" dirty="0" smtClean="0"/>
              <a:t>ロゼレム</a:t>
            </a:r>
            <a:r>
              <a:rPr kumimoji="1" lang="ja-JP" altLang="en-US" dirty="0" smtClean="0"/>
              <a:t>は</a:t>
            </a:r>
            <a:r>
              <a:rPr kumimoji="1" lang="ja-JP" altLang="en-US" dirty="0" smtClean="0"/>
              <a:t>メラトニン</a:t>
            </a:r>
            <a:endParaRPr kumimoji="1" lang="en-US" altLang="ja-JP" dirty="0" smtClean="0"/>
          </a:p>
          <a:p>
            <a:pPr marL="68580" indent="0">
              <a:buNone/>
            </a:pPr>
            <a:r>
              <a:rPr lang="ja-JP" altLang="en-US" dirty="0"/>
              <a:t>　</a:t>
            </a:r>
            <a:r>
              <a:rPr lang="ja-JP" altLang="en-US" dirty="0" smtClean="0"/>
              <a:t>　　　</a:t>
            </a:r>
            <a:r>
              <a:rPr kumimoji="1" lang="ja-JP" altLang="en-US" dirty="0" smtClean="0"/>
              <a:t>ベルソムラ</a:t>
            </a:r>
            <a:r>
              <a:rPr kumimoji="1" lang="ja-JP" altLang="en-US" dirty="0" smtClean="0"/>
              <a:t>はオレキシン</a:t>
            </a:r>
            <a:endParaRPr kumimoji="1" lang="en-US" altLang="ja-JP" dirty="0" smtClean="0"/>
          </a:p>
          <a:p>
            <a:pPr marL="68580" indent="0">
              <a:buNone/>
            </a:pPr>
            <a:r>
              <a:rPr lang="ja-JP" altLang="en-US" dirty="0"/>
              <a:t>〇</a:t>
            </a:r>
            <a:r>
              <a:rPr lang="ja-JP" altLang="en-US" dirty="0" smtClean="0"/>
              <a:t>抗</a:t>
            </a:r>
            <a:r>
              <a:rPr lang="ja-JP" altLang="en-US" dirty="0"/>
              <a:t>うつ</a:t>
            </a:r>
            <a:r>
              <a:rPr lang="ja-JP" altLang="en-US" dirty="0" smtClean="0"/>
              <a:t>薬</a:t>
            </a:r>
            <a:r>
              <a:rPr lang="ja-JP" altLang="en-US" dirty="0"/>
              <a:t>： </a:t>
            </a:r>
            <a:r>
              <a:rPr lang="en-US" altLang="ja-JP" dirty="0" smtClean="0"/>
              <a:t>SSRI</a:t>
            </a:r>
            <a:r>
              <a:rPr lang="ja-JP" altLang="en-US" dirty="0" smtClean="0"/>
              <a:t>（</a:t>
            </a:r>
            <a:r>
              <a:rPr lang="en-US" altLang="ja-JP" dirty="0" smtClean="0"/>
              <a:t>5HT</a:t>
            </a:r>
            <a:r>
              <a:rPr lang="ja-JP" altLang="en-US" dirty="0" smtClean="0"/>
              <a:t>↑）</a:t>
            </a:r>
            <a:r>
              <a:rPr lang="en-US" altLang="ja-JP" dirty="0" smtClean="0"/>
              <a:t>SNRI</a:t>
            </a:r>
            <a:r>
              <a:rPr lang="ja-JP" altLang="en-US" dirty="0" smtClean="0"/>
              <a:t>、</a:t>
            </a:r>
            <a:r>
              <a:rPr lang="ja-JP" altLang="en-US" dirty="0"/>
              <a:t>三</a:t>
            </a:r>
            <a:r>
              <a:rPr lang="ja-JP" altLang="en-US" dirty="0" smtClean="0"/>
              <a:t>、四（</a:t>
            </a:r>
            <a:r>
              <a:rPr lang="en-US" altLang="ja-JP" dirty="0" smtClean="0"/>
              <a:t>a</a:t>
            </a:r>
            <a:r>
              <a:rPr lang="ja-JP" altLang="en-US" dirty="0" smtClean="0"/>
              <a:t>も↑</a:t>
            </a:r>
            <a:r>
              <a:rPr lang="ja-JP" altLang="en-US" dirty="0" smtClean="0"/>
              <a:t>）</a:t>
            </a:r>
            <a:endParaRPr lang="en-US" altLang="ja-JP" dirty="0" smtClean="0"/>
          </a:p>
          <a:p>
            <a:pPr marL="68580" indent="0">
              <a:buNone/>
            </a:pPr>
            <a:r>
              <a:rPr lang="ja-JP" altLang="en-US" dirty="0"/>
              <a:t>　</a:t>
            </a:r>
            <a:r>
              <a:rPr lang="ja-JP" altLang="en-US" dirty="0" smtClean="0"/>
              <a:t>　　　</a:t>
            </a:r>
            <a:r>
              <a:rPr lang="en-US" altLang="ja-JP" dirty="0" smtClean="0"/>
              <a:t>※</a:t>
            </a:r>
            <a:r>
              <a:rPr lang="ja-JP" altLang="en-US" dirty="0" smtClean="0"/>
              <a:t>離脱症状が強烈</a:t>
            </a:r>
            <a:endParaRPr lang="en-US" altLang="ja-JP" dirty="0" smtClean="0"/>
          </a:p>
          <a:p>
            <a:pPr marL="68580" indent="0">
              <a:buNone/>
            </a:pPr>
            <a:r>
              <a:rPr lang="ja-JP" altLang="en-US" dirty="0"/>
              <a:t>〇抗</a:t>
            </a:r>
            <a:r>
              <a:rPr kumimoji="1" lang="ja-JP" altLang="en-US" dirty="0"/>
              <a:t>てんかん</a:t>
            </a:r>
            <a:r>
              <a:rPr lang="ja-JP" altLang="en-US" dirty="0"/>
              <a:t>薬：グルタミン</a:t>
            </a:r>
            <a:r>
              <a:rPr kumimoji="1" lang="ja-JP" altLang="en-US" dirty="0" smtClean="0"/>
              <a:t>系</a:t>
            </a:r>
            <a:r>
              <a:rPr kumimoji="1" lang="en-US" altLang="ja-JP" dirty="0" smtClean="0"/>
              <a:t>Na</a:t>
            </a:r>
            <a:r>
              <a:rPr kumimoji="1" lang="ja-JP" altLang="en-US" dirty="0" smtClean="0"/>
              <a:t>チャネル</a:t>
            </a:r>
            <a:r>
              <a:rPr kumimoji="1" lang="ja-JP" altLang="en-US" dirty="0" smtClean="0"/>
              <a:t>阻害</a:t>
            </a:r>
            <a:endParaRPr kumimoji="1" lang="en-US" altLang="ja-JP" dirty="0" smtClean="0"/>
          </a:p>
          <a:p>
            <a:pPr marL="68580" indent="0">
              <a:buNone/>
            </a:pPr>
            <a:r>
              <a:rPr lang="ja-JP" altLang="en-US" dirty="0"/>
              <a:t>　</a:t>
            </a:r>
            <a:r>
              <a:rPr lang="ja-JP" altLang="en-US" dirty="0" smtClean="0"/>
              <a:t>　　　</a:t>
            </a:r>
            <a:r>
              <a:rPr kumimoji="1" lang="en-US" altLang="ja-JP" dirty="0" smtClean="0"/>
              <a:t>VPN</a:t>
            </a:r>
            <a:r>
              <a:rPr kumimoji="1" lang="ja-JP" altLang="en-US" dirty="0" smtClean="0"/>
              <a:t>は</a:t>
            </a:r>
            <a:r>
              <a:rPr kumimoji="1" lang="en-US" altLang="ja-JP" dirty="0" smtClean="0"/>
              <a:t>GABA</a:t>
            </a:r>
            <a:r>
              <a:rPr kumimoji="1" lang="ja-JP" altLang="en-US" dirty="0" smtClean="0"/>
              <a:t>作動薬</a:t>
            </a:r>
            <a:endParaRPr kumimoji="1" lang="en-US" altLang="ja-JP" dirty="0" smtClean="0"/>
          </a:p>
          <a:p>
            <a:pPr marL="68580" indent="0">
              <a:buNone/>
            </a:pPr>
            <a:r>
              <a:rPr lang="ja-JP" altLang="en-US" dirty="0"/>
              <a:t>〇</a:t>
            </a:r>
            <a:r>
              <a:rPr lang="ja-JP" altLang="en-US" dirty="0" smtClean="0"/>
              <a:t>抗パ</a:t>
            </a:r>
            <a:r>
              <a:rPr lang="ja-JP" altLang="en-US" dirty="0"/>
              <a:t>：</a:t>
            </a:r>
            <a:r>
              <a:rPr lang="ja-JP" altLang="en-US" dirty="0" smtClean="0"/>
              <a:t>抗</a:t>
            </a:r>
            <a:r>
              <a:rPr lang="ja-JP" altLang="en-US" dirty="0" smtClean="0"/>
              <a:t>コリン薬　アマンタジン</a:t>
            </a:r>
            <a:r>
              <a:rPr lang="ja-JP" altLang="en-US" dirty="0" smtClean="0"/>
              <a:t>、</a:t>
            </a:r>
            <a:endParaRPr lang="en-US" altLang="ja-JP" dirty="0" smtClean="0"/>
          </a:p>
          <a:p>
            <a:pPr marL="68580" indent="0">
              <a:buNone/>
            </a:pPr>
            <a:r>
              <a:rPr lang="ja-JP" altLang="en-US" dirty="0"/>
              <a:t>　</a:t>
            </a:r>
            <a:r>
              <a:rPr lang="ja-JP" altLang="en-US" dirty="0" smtClean="0"/>
              <a:t>　　　</a:t>
            </a:r>
            <a:r>
              <a:rPr lang="ja-JP" altLang="en-US" dirty="0" smtClean="0"/>
              <a:t>カルコーパ</a:t>
            </a:r>
            <a:r>
              <a:rPr lang="ja-JP" altLang="en-US" dirty="0" smtClean="0"/>
              <a:t>は</a:t>
            </a:r>
            <a:r>
              <a:rPr lang="ja-JP" altLang="en-US" dirty="0" smtClean="0"/>
              <a:t>ドパミン</a:t>
            </a:r>
            <a:r>
              <a:rPr lang="ja-JP" altLang="en-US" dirty="0" smtClean="0"/>
              <a:t>賦活</a:t>
            </a:r>
            <a:endParaRPr lang="en-US" altLang="ja-JP" dirty="0" smtClean="0"/>
          </a:p>
          <a:p>
            <a:pPr marL="68580" indent="0">
              <a:buNone/>
            </a:pPr>
            <a:r>
              <a:rPr lang="ja-JP" altLang="en-US" dirty="0"/>
              <a:t>〇抗</a:t>
            </a:r>
            <a:r>
              <a:rPr kumimoji="1" lang="ja-JP" altLang="en-US" dirty="0" smtClean="0"/>
              <a:t>認知症</a:t>
            </a:r>
            <a:r>
              <a:rPr kumimoji="1" lang="ja-JP" altLang="en-US" dirty="0" smtClean="0"/>
              <a:t>薬：抗</a:t>
            </a:r>
            <a:r>
              <a:rPr kumimoji="1" lang="ja-JP" altLang="en-US" dirty="0" smtClean="0"/>
              <a:t>コリン薬　メマリーはドパミン賦活</a:t>
            </a:r>
            <a:endParaRPr kumimoji="1" lang="ja-JP" altLang="en-US" dirty="0"/>
          </a:p>
        </p:txBody>
      </p:sp>
    </p:spTree>
    <p:extLst>
      <p:ext uri="{BB962C8B-B14F-4D97-AF65-F5344CB8AC3E}">
        <p14:creationId xmlns:p14="http://schemas.microsoft.com/office/powerpoint/2010/main" val="19558778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⑤単剤化</a:t>
            </a:r>
            <a:endParaRPr kumimoji="1" lang="ja-JP" altLang="en-US" dirty="0"/>
          </a:p>
        </p:txBody>
      </p:sp>
      <p:sp>
        <p:nvSpPr>
          <p:cNvPr id="3" name="コンテンツ プレースホルダー 2"/>
          <p:cNvSpPr>
            <a:spLocks noGrp="1"/>
          </p:cNvSpPr>
          <p:nvPr>
            <p:ph idx="1"/>
          </p:nvPr>
        </p:nvSpPr>
        <p:spPr/>
        <p:txBody>
          <a:bodyPr/>
          <a:lstStyle/>
          <a:p>
            <a:r>
              <a:rPr lang="ja-JP" altLang="ja-JP" dirty="0"/>
              <a:t>ドーパミン受容体ブロックには頭打ち効果があり、多剤の意味はないとされている。又、抗精神病薬は単剤での研究結果はあるが多剤での研究はなく、多剤処方のほとんどが臨床経験的に、又は実験的に処方されているのが現状であり、はっきりいって何が起こるか分からないものである。</a:t>
            </a:r>
            <a:endParaRPr kumimoji="1" lang="ja-JP" altLang="en-US" dirty="0"/>
          </a:p>
        </p:txBody>
      </p:sp>
    </p:spTree>
    <p:extLst>
      <p:ext uri="{BB962C8B-B14F-4D97-AF65-F5344CB8AC3E}">
        <p14:creationId xmlns:p14="http://schemas.microsoft.com/office/powerpoint/2010/main" val="2798399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smtClean="0"/>
              <a:t>回　薬と</a:t>
            </a:r>
            <a:r>
              <a:rPr lang="ja-JP" altLang="en-US" dirty="0"/>
              <a:t>神経</a:t>
            </a:r>
            <a:r>
              <a:rPr lang="ja-JP" altLang="en-US" dirty="0" smtClean="0"/>
              <a:t>ホルモン</a:t>
            </a:r>
            <a:r>
              <a:rPr lang="en-US" altLang="ja-JP" dirty="0" smtClean="0"/>
              <a:t/>
            </a:r>
            <a:br>
              <a:rPr lang="en-US" altLang="ja-JP" dirty="0" smtClean="0"/>
            </a:br>
            <a:r>
              <a:rPr lang="ja-JP" altLang="en-US" dirty="0" smtClean="0"/>
              <a:t>①向</a:t>
            </a:r>
            <a:r>
              <a:rPr lang="ja-JP" altLang="en-US" dirty="0"/>
              <a:t>精神薬と精神医学の歴史</a:t>
            </a:r>
            <a:endParaRPr kumimoji="1" lang="ja-JP" altLang="en-US" dirty="0"/>
          </a:p>
        </p:txBody>
      </p:sp>
      <p:sp>
        <p:nvSpPr>
          <p:cNvPr id="3" name="コンテンツ プレースホルダー 2"/>
          <p:cNvSpPr>
            <a:spLocks noGrp="1"/>
          </p:cNvSpPr>
          <p:nvPr>
            <p:ph idx="1"/>
          </p:nvPr>
        </p:nvSpPr>
        <p:spPr/>
        <p:txBody>
          <a:bodyPr>
            <a:normAutofit/>
          </a:bodyPr>
          <a:lstStyle/>
          <a:p>
            <a:pPr marL="68580" indent="0">
              <a:buNone/>
            </a:pPr>
            <a:r>
              <a:rPr lang="en-US" altLang="ja-JP" dirty="0" smtClean="0"/>
              <a:t>GHQ</a:t>
            </a:r>
            <a:r>
              <a:rPr lang="ja-JP" altLang="ja-JP" dirty="0"/>
              <a:t>の</a:t>
            </a:r>
            <a:r>
              <a:rPr lang="ja-JP" altLang="ja-JP" dirty="0" smtClean="0"/>
              <a:t>介入後</a:t>
            </a:r>
            <a:r>
              <a:rPr lang="ja-JP" altLang="en-US" dirty="0" smtClean="0"/>
              <a:t>の精神科患者数グラフ</a:t>
            </a:r>
            <a:endParaRPr kumimoji="1" lang="ja-JP" altLang="en-US" dirty="0"/>
          </a:p>
        </p:txBody>
      </p:sp>
    </p:spTree>
    <p:extLst>
      <p:ext uri="{BB962C8B-B14F-4D97-AF65-F5344CB8AC3E}">
        <p14:creationId xmlns:p14="http://schemas.microsoft.com/office/powerpoint/2010/main" val="17394853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⑤単剤化</a:t>
            </a:r>
            <a:endParaRPr kumimoji="1" lang="ja-JP" altLang="en-US" dirty="0"/>
          </a:p>
        </p:txBody>
      </p:sp>
      <p:sp>
        <p:nvSpPr>
          <p:cNvPr id="3" name="コンテンツ プレースホルダー 2"/>
          <p:cNvSpPr>
            <a:spLocks noGrp="1"/>
          </p:cNvSpPr>
          <p:nvPr>
            <p:ph idx="1"/>
          </p:nvPr>
        </p:nvSpPr>
        <p:spPr/>
        <p:txBody>
          <a:bodyPr/>
          <a:lstStyle/>
          <a:p>
            <a:r>
              <a:rPr lang="ja-JP" altLang="ja-JP" dirty="0"/>
              <a:t>ドーパミン受容体</a:t>
            </a:r>
            <a:r>
              <a:rPr lang="ja-JP" altLang="ja-JP" dirty="0" smtClean="0"/>
              <a:t>ブロック頭打ち</a:t>
            </a:r>
            <a:r>
              <a:rPr lang="ja-JP" altLang="en-US" dirty="0" smtClean="0"/>
              <a:t>の</a:t>
            </a:r>
            <a:r>
              <a:rPr lang="en-US" altLang="ja-JP" dirty="0" smtClean="0"/>
              <a:t>PET</a:t>
            </a:r>
            <a:r>
              <a:rPr lang="ja-JP" altLang="en-US" dirty="0" smtClean="0"/>
              <a:t>写真</a:t>
            </a:r>
            <a:endParaRPr kumimoji="1" lang="ja-JP" altLang="en-US" dirty="0"/>
          </a:p>
        </p:txBody>
      </p:sp>
    </p:spTree>
    <p:extLst>
      <p:ext uri="{BB962C8B-B14F-4D97-AF65-F5344CB8AC3E}">
        <p14:creationId xmlns:p14="http://schemas.microsoft.com/office/powerpoint/2010/main" val="26331987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1043492" y="2323652"/>
            <a:ext cx="6777317" cy="3913660"/>
          </a:xfrm>
        </p:spPr>
        <p:txBody>
          <a:bodyPr>
            <a:normAutofit/>
          </a:bodyPr>
          <a:lstStyle/>
          <a:p>
            <a:r>
              <a:rPr lang="ja-JP" altLang="ja-JP" dirty="0" smtClean="0"/>
              <a:t>人間</a:t>
            </a:r>
            <a:r>
              <a:rPr lang="ja-JP" altLang="ja-JP" dirty="0"/>
              <a:t>の身体には、ホメオスタシス（恒常性維持機能）といって変化に対して内部状態を一定に保つことで生存しようとするシステムがある。運動で言えば、押せば引き、引けば押そうとバランスを保つように、神経系で言えば、神経伝達を遮断すると神経伝達物質を過剰放出し、過剰になるとそれを遮断させようとする機構である</a:t>
            </a:r>
            <a:r>
              <a:rPr lang="ja-JP" altLang="ja-JP" dirty="0" smtClean="0"/>
              <a:t>。</a:t>
            </a:r>
            <a:endParaRPr lang="ja-JP" altLang="ja-JP" dirty="0"/>
          </a:p>
        </p:txBody>
      </p:sp>
    </p:spTree>
    <p:extLst>
      <p:ext uri="{BB962C8B-B14F-4D97-AF65-F5344CB8AC3E}">
        <p14:creationId xmlns:p14="http://schemas.microsoft.com/office/powerpoint/2010/main" val="26278564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endParaRPr kumimoji="1" lang="ja-JP" altLang="en-US" dirty="0"/>
          </a:p>
        </p:txBody>
      </p:sp>
      <p:pic>
        <p:nvPicPr>
          <p:cNvPr id="4" name="図 3"/>
          <p:cNvPicPr/>
          <p:nvPr/>
        </p:nvPicPr>
        <p:blipFill>
          <a:blip r:embed="rId2">
            <a:extLst>
              <a:ext uri="{28A0092B-C50C-407E-A947-70E740481C1C}">
                <a14:useLocalDpi xmlns:a14="http://schemas.microsoft.com/office/drawing/2010/main" val="0"/>
              </a:ext>
            </a:extLst>
          </a:blip>
          <a:stretch>
            <a:fillRect/>
          </a:stretch>
        </p:blipFill>
        <p:spPr>
          <a:xfrm>
            <a:off x="6678" y="0"/>
            <a:ext cx="9137322" cy="6858000"/>
          </a:xfrm>
          <a:prstGeom prst="rect">
            <a:avLst/>
          </a:prstGeom>
        </p:spPr>
      </p:pic>
    </p:spTree>
    <p:extLst>
      <p:ext uri="{BB962C8B-B14F-4D97-AF65-F5344CB8AC3E}">
        <p14:creationId xmlns:p14="http://schemas.microsoft.com/office/powerpoint/2010/main" val="30355981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1043492" y="2323652"/>
            <a:ext cx="6777317" cy="3913660"/>
          </a:xfrm>
        </p:spPr>
        <p:txBody>
          <a:bodyPr>
            <a:normAutofit/>
          </a:bodyPr>
          <a:lstStyle/>
          <a:p>
            <a:r>
              <a:rPr lang="ja-JP" altLang="ja-JP" b="1" dirty="0" smtClean="0">
                <a:solidFill>
                  <a:srgbClr val="FF0000"/>
                </a:solidFill>
              </a:rPr>
              <a:t>アップレギュレーション</a:t>
            </a:r>
            <a:r>
              <a:rPr lang="ja-JP" altLang="ja-JP" dirty="0"/>
              <a:t>とは、それらの神経ホルモンや信号が減少することで、受容体の数が増加し、感受性が過敏になることである</a:t>
            </a:r>
            <a:r>
              <a:rPr lang="ja-JP" altLang="ja-JP" dirty="0" smtClean="0"/>
              <a:t>。</a:t>
            </a:r>
            <a:endParaRPr lang="en-US" altLang="ja-JP" dirty="0" smtClean="0"/>
          </a:p>
          <a:p>
            <a:pPr marL="68580" indent="0">
              <a:buNone/>
            </a:pPr>
            <a:endParaRPr lang="ja-JP" altLang="ja-JP" sz="1100" dirty="0"/>
          </a:p>
          <a:p>
            <a:r>
              <a:rPr lang="ja-JP" altLang="ja-JP" b="1" dirty="0">
                <a:solidFill>
                  <a:srgbClr val="3333FF"/>
                </a:solidFill>
              </a:rPr>
              <a:t>ダウンレギュレーション</a:t>
            </a:r>
            <a:r>
              <a:rPr lang="ja-JP" altLang="ja-JP" dirty="0"/>
              <a:t>とは、過度な神経ホルモンまたは継続的な刺激信号により、受容体の減少や、感受性の低下を生じ、神経伝達物質やホルモンなどへの応答能が低下することである</a:t>
            </a:r>
            <a:r>
              <a:rPr lang="ja-JP" altLang="ja-JP" dirty="0" smtClean="0"/>
              <a:t>。</a:t>
            </a:r>
            <a:endParaRPr lang="ja-JP" altLang="ja-JP" dirty="0"/>
          </a:p>
        </p:txBody>
      </p:sp>
    </p:spTree>
    <p:extLst>
      <p:ext uri="{BB962C8B-B14F-4D97-AF65-F5344CB8AC3E}">
        <p14:creationId xmlns:p14="http://schemas.microsoft.com/office/powerpoint/2010/main" val="17756184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endParaRPr lang="en-US" altLang="ja-JP" dirty="0" smtClean="0"/>
          </a:p>
          <a:p>
            <a:endParaRPr lang="en-US" altLang="ja-JP" dirty="0"/>
          </a:p>
          <a:p>
            <a:pPr marL="68580" indent="0">
              <a:buNone/>
            </a:pPr>
            <a:r>
              <a:rPr kumimoji="1" lang="ja-JP" altLang="en-US" dirty="0" smtClean="0"/>
              <a:t>   　１　　　　  ２　　　　 ３　　　　 ４</a:t>
            </a:r>
            <a:endParaRPr kumimoji="1" lang="ja-JP" altLang="en-US" dirty="0"/>
          </a:p>
        </p:txBody>
      </p:sp>
      <p:pic>
        <p:nvPicPr>
          <p:cNvPr id="4" name="図 3" descr="D:\Users\yoshi-2\Desktop\アップレギュレーション\1.jpg"/>
          <p:cNvPicPr/>
          <p:nvPr/>
        </p:nvPicPr>
        <p:blipFill>
          <a:blip r:embed="rId2" cstate="print">
            <a:extLst>
              <a:ext uri="{BEBA8EAE-BF5A-486C-A8C5-ECC9F3942E4B}">
                <a14:imgProps xmlns:a14="http://schemas.microsoft.com/office/drawing/2010/main">
                  <a14:imgLayer r:embed="rId3">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190470" y="3603526"/>
            <a:ext cx="1506363" cy="803076"/>
          </a:xfrm>
          <a:prstGeom prst="rect">
            <a:avLst/>
          </a:prstGeom>
          <a:noFill/>
          <a:ln w="25400">
            <a:solidFill>
              <a:schemeClr val="tx1">
                <a:lumMod val="95000"/>
                <a:lumOff val="5000"/>
              </a:schemeClr>
            </a:solidFill>
          </a:ln>
        </p:spPr>
      </p:pic>
      <p:pic>
        <p:nvPicPr>
          <p:cNvPr id="5" name="図 4" descr="D:\Users\yoshi-2\Desktop\アップレギュレーション\2.jpg"/>
          <p:cNvPicPr/>
          <p:nvPr/>
        </p:nvPicPr>
        <p:blipFill>
          <a:blip r:embed="rId4" cstate="print">
            <a:extLst>
              <a:ext uri="{BEBA8EAE-BF5A-486C-A8C5-ECC9F3942E4B}">
                <a14:imgProps xmlns:a14="http://schemas.microsoft.com/office/drawing/2010/main">
                  <a14:imgLayer r:embed="rId5">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864623" y="3602255"/>
            <a:ext cx="1486385" cy="848441"/>
          </a:xfrm>
          <a:prstGeom prst="rect">
            <a:avLst/>
          </a:prstGeom>
          <a:noFill/>
          <a:ln w="25400">
            <a:solidFill>
              <a:schemeClr val="tx1">
                <a:lumMod val="95000"/>
                <a:lumOff val="5000"/>
              </a:schemeClr>
            </a:solidFill>
          </a:ln>
        </p:spPr>
      </p:pic>
      <p:pic>
        <p:nvPicPr>
          <p:cNvPr id="6" name="図 5" descr="D:\Users\yoshi-2\Desktop\アップレギュレーション\3.jpg"/>
          <p:cNvPicPr/>
          <p:nvPr/>
        </p:nvPicPr>
        <p:blipFill>
          <a:blip r:embed="rId6" cstate="print">
            <a:extLst>
              <a:ext uri="{BEBA8EAE-BF5A-486C-A8C5-ECC9F3942E4B}">
                <a14:imgProps xmlns:a14="http://schemas.microsoft.com/office/drawing/2010/main">
                  <a14:imgLayer r:embed="rId7">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514461" y="3599080"/>
            <a:ext cx="1470402" cy="860701"/>
          </a:xfrm>
          <a:prstGeom prst="rect">
            <a:avLst/>
          </a:prstGeom>
          <a:noFill/>
          <a:ln w="25400">
            <a:solidFill>
              <a:schemeClr val="tx1">
                <a:lumMod val="95000"/>
                <a:lumOff val="5000"/>
              </a:schemeClr>
            </a:solidFill>
          </a:ln>
        </p:spPr>
      </p:pic>
      <p:pic>
        <p:nvPicPr>
          <p:cNvPr id="7" name="図 6" descr="D:\Users\yoshi-2\Desktop\アップレギュレーション\4.jpg"/>
          <p:cNvPicPr/>
          <p:nvPr/>
        </p:nvPicPr>
        <p:blipFill>
          <a:blip r:embed="rId8" cstate="print">
            <a:extLst>
              <a:ext uri="{BEBA8EAE-BF5A-486C-A8C5-ECC9F3942E4B}">
                <a14:imgProps xmlns:a14="http://schemas.microsoft.com/office/drawing/2010/main">
                  <a14:imgLayer r:embed="rId9">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153859" y="3606066"/>
            <a:ext cx="1495974" cy="880318"/>
          </a:xfrm>
          <a:prstGeom prst="rect">
            <a:avLst/>
          </a:prstGeom>
          <a:noFill/>
          <a:ln w="25400">
            <a:solidFill>
              <a:schemeClr val="tx1">
                <a:lumMod val="95000"/>
                <a:lumOff val="5000"/>
              </a:schemeClr>
            </a:solidFill>
          </a:ln>
        </p:spPr>
      </p:pic>
    </p:spTree>
    <p:extLst>
      <p:ext uri="{BB962C8B-B14F-4D97-AF65-F5344CB8AC3E}">
        <p14:creationId xmlns:p14="http://schemas.microsoft.com/office/powerpoint/2010/main" val="35077606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lnSpcReduction="10000"/>
          </a:bodyPr>
          <a:lstStyle/>
          <a:p>
            <a:r>
              <a:rPr lang="ja-JP" altLang="ja-JP" dirty="0" smtClean="0"/>
              <a:t>例えば</a:t>
            </a:r>
            <a:r>
              <a:rPr lang="ja-JP" altLang="ja-JP" dirty="0"/>
              <a:t>、身体・精神依存の強いベンゾ系の薬物依存の場合は</a:t>
            </a:r>
            <a:r>
              <a:rPr lang="en-US" altLang="ja-JP" dirty="0"/>
              <a:t>GABA</a:t>
            </a:r>
            <a:r>
              <a:rPr lang="ja-JP" altLang="ja-JP" dirty="0"/>
              <a:t>※</a:t>
            </a:r>
            <a:r>
              <a:rPr lang="en-US" altLang="ja-JP" dirty="0"/>
              <a:t>/</a:t>
            </a:r>
            <a:r>
              <a:rPr lang="ja-JP" altLang="ja-JP" dirty="0"/>
              <a:t>ベンゾジアゼピン受容体にダウンレギュレーション（応答機能低下）が起きているとされている。ダウンレギュレーションしている状態で内服をやめてしまうと、</a:t>
            </a:r>
            <a:r>
              <a:rPr lang="en-US" altLang="ja-JP" dirty="0"/>
              <a:t>GABA</a:t>
            </a:r>
            <a:r>
              <a:rPr lang="ja-JP" altLang="ja-JP" dirty="0"/>
              <a:t>が受け取れなくなり、何とか受け取る受容体の感受性を高めようとする。そのホルモンバランスの混乱がかなりの苦痛を感じるために、禁断症状（神経過敏・幻覚・興奮状態）が出やすくなる</a:t>
            </a:r>
            <a:r>
              <a:rPr lang="ja-JP" altLang="ja-JP" dirty="0" smtClean="0"/>
              <a:t>。</a:t>
            </a:r>
            <a:endParaRPr kumimoji="1" lang="ja-JP" altLang="en-US" dirty="0"/>
          </a:p>
        </p:txBody>
      </p:sp>
    </p:spTree>
    <p:extLst>
      <p:ext uri="{BB962C8B-B14F-4D97-AF65-F5344CB8AC3E}">
        <p14:creationId xmlns:p14="http://schemas.microsoft.com/office/powerpoint/2010/main" val="36449336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r>
              <a:rPr lang="ja-JP" altLang="ja-JP" dirty="0"/>
              <a:t>禁断症状と</a:t>
            </a:r>
            <a:r>
              <a:rPr lang="ja-JP" altLang="ja-JP" dirty="0" smtClean="0"/>
              <a:t>は、</a:t>
            </a:r>
            <a:r>
              <a:rPr lang="ja-JP" altLang="ja-JP" dirty="0"/>
              <a:t>純粋な神経伝達状態に戻ろうとする自然の生理反応とも言える。その応答機能低下を起こした受容体が正常にアップレギュレーション（本来の機能を取り戻す）するには、服薬していた期間と同じ期間の禁断症状が続くと言われている。実は向精神薬に限らず、ホルモンに関する薬剤（ステロイド、降圧薬、抗アレルギー薬の一部など）も上記のリスクがある</a:t>
            </a:r>
            <a:r>
              <a:rPr lang="ja-JP" altLang="ja-JP" dirty="0" smtClean="0"/>
              <a:t>。</a:t>
            </a:r>
            <a:endParaRPr lang="ja-JP" altLang="en-US" dirty="0"/>
          </a:p>
        </p:txBody>
      </p:sp>
    </p:spTree>
    <p:extLst>
      <p:ext uri="{BB962C8B-B14F-4D97-AF65-F5344CB8AC3E}">
        <p14:creationId xmlns:p14="http://schemas.microsoft.com/office/powerpoint/2010/main" val="190546653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⑥</a:t>
            </a:r>
            <a:r>
              <a:rPr lang="ja-JP" altLang="en-US" dirty="0" smtClean="0">
                <a:latin typeface="ＭＳ Ｐゴシック" panose="020B0600070205080204" pitchFamily="50" charset="-128"/>
                <a:ea typeface="ＭＳ Ｐゴシック" panose="020B0600070205080204" pitchFamily="50" charset="-128"/>
              </a:rPr>
              <a:t>アップ・ダウンレギュレーション</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endParaRPr lang="en-US" altLang="ja-JP" dirty="0" smtClean="0"/>
          </a:p>
          <a:p>
            <a:endParaRPr lang="en-US" altLang="ja-JP" dirty="0" smtClean="0"/>
          </a:p>
          <a:p>
            <a:pPr marL="68580" indent="0">
              <a:buNone/>
            </a:pPr>
            <a:r>
              <a:rPr lang="ja-JP" altLang="en-US" dirty="0"/>
              <a:t> 　１　　　　  ２　　　　 ３　　　　 ４</a:t>
            </a:r>
          </a:p>
          <a:p>
            <a:endParaRPr lang="en-US" altLang="ja-JP" dirty="0" smtClean="0"/>
          </a:p>
          <a:p>
            <a:endParaRPr lang="en-US" altLang="ja-JP" dirty="0"/>
          </a:p>
          <a:p>
            <a:pPr marL="68580" indent="0">
              <a:buNone/>
            </a:pPr>
            <a:endParaRPr lang="en-US" altLang="ja-JP" dirty="0"/>
          </a:p>
          <a:p>
            <a:pPr marL="68580" indent="0">
              <a:buNone/>
            </a:pPr>
            <a:r>
              <a:rPr kumimoji="1" lang="ja-JP" altLang="en-US" dirty="0" smtClean="0"/>
              <a:t> </a:t>
            </a:r>
            <a:r>
              <a:rPr lang="ja-JP" altLang="en-US" dirty="0" smtClean="0"/>
              <a:t>●</a:t>
            </a:r>
            <a:r>
              <a:rPr lang="ja-JP" altLang="en-US" dirty="0"/>
              <a:t>を▼にすると分かりやすかったですｍ－－</a:t>
            </a:r>
            <a:r>
              <a:rPr lang="ja-JP" altLang="en-US" dirty="0" smtClean="0"/>
              <a:t>ｍ</a:t>
            </a:r>
            <a:endParaRPr lang="en-US" altLang="ja-JP" dirty="0"/>
          </a:p>
        </p:txBody>
      </p:sp>
      <p:pic>
        <p:nvPicPr>
          <p:cNvPr id="4" name="図 3" descr="D:\Users\yoshi-2\Desktop\アップレギュレーション\1.jpg"/>
          <p:cNvPicPr/>
          <p:nvPr/>
        </p:nvPicPr>
        <p:blipFill>
          <a:blip r:embed="rId2" cstate="print">
            <a:extLst>
              <a:ext uri="{BEBA8EAE-BF5A-486C-A8C5-ECC9F3942E4B}">
                <a14:imgProps xmlns:a14="http://schemas.microsoft.com/office/drawing/2010/main">
                  <a14:imgLayer r:embed="rId3">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190470" y="3603526"/>
            <a:ext cx="1506363" cy="803076"/>
          </a:xfrm>
          <a:prstGeom prst="rect">
            <a:avLst/>
          </a:prstGeom>
          <a:noFill/>
          <a:ln w="25400">
            <a:solidFill>
              <a:schemeClr val="tx1">
                <a:lumMod val="95000"/>
                <a:lumOff val="5000"/>
              </a:schemeClr>
            </a:solidFill>
          </a:ln>
        </p:spPr>
      </p:pic>
      <p:pic>
        <p:nvPicPr>
          <p:cNvPr id="5" name="図 4" descr="D:\Users\yoshi-2\Desktop\アップレギュレーション\2.jpg"/>
          <p:cNvPicPr/>
          <p:nvPr/>
        </p:nvPicPr>
        <p:blipFill>
          <a:blip r:embed="rId4" cstate="print">
            <a:extLst>
              <a:ext uri="{BEBA8EAE-BF5A-486C-A8C5-ECC9F3942E4B}">
                <a14:imgProps xmlns:a14="http://schemas.microsoft.com/office/drawing/2010/main">
                  <a14:imgLayer r:embed="rId5">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864623" y="3602255"/>
            <a:ext cx="1486385" cy="848441"/>
          </a:xfrm>
          <a:prstGeom prst="rect">
            <a:avLst/>
          </a:prstGeom>
          <a:noFill/>
          <a:ln w="25400">
            <a:solidFill>
              <a:schemeClr val="tx1">
                <a:lumMod val="95000"/>
                <a:lumOff val="5000"/>
              </a:schemeClr>
            </a:solidFill>
          </a:ln>
        </p:spPr>
      </p:pic>
      <p:pic>
        <p:nvPicPr>
          <p:cNvPr id="6" name="図 5" descr="D:\Users\yoshi-2\Desktop\アップレギュレーション\3.jpg"/>
          <p:cNvPicPr/>
          <p:nvPr/>
        </p:nvPicPr>
        <p:blipFill>
          <a:blip r:embed="rId6" cstate="print">
            <a:extLst>
              <a:ext uri="{BEBA8EAE-BF5A-486C-A8C5-ECC9F3942E4B}">
                <a14:imgProps xmlns:a14="http://schemas.microsoft.com/office/drawing/2010/main">
                  <a14:imgLayer r:embed="rId7">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514461" y="3599080"/>
            <a:ext cx="1470402" cy="860701"/>
          </a:xfrm>
          <a:prstGeom prst="rect">
            <a:avLst/>
          </a:prstGeom>
          <a:noFill/>
          <a:ln w="25400">
            <a:solidFill>
              <a:schemeClr val="tx1">
                <a:lumMod val="95000"/>
                <a:lumOff val="5000"/>
              </a:schemeClr>
            </a:solidFill>
          </a:ln>
        </p:spPr>
      </p:pic>
      <p:pic>
        <p:nvPicPr>
          <p:cNvPr id="7" name="図 6" descr="D:\Users\yoshi-2\Desktop\アップレギュレーション\4.jpg"/>
          <p:cNvPicPr/>
          <p:nvPr/>
        </p:nvPicPr>
        <p:blipFill>
          <a:blip r:embed="rId8" cstate="print">
            <a:extLst>
              <a:ext uri="{BEBA8EAE-BF5A-486C-A8C5-ECC9F3942E4B}">
                <a14:imgProps xmlns:a14="http://schemas.microsoft.com/office/drawing/2010/main">
                  <a14:imgLayer r:embed="rId9">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153859" y="3606066"/>
            <a:ext cx="1495974" cy="880318"/>
          </a:xfrm>
          <a:prstGeom prst="rect">
            <a:avLst/>
          </a:prstGeom>
          <a:noFill/>
          <a:ln w="25400">
            <a:solidFill>
              <a:schemeClr val="tx1">
                <a:lumMod val="95000"/>
                <a:lumOff val="5000"/>
              </a:schemeClr>
            </a:solidFill>
          </a:ln>
        </p:spPr>
      </p:pic>
    </p:spTree>
    <p:extLst>
      <p:ext uri="{BB962C8B-B14F-4D97-AF65-F5344CB8AC3E}">
        <p14:creationId xmlns:p14="http://schemas.microsoft.com/office/powerpoint/2010/main" val="26630988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a:t>⑦</a:t>
            </a:r>
            <a:r>
              <a:rPr lang="ja-JP" altLang="en-US" dirty="0" smtClean="0">
                <a:latin typeface="ＭＳ Ｐゴシック" panose="020B0600070205080204" pitchFamily="50" charset="-128"/>
                <a:ea typeface="ＭＳ Ｐゴシック" panose="020B0600070205080204" pitchFamily="50" charset="-128"/>
              </a:rPr>
              <a:t>禁断</a:t>
            </a:r>
            <a:r>
              <a:rPr lang="ja-JP" altLang="en-US" dirty="0">
                <a:latin typeface="ＭＳ Ｐゴシック" panose="020B0600070205080204" pitchFamily="50" charset="-128"/>
                <a:ea typeface="ＭＳ Ｐゴシック" panose="020B0600070205080204" pitchFamily="50" charset="-128"/>
              </a:rPr>
              <a:t>症状</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27584" y="2323652"/>
            <a:ext cx="7632848" cy="3508977"/>
          </a:xfrm>
        </p:spPr>
        <p:txBody>
          <a:bodyPr>
            <a:normAutofit/>
          </a:bodyPr>
          <a:lstStyle/>
          <a:p>
            <a:pPr marL="68580" indent="0">
              <a:buNone/>
            </a:pPr>
            <a:r>
              <a:rPr lang="ja-JP" altLang="ja-JP" dirty="0" smtClean="0">
                <a:latin typeface="ＭＳ Ｐゴシック" panose="020B0600070205080204" pitchFamily="50" charset="-128"/>
                <a:ea typeface="ＭＳ Ｐゴシック" panose="020B0600070205080204" pitchFamily="50" charset="-128"/>
              </a:rPr>
              <a:t>１</a:t>
            </a:r>
            <a:r>
              <a:rPr lang="ja-JP" altLang="ja-JP" dirty="0">
                <a:latin typeface="ＭＳ Ｐゴシック" panose="020B0600070205080204" pitchFamily="50" charset="-128"/>
                <a:ea typeface="ＭＳ Ｐゴシック" panose="020B0600070205080204" pitchFamily="50" charset="-128"/>
              </a:rPr>
              <a:t>、反跳作用</a:t>
            </a:r>
            <a:r>
              <a:rPr lang="ja-JP" altLang="ja-JP" dirty="0" smtClean="0">
                <a:latin typeface="ＭＳ Ｐゴシック" panose="020B0600070205080204" pitchFamily="50" charset="-128"/>
                <a:ea typeface="ＭＳ Ｐゴシック" panose="020B0600070205080204" pitchFamily="50" charset="-128"/>
              </a:rPr>
              <a:t>タイプ</a:t>
            </a:r>
            <a:endParaRPr lang="en-US" altLang="ja-JP" dirty="0" smtClean="0">
              <a:latin typeface="ＭＳ Ｐゴシック" panose="020B0600070205080204" pitchFamily="50" charset="-128"/>
              <a:ea typeface="ＭＳ Ｐゴシック" panose="020B0600070205080204" pitchFamily="50" charset="-128"/>
            </a:endParaRPr>
          </a:p>
          <a:p>
            <a:pPr marL="68580" indent="0">
              <a:buNone/>
            </a:pPr>
            <a:r>
              <a:rPr lang="ja-JP" altLang="en-US" dirty="0" smtClean="0">
                <a:latin typeface="ＭＳ Ｐ明朝" panose="02020600040205080304" pitchFamily="18" charset="-128"/>
                <a:ea typeface="ＭＳ Ｐ明朝" panose="02020600040205080304" pitchFamily="18" charset="-128"/>
              </a:rPr>
              <a:t>　　アップレギュレーションされている状態で、</a:t>
            </a:r>
            <a:endParaRPr lang="en-US" altLang="ja-JP" dirty="0" smtClean="0">
              <a:latin typeface="ＭＳ Ｐ明朝" panose="02020600040205080304" pitchFamily="18" charset="-128"/>
              <a:ea typeface="ＭＳ Ｐ明朝" panose="02020600040205080304" pitchFamily="18" charset="-128"/>
            </a:endParaRPr>
          </a:p>
          <a:p>
            <a:pPr marL="68580" indent="0">
              <a:buNone/>
            </a:pPr>
            <a:r>
              <a:rPr lang="ja-JP" altLang="en-US" dirty="0">
                <a:latin typeface="ＭＳ Ｐ明朝" panose="02020600040205080304" pitchFamily="18" charset="-128"/>
                <a:ea typeface="ＭＳ Ｐ明朝" panose="02020600040205080304" pitchFamily="18" charset="-128"/>
              </a:rPr>
              <a:t>　</a:t>
            </a:r>
            <a:r>
              <a:rPr lang="ja-JP" altLang="en-US" dirty="0" smtClean="0">
                <a:latin typeface="ＭＳ Ｐ明朝" panose="02020600040205080304" pitchFamily="18" charset="-128"/>
                <a:ea typeface="ＭＳ Ｐ明朝" panose="02020600040205080304" pitchFamily="18" charset="-128"/>
              </a:rPr>
              <a:t>　</a:t>
            </a:r>
            <a:r>
              <a:rPr lang="ja-JP" altLang="ja-JP" dirty="0" smtClean="0">
                <a:latin typeface="ＭＳ Ｐ明朝" panose="02020600040205080304" pitchFamily="18" charset="-128"/>
                <a:ea typeface="ＭＳ Ｐ明朝" panose="02020600040205080304" pitchFamily="18" charset="-128"/>
              </a:rPr>
              <a:t>血中濃度</a:t>
            </a:r>
            <a:r>
              <a:rPr lang="ja-JP" altLang="en-US" dirty="0" smtClean="0">
                <a:latin typeface="ＭＳ Ｐ明朝" panose="02020600040205080304" pitchFamily="18" charset="-128"/>
                <a:ea typeface="ＭＳ Ｐ明朝" panose="02020600040205080304" pitchFamily="18" charset="-128"/>
              </a:rPr>
              <a:t>が</a:t>
            </a:r>
            <a:r>
              <a:rPr lang="ja-JP" altLang="ja-JP" dirty="0" smtClean="0">
                <a:latin typeface="ＭＳ Ｐ明朝" panose="02020600040205080304" pitchFamily="18" charset="-128"/>
                <a:ea typeface="ＭＳ Ｐ明朝" panose="02020600040205080304" pitchFamily="18" charset="-128"/>
              </a:rPr>
              <a:t>急激</a:t>
            </a:r>
            <a:r>
              <a:rPr lang="ja-JP" altLang="en-US" dirty="0">
                <a:latin typeface="ＭＳ Ｐ明朝" panose="02020600040205080304" pitchFamily="18" charset="-128"/>
                <a:ea typeface="ＭＳ Ｐ明朝" panose="02020600040205080304" pitchFamily="18" charset="-128"/>
              </a:rPr>
              <a:t>に</a:t>
            </a:r>
            <a:r>
              <a:rPr lang="ja-JP" altLang="ja-JP" dirty="0" smtClean="0">
                <a:latin typeface="ＭＳ Ｐ明朝" panose="02020600040205080304" pitchFamily="18" charset="-128"/>
                <a:ea typeface="ＭＳ Ｐ明朝" panose="02020600040205080304" pitchFamily="18" charset="-128"/>
              </a:rPr>
              <a:t>低下</a:t>
            </a:r>
            <a:r>
              <a:rPr lang="ja-JP" altLang="en-US" dirty="0" smtClean="0">
                <a:latin typeface="ＭＳ Ｐ明朝" panose="02020600040205080304" pitchFamily="18" charset="-128"/>
                <a:ea typeface="ＭＳ Ｐ明朝" panose="02020600040205080304" pitchFamily="18" charset="-128"/>
              </a:rPr>
              <a:t>し受容体から外れる（</a:t>
            </a:r>
            <a:r>
              <a:rPr lang="ja-JP" altLang="ja-JP" dirty="0" smtClean="0">
                <a:latin typeface="ＭＳ Ｐ明朝" panose="02020600040205080304" pitchFamily="18" charset="-128"/>
                <a:ea typeface="ＭＳ Ｐ明朝" panose="02020600040205080304" pitchFamily="18" charset="-128"/>
              </a:rPr>
              <a:t>急性</a:t>
            </a:r>
            <a:r>
              <a:rPr lang="ja-JP" altLang="en-US" dirty="0">
                <a:latin typeface="ＭＳ Ｐ明朝" panose="02020600040205080304" pitchFamily="18" charset="-128"/>
                <a:ea typeface="ＭＳ Ｐ明朝" panose="02020600040205080304" pitchFamily="18" charset="-128"/>
              </a:rPr>
              <a:t>期）</a:t>
            </a:r>
            <a:r>
              <a:rPr lang="en-US" altLang="ja-JP" dirty="0" smtClean="0">
                <a:latin typeface="ＭＳ Ｐ明朝" panose="02020600040205080304" pitchFamily="18" charset="-128"/>
                <a:ea typeface="ＭＳ Ｐ明朝" panose="02020600040205080304" pitchFamily="18" charset="-128"/>
              </a:rPr>
              <a:t> </a:t>
            </a:r>
            <a:endParaRPr lang="ja-JP" altLang="ja-JP" dirty="0">
              <a:latin typeface="ＭＳ Ｐ明朝" panose="02020600040205080304" pitchFamily="18" charset="-128"/>
              <a:ea typeface="ＭＳ Ｐ明朝" panose="02020600040205080304" pitchFamily="18" charset="-128"/>
            </a:endParaRPr>
          </a:p>
          <a:p>
            <a:pPr marL="68580" indent="0">
              <a:buNone/>
            </a:pPr>
            <a:r>
              <a:rPr lang="ja-JP" altLang="ja-JP" dirty="0">
                <a:latin typeface="ＭＳ Ｐゴシック" panose="020B0600070205080204" pitchFamily="50" charset="-128"/>
                <a:ea typeface="ＭＳ Ｐゴシック" panose="020B0600070205080204" pitchFamily="50" charset="-128"/>
              </a:rPr>
              <a:t>２、高親和性</a:t>
            </a:r>
            <a:r>
              <a:rPr lang="ja-JP" altLang="ja-JP" dirty="0" smtClean="0">
                <a:latin typeface="ＭＳ Ｐゴシック" panose="020B0600070205080204" pitchFamily="50" charset="-128"/>
                <a:ea typeface="ＭＳ Ｐゴシック" panose="020B0600070205080204" pitchFamily="50" charset="-128"/>
              </a:rPr>
              <a:t>タイプ</a:t>
            </a:r>
            <a:endParaRPr lang="en-US" altLang="ja-JP" dirty="0" smtClean="0">
              <a:latin typeface="ＭＳ Ｐゴシック" panose="020B0600070205080204" pitchFamily="50" charset="-128"/>
              <a:ea typeface="ＭＳ Ｐゴシック" panose="020B0600070205080204" pitchFamily="50" charset="-128"/>
            </a:endParaRPr>
          </a:p>
          <a:p>
            <a:pPr marL="68580" indent="0">
              <a:buNone/>
            </a:pPr>
            <a:r>
              <a:rPr lang="ja-JP" altLang="en-US" dirty="0">
                <a:latin typeface="ＭＳ Ｐゴシック" panose="020B0600070205080204" pitchFamily="50" charset="-128"/>
                <a:ea typeface="ＭＳ Ｐゴシック" panose="020B0600070205080204" pitchFamily="50" charset="-128"/>
              </a:rPr>
              <a:t>　</a:t>
            </a:r>
            <a:r>
              <a:rPr lang="ja-JP" altLang="en-US" dirty="0" smtClean="0">
                <a:latin typeface="ＭＳ Ｐゴシック" panose="020B0600070205080204" pitchFamily="50" charset="-128"/>
                <a:ea typeface="ＭＳ Ｐゴシック" panose="020B0600070205080204" pitchFamily="50" charset="-128"/>
              </a:rPr>
              <a:t>　</a:t>
            </a:r>
            <a:r>
              <a:rPr lang="ja-JP" altLang="en-US" dirty="0" smtClean="0">
                <a:latin typeface="ＭＳ Ｐ明朝" panose="02020600040205080304" pitchFamily="18" charset="-128"/>
                <a:ea typeface="ＭＳ Ｐ明朝" panose="02020600040205080304" pitchFamily="18" charset="-128"/>
              </a:rPr>
              <a:t>受容体</a:t>
            </a:r>
            <a:r>
              <a:rPr lang="ja-JP" altLang="ja-JP" dirty="0" smtClean="0">
                <a:latin typeface="ＭＳ Ｐ明朝" panose="02020600040205080304" pitchFamily="18" charset="-128"/>
                <a:ea typeface="ＭＳ Ｐ明朝" panose="02020600040205080304" pitchFamily="18" charset="-128"/>
              </a:rPr>
              <a:t>から</a:t>
            </a:r>
            <a:r>
              <a:rPr lang="ja-JP" altLang="ja-JP" dirty="0">
                <a:latin typeface="ＭＳ Ｐ明朝" panose="02020600040205080304" pitchFamily="18" charset="-128"/>
                <a:ea typeface="ＭＳ Ｐ明朝" panose="02020600040205080304" pitchFamily="18" charset="-128"/>
              </a:rPr>
              <a:t>薬物</a:t>
            </a:r>
            <a:r>
              <a:rPr lang="ja-JP" altLang="ja-JP" dirty="0" smtClean="0">
                <a:latin typeface="ＭＳ Ｐ明朝" panose="02020600040205080304" pitchFamily="18" charset="-128"/>
                <a:ea typeface="ＭＳ Ｐ明朝" panose="02020600040205080304" pitchFamily="18" charset="-128"/>
              </a:rPr>
              <a:t>が</a:t>
            </a:r>
            <a:r>
              <a:rPr lang="ja-JP" altLang="en-US" dirty="0" smtClean="0">
                <a:latin typeface="ＭＳ Ｐ明朝" panose="02020600040205080304" pitchFamily="18" charset="-128"/>
                <a:ea typeface="ＭＳ Ｐ明朝" panose="02020600040205080304" pitchFamily="18" charset="-128"/>
              </a:rPr>
              <a:t>遅れて外れる</a:t>
            </a:r>
            <a:r>
              <a:rPr lang="ja-JP" altLang="en-US" dirty="0" smtClean="0">
                <a:latin typeface="ＭＳ Ｐ明朝" panose="02020600040205080304" pitchFamily="18" charset="-128"/>
                <a:ea typeface="ＭＳ Ｐ明朝" panose="02020600040205080304" pitchFamily="18" charset="-128"/>
              </a:rPr>
              <a:t>（</a:t>
            </a:r>
            <a:r>
              <a:rPr lang="ja-JP" altLang="ja-JP" dirty="0" smtClean="0">
                <a:latin typeface="ＭＳ Ｐ明朝" panose="02020600040205080304" pitchFamily="18" charset="-128"/>
                <a:ea typeface="ＭＳ Ｐ明朝" panose="02020600040205080304" pitchFamily="18" charset="-128"/>
              </a:rPr>
              <a:t>亜急性</a:t>
            </a:r>
            <a:r>
              <a:rPr lang="ja-JP" altLang="en-US" dirty="0" smtClean="0">
                <a:latin typeface="ＭＳ Ｐ明朝" panose="02020600040205080304" pitchFamily="18" charset="-128"/>
                <a:ea typeface="ＭＳ Ｐ明朝" panose="02020600040205080304" pitchFamily="18" charset="-128"/>
              </a:rPr>
              <a:t>期</a:t>
            </a:r>
            <a:r>
              <a:rPr lang="ja-JP" altLang="en-US" dirty="0" smtClean="0">
                <a:latin typeface="ＭＳ Ｐ明朝" panose="02020600040205080304" pitchFamily="18" charset="-128"/>
                <a:ea typeface="ＭＳ Ｐ明朝" panose="02020600040205080304" pitchFamily="18" charset="-128"/>
              </a:rPr>
              <a:t>） </a:t>
            </a:r>
            <a:endParaRPr lang="en-US" altLang="ja-JP" dirty="0" smtClean="0">
              <a:latin typeface="ＭＳ Ｐ明朝" panose="02020600040205080304" pitchFamily="18" charset="-128"/>
              <a:ea typeface="ＭＳ Ｐ明朝" panose="02020600040205080304" pitchFamily="18" charset="-128"/>
            </a:endParaRPr>
          </a:p>
          <a:p>
            <a:pPr marL="68580" indent="0">
              <a:buNone/>
            </a:pPr>
            <a:r>
              <a:rPr lang="ja-JP" altLang="ja-JP" dirty="0" smtClean="0">
                <a:latin typeface="ＭＳ Ｐゴシック" panose="020B0600070205080204" pitchFamily="50" charset="-128"/>
                <a:ea typeface="ＭＳ Ｐゴシック" panose="020B0600070205080204" pitchFamily="50" charset="-128"/>
              </a:rPr>
              <a:t>３</a:t>
            </a:r>
            <a:r>
              <a:rPr lang="ja-JP" altLang="ja-JP" dirty="0">
                <a:latin typeface="ＭＳ Ｐゴシック" panose="020B0600070205080204" pitchFamily="50" charset="-128"/>
                <a:ea typeface="ＭＳ Ｐゴシック" panose="020B0600070205080204" pitchFamily="50" charset="-128"/>
              </a:rPr>
              <a:t>、薬剤性</a:t>
            </a:r>
            <a:r>
              <a:rPr lang="ja-JP" altLang="ja-JP" dirty="0" smtClean="0">
                <a:latin typeface="ＭＳ Ｐゴシック" panose="020B0600070205080204" pitchFamily="50" charset="-128"/>
                <a:ea typeface="ＭＳ Ｐゴシック" panose="020B0600070205080204" pitchFamily="50" charset="-128"/>
              </a:rPr>
              <a:t>フラッシュバックタイプ</a:t>
            </a:r>
            <a:endParaRPr lang="en-US" altLang="ja-JP" dirty="0" smtClean="0">
              <a:latin typeface="ＭＳ Ｐゴシック" panose="020B0600070205080204" pitchFamily="50" charset="-128"/>
              <a:ea typeface="ＭＳ Ｐゴシック" panose="020B0600070205080204" pitchFamily="50" charset="-128"/>
            </a:endParaRPr>
          </a:p>
          <a:p>
            <a:pPr marL="68580" indent="0">
              <a:buNone/>
            </a:pPr>
            <a:r>
              <a:rPr lang="ja-JP" altLang="en-US" dirty="0">
                <a:latin typeface="ＭＳ Ｐゴシック" panose="020B0600070205080204" pitchFamily="50" charset="-128"/>
                <a:ea typeface="ＭＳ Ｐゴシック" panose="020B0600070205080204" pitchFamily="50" charset="-128"/>
              </a:rPr>
              <a:t>　</a:t>
            </a:r>
            <a:r>
              <a:rPr lang="ja-JP" altLang="en-US" dirty="0" smtClean="0">
                <a:latin typeface="ＭＳ Ｐゴシック" panose="020B0600070205080204" pitchFamily="50" charset="-128"/>
                <a:ea typeface="ＭＳ Ｐゴシック" panose="020B0600070205080204" pitchFamily="50" charset="-128"/>
              </a:rPr>
              <a:t>　</a:t>
            </a:r>
            <a:r>
              <a:rPr lang="ja-JP" altLang="ja-JP" dirty="0" smtClean="0">
                <a:latin typeface="ＭＳ Ｐ明朝" panose="02020600040205080304" pitchFamily="18" charset="-128"/>
                <a:ea typeface="ＭＳ Ｐ明朝" panose="02020600040205080304" pitchFamily="18" charset="-128"/>
              </a:rPr>
              <a:t>脂肪</a:t>
            </a:r>
            <a:r>
              <a:rPr lang="ja-JP" altLang="ja-JP" dirty="0">
                <a:latin typeface="ＭＳ Ｐ明朝" panose="02020600040205080304" pitchFamily="18" charset="-128"/>
                <a:ea typeface="ＭＳ Ｐ明朝" panose="02020600040205080304" pitchFamily="18" charset="-128"/>
              </a:rPr>
              <a:t>組織内の薬物が血中へ</a:t>
            </a:r>
            <a:r>
              <a:rPr lang="ja-JP" altLang="ja-JP" dirty="0" smtClean="0">
                <a:latin typeface="ＭＳ Ｐ明朝" panose="02020600040205080304" pitchFamily="18" charset="-128"/>
                <a:ea typeface="ＭＳ Ｐ明朝" panose="02020600040205080304" pitchFamily="18" charset="-128"/>
              </a:rPr>
              <a:t>移行</a:t>
            </a:r>
            <a:r>
              <a:rPr lang="ja-JP" altLang="en-US" dirty="0">
                <a:latin typeface="ＭＳ Ｐ明朝" panose="02020600040205080304" pitchFamily="18" charset="-128"/>
                <a:ea typeface="ＭＳ Ｐ明朝" panose="02020600040205080304" pitchFamily="18" charset="-128"/>
              </a:rPr>
              <a:t>（</a:t>
            </a:r>
            <a:r>
              <a:rPr lang="ja-JP" altLang="ja-JP" dirty="0" smtClean="0">
                <a:latin typeface="ＭＳ Ｐ明朝" panose="02020600040205080304" pitchFamily="18" charset="-128"/>
                <a:ea typeface="ＭＳ Ｐ明朝" panose="02020600040205080304" pitchFamily="18" charset="-128"/>
              </a:rPr>
              <a:t>慢性</a:t>
            </a:r>
            <a:r>
              <a:rPr lang="ja-JP" altLang="en-US" dirty="0">
                <a:latin typeface="ＭＳ Ｐ明朝" panose="02020600040205080304" pitchFamily="18" charset="-128"/>
                <a:ea typeface="ＭＳ Ｐ明朝" panose="02020600040205080304" pitchFamily="18" charset="-128"/>
              </a:rPr>
              <a:t>期</a:t>
            </a:r>
            <a:r>
              <a:rPr lang="ja-JP" altLang="en-US" dirty="0" smtClean="0">
                <a:latin typeface="ＭＳ Ｐ明朝" panose="02020600040205080304" pitchFamily="18" charset="-128"/>
                <a:ea typeface="ＭＳ Ｐ明朝" panose="02020600040205080304" pitchFamily="18" charset="-128"/>
              </a:rPr>
              <a:t>）</a:t>
            </a:r>
            <a:r>
              <a:rPr lang="en-US" altLang="ja-JP" dirty="0" smtClean="0">
                <a:latin typeface="ＭＳ Ｐ明朝" panose="02020600040205080304" pitchFamily="18" charset="-128"/>
                <a:ea typeface="ＭＳ Ｐ明朝" panose="02020600040205080304" pitchFamily="18" charset="-128"/>
              </a:rPr>
              <a:t> </a:t>
            </a:r>
            <a:endParaRPr lang="ja-JP" altLang="ja-JP" dirty="0">
              <a:latin typeface="ＭＳ Ｐ明朝" panose="02020600040205080304" pitchFamily="18" charset="-128"/>
              <a:ea typeface="ＭＳ Ｐ明朝" panose="02020600040205080304" pitchFamily="18" charset="-128"/>
            </a:endParaRPr>
          </a:p>
          <a:p>
            <a:endParaRPr lang="ja-JP" altLang="ja-JP" dirty="0"/>
          </a:p>
          <a:p>
            <a:endParaRPr kumimoji="1" lang="ja-JP" altLang="en-US" dirty="0"/>
          </a:p>
        </p:txBody>
      </p:sp>
    </p:spTree>
    <p:extLst>
      <p:ext uri="{BB962C8B-B14F-4D97-AF65-F5344CB8AC3E}">
        <p14:creationId xmlns:p14="http://schemas.microsoft.com/office/powerpoint/2010/main" val="42251771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a:t>⑦</a:t>
            </a:r>
            <a:r>
              <a:rPr lang="ja-JP" altLang="en-US" dirty="0" smtClean="0">
                <a:latin typeface="ＭＳ Ｐゴシック" panose="020B0600070205080204" pitchFamily="50" charset="-128"/>
                <a:ea typeface="ＭＳ Ｐゴシック" panose="020B0600070205080204" pitchFamily="50" charset="-128"/>
              </a:rPr>
              <a:t>禁断</a:t>
            </a:r>
            <a:r>
              <a:rPr lang="ja-JP" altLang="en-US" dirty="0">
                <a:latin typeface="ＭＳ Ｐゴシック" panose="020B0600070205080204" pitchFamily="50" charset="-128"/>
                <a:ea typeface="ＭＳ Ｐゴシック" panose="020B0600070205080204" pitchFamily="50" charset="-128"/>
              </a:rPr>
              <a:t>症状</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27584" y="2323652"/>
            <a:ext cx="7416824" cy="3841652"/>
          </a:xfrm>
        </p:spPr>
        <p:txBody>
          <a:bodyPr>
            <a:noAutofit/>
          </a:bodyPr>
          <a:lstStyle/>
          <a:p>
            <a:r>
              <a:rPr lang="ja-JP" altLang="ja-JP" dirty="0" smtClean="0">
                <a:latin typeface="ＭＳ Ｐゴシック" panose="020B0600070205080204" pitchFamily="50" charset="-128"/>
                <a:ea typeface="ＭＳ Ｐゴシック" panose="020B0600070205080204" pitchFamily="50" charset="-128"/>
              </a:rPr>
              <a:t>抗不安</a:t>
            </a:r>
            <a:r>
              <a:rPr lang="ja-JP" altLang="ja-JP" dirty="0" smtClean="0">
                <a:latin typeface="ＭＳ Ｐゴシック" panose="020B0600070205080204" pitchFamily="50" charset="-128"/>
                <a:ea typeface="ＭＳ Ｐゴシック" panose="020B0600070205080204" pitchFamily="50" charset="-128"/>
              </a:rPr>
              <a:t>薬</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BZD</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a:t>
            </a:r>
            <a:r>
              <a:rPr lang="ja-JP" altLang="ja-JP" dirty="0" smtClean="0">
                <a:latin typeface="ＭＳ Ｐゴシック" panose="020B0600070205080204" pitchFamily="50" charset="-128"/>
                <a:ea typeface="ＭＳ Ｐゴシック" panose="020B0600070205080204" pitchFamily="50" charset="-128"/>
              </a:rPr>
              <a:t>不安</a:t>
            </a:r>
            <a:r>
              <a:rPr lang="ja-JP" altLang="ja-JP" dirty="0" smtClean="0">
                <a:latin typeface="ＭＳ Ｐゴシック" panose="020B0600070205080204" pitchFamily="50" charset="-128"/>
                <a:ea typeface="ＭＳ Ｐゴシック" panose="020B0600070205080204" pitchFamily="50" charset="-128"/>
              </a:rPr>
              <a:t>発作。</a:t>
            </a:r>
            <a:r>
              <a:rPr lang="ja-JP" altLang="ja-JP" dirty="0" smtClean="0">
                <a:latin typeface="ＭＳ Ｐ明朝" panose="02020600040205080304" pitchFamily="18" charset="-128"/>
                <a:ea typeface="ＭＳ Ｐ明朝" panose="02020600040205080304" pitchFamily="18" charset="-128"/>
              </a:rPr>
              <a:t>会話は</a:t>
            </a:r>
            <a:r>
              <a:rPr lang="ja-JP" altLang="ja-JP" dirty="0" smtClean="0">
                <a:latin typeface="ＭＳ Ｐ明朝" panose="02020600040205080304" pitchFamily="18" charset="-128"/>
                <a:ea typeface="ＭＳ Ｐ明朝" panose="02020600040205080304" pitchFamily="18" charset="-128"/>
              </a:rPr>
              <a:t>通じ理解</a:t>
            </a:r>
            <a:r>
              <a:rPr lang="ja-JP" altLang="en-US" dirty="0" smtClean="0">
                <a:latin typeface="ＭＳ Ｐ明朝" panose="02020600040205080304" pitchFamily="18" charset="-128"/>
                <a:ea typeface="ＭＳ Ｐ明朝" panose="02020600040205080304" pitchFamily="18" charset="-128"/>
              </a:rPr>
              <a:t>は</a:t>
            </a:r>
            <a:r>
              <a:rPr lang="ja-JP" altLang="ja-JP" dirty="0" smtClean="0">
                <a:latin typeface="ＭＳ Ｐ明朝" panose="02020600040205080304" pitchFamily="18" charset="-128"/>
                <a:ea typeface="ＭＳ Ｐ明朝" panose="02020600040205080304" pitchFamily="18" charset="-128"/>
              </a:rPr>
              <a:t>可能</a:t>
            </a:r>
            <a:r>
              <a:rPr lang="ja-JP" altLang="en-US" dirty="0" smtClean="0">
                <a:latin typeface="ＭＳ Ｐ明朝" panose="02020600040205080304" pitchFamily="18" charset="-128"/>
                <a:ea typeface="ＭＳ Ｐ明朝" panose="02020600040205080304" pitchFamily="18" charset="-128"/>
              </a:rPr>
              <a:t>。その</a:t>
            </a:r>
            <a:r>
              <a:rPr lang="ja-JP" altLang="ja-JP" dirty="0" smtClean="0">
                <a:latin typeface="ＭＳ Ｐ明朝" panose="02020600040205080304" pitchFamily="18" charset="-128"/>
                <a:ea typeface="ＭＳ Ｐ明朝" panose="02020600040205080304" pitchFamily="18" charset="-128"/>
              </a:rPr>
              <a:t>分</a:t>
            </a:r>
            <a:r>
              <a:rPr lang="ja-JP" altLang="en-US" dirty="0" smtClean="0">
                <a:latin typeface="ＭＳ Ｐ明朝" panose="02020600040205080304" pitchFamily="18" charset="-128"/>
                <a:ea typeface="ＭＳ Ｐ明朝" panose="02020600040205080304" pitchFamily="18" charset="-128"/>
              </a:rPr>
              <a:t>本人の</a:t>
            </a:r>
            <a:r>
              <a:rPr lang="ja-JP" altLang="ja-JP" dirty="0" smtClean="0">
                <a:latin typeface="ＭＳ Ｐ明朝" panose="02020600040205080304" pitchFamily="18" charset="-128"/>
                <a:ea typeface="ＭＳ Ｐ明朝" panose="02020600040205080304" pitchFamily="18" charset="-128"/>
              </a:rPr>
              <a:t>苦痛</a:t>
            </a:r>
            <a:r>
              <a:rPr lang="ja-JP" altLang="ja-JP" dirty="0">
                <a:latin typeface="ＭＳ Ｐ明朝" panose="02020600040205080304" pitchFamily="18" charset="-128"/>
                <a:ea typeface="ＭＳ Ｐ明朝" panose="02020600040205080304" pitchFamily="18" charset="-128"/>
              </a:rPr>
              <a:t>が強い。</a:t>
            </a:r>
          </a:p>
          <a:p>
            <a:r>
              <a:rPr lang="ja-JP" altLang="ja-JP" dirty="0" smtClean="0">
                <a:latin typeface="ＭＳ Ｐゴシック" panose="020B0600070205080204" pitchFamily="50" charset="-128"/>
                <a:ea typeface="ＭＳ Ｐゴシック" panose="020B0600070205080204" pitchFamily="50" charset="-128"/>
              </a:rPr>
              <a:t>抗</a:t>
            </a:r>
            <a:r>
              <a:rPr lang="ja-JP" altLang="ja-JP" dirty="0">
                <a:latin typeface="ＭＳ Ｐゴシック" panose="020B0600070205080204" pitchFamily="50" charset="-128"/>
                <a:ea typeface="ＭＳ Ｐゴシック" panose="020B0600070205080204" pitchFamily="50" charset="-128"/>
              </a:rPr>
              <a:t>精神病</a:t>
            </a:r>
            <a:r>
              <a:rPr lang="ja-JP" altLang="ja-JP" dirty="0" smtClean="0">
                <a:latin typeface="ＭＳ Ｐゴシック" panose="020B0600070205080204" pitchFamily="50" charset="-128"/>
                <a:ea typeface="ＭＳ Ｐゴシック" panose="020B0600070205080204" pitchFamily="50" charset="-128"/>
              </a:rPr>
              <a:t>薬</a:t>
            </a:r>
            <a:r>
              <a:rPr lang="ja-JP" altLang="en-US" dirty="0" smtClean="0">
                <a:latin typeface="ＭＳ Ｐゴシック" panose="020B0600070205080204" pitchFamily="50" charset="-128"/>
                <a:ea typeface="ＭＳ Ｐゴシック" panose="020B0600070205080204" pitchFamily="50" charset="-128"/>
              </a:rPr>
              <a:t>（</a:t>
            </a:r>
            <a:r>
              <a:rPr lang="ja-JP" altLang="ja-JP" dirty="0" smtClean="0">
                <a:latin typeface="ＭＳ Ｐゴシック" panose="020B0600070205080204" pitchFamily="50" charset="-128"/>
                <a:ea typeface="ＭＳ Ｐゴシック" panose="020B0600070205080204" pitchFamily="50" charset="-128"/>
              </a:rPr>
              <a:t>定型</a:t>
            </a:r>
            <a:r>
              <a:rPr lang="en-US" altLang="ja-JP" dirty="0">
                <a:latin typeface="ＭＳ Ｐゴシック" panose="020B0600070205080204" pitchFamily="50" charset="-128"/>
                <a:ea typeface="ＭＳ Ｐゴシック" panose="020B0600070205080204" pitchFamily="50" charset="-128"/>
              </a:rPr>
              <a:t>/ </a:t>
            </a:r>
            <a:r>
              <a:rPr lang="ja-JP" altLang="ja-JP" dirty="0" smtClean="0">
                <a:latin typeface="ＭＳ Ｐゴシック" panose="020B0600070205080204" pitchFamily="50" charset="-128"/>
                <a:ea typeface="ＭＳ Ｐゴシック" panose="020B0600070205080204" pitchFamily="50" charset="-128"/>
              </a:rPr>
              <a:t>非定型</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a:t>
            </a:r>
            <a:r>
              <a:rPr lang="ja-JP" altLang="ja-JP" dirty="0" smtClean="0">
                <a:latin typeface="ＭＳ Ｐゴシック" panose="020B0600070205080204" pitchFamily="50" charset="-128"/>
                <a:ea typeface="ＭＳ Ｐゴシック" panose="020B0600070205080204" pitchFamily="50" charset="-128"/>
              </a:rPr>
              <a:t>幻覚</a:t>
            </a:r>
            <a:r>
              <a:rPr lang="ja-JP" altLang="ja-JP" dirty="0">
                <a:latin typeface="ＭＳ Ｐゴシック" panose="020B0600070205080204" pitchFamily="50" charset="-128"/>
                <a:ea typeface="ＭＳ Ｐゴシック" panose="020B0600070205080204" pitchFamily="50" charset="-128"/>
              </a:rPr>
              <a:t>、混乱。</a:t>
            </a:r>
            <a:r>
              <a:rPr lang="ja-JP" altLang="ja-JP" dirty="0">
                <a:latin typeface="ＭＳ Ｐ明朝" panose="02020600040205080304" pitchFamily="18" charset="-128"/>
                <a:ea typeface="ＭＳ Ｐ明朝" panose="02020600040205080304" pitchFamily="18" charset="-128"/>
              </a:rPr>
              <a:t>会話不成立。</a:t>
            </a:r>
            <a:r>
              <a:rPr lang="ja-JP" altLang="ja-JP" dirty="0" smtClean="0">
                <a:latin typeface="ＭＳ Ｐ明朝" panose="02020600040205080304" pitchFamily="18" charset="-128"/>
                <a:ea typeface="ＭＳ Ｐ明朝" panose="02020600040205080304" pitchFamily="18" charset="-128"/>
              </a:rPr>
              <a:t>苦痛</a:t>
            </a:r>
            <a:r>
              <a:rPr lang="ja-JP" altLang="en-US" dirty="0" smtClean="0">
                <a:latin typeface="ＭＳ Ｐ明朝" panose="02020600040205080304" pitchFamily="18" charset="-128"/>
                <a:ea typeface="ＭＳ Ｐ明朝" panose="02020600040205080304" pitchFamily="18" charset="-128"/>
              </a:rPr>
              <a:t>を覚えていない</a:t>
            </a:r>
            <a:r>
              <a:rPr lang="ja-JP" altLang="ja-JP" dirty="0" smtClean="0">
                <a:latin typeface="ＭＳ Ｐ明朝" panose="02020600040205080304" pitchFamily="18" charset="-128"/>
                <a:ea typeface="ＭＳ Ｐ明朝" panose="02020600040205080304" pitchFamily="18" charset="-128"/>
              </a:rPr>
              <a:t>。</a:t>
            </a:r>
            <a:r>
              <a:rPr lang="en-US" altLang="ja-JP" dirty="0">
                <a:latin typeface="ＭＳ Ｐ明朝" panose="02020600040205080304" pitchFamily="18" charset="-128"/>
                <a:ea typeface="ＭＳ Ｐ明朝" panose="02020600040205080304" pitchFamily="18" charset="-128"/>
              </a:rPr>
              <a:t>ARP</a:t>
            </a:r>
            <a:r>
              <a:rPr lang="ja-JP" altLang="ja-JP" dirty="0" smtClean="0">
                <a:latin typeface="ＭＳ Ｐ明朝" panose="02020600040205080304" pitchFamily="18" charset="-128"/>
                <a:ea typeface="ＭＳ Ｐ明朝" panose="02020600040205080304" pitchFamily="18" charset="-128"/>
              </a:rPr>
              <a:t>は</a:t>
            </a:r>
            <a:r>
              <a:rPr lang="ja-JP" altLang="ja-JP" dirty="0">
                <a:latin typeface="ＭＳ Ｐ明朝" panose="02020600040205080304" pitchFamily="18" charset="-128"/>
                <a:ea typeface="ＭＳ Ｐ明朝" panose="02020600040205080304" pitchFamily="18" charset="-128"/>
              </a:rPr>
              <a:t>時間差に注意。</a:t>
            </a:r>
          </a:p>
          <a:p>
            <a:r>
              <a:rPr lang="ja-JP" altLang="ja-JP" dirty="0" smtClean="0">
                <a:latin typeface="ＭＳ Ｐゴシック" panose="020B0600070205080204" pitchFamily="50" charset="-128"/>
                <a:ea typeface="ＭＳ Ｐゴシック" panose="020B0600070205080204" pitchFamily="50" charset="-128"/>
              </a:rPr>
              <a:t>抗</a:t>
            </a:r>
            <a:r>
              <a:rPr lang="ja-JP" altLang="ja-JP" dirty="0">
                <a:latin typeface="ＭＳ Ｐゴシック" panose="020B0600070205080204" pitchFamily="50" charset="-128"/>
                <a:ea typeface="ＭＳ Ｐゴシック" panose="020B0600070205080204" pitchFamily="50" charset="-128"/>
              </a:rPr>
              <a:t>うつ</a:t>
            </a:r>
            <a:r>
              <a:rPr lang="ja-JP" altLang="ja-JP" dirty="0" smtClean="0">
                <a:latin typeface="ＭＳ Ｐゴシック" panose="020B0600070205080204" pitchFamily="50" charset="-128"/>
                <a:ea typeface="ＭＳ Ｐゴシック" panose="020B0600070205080204" pitchFamily="50" charset="-128"/>
              </a:rPr>
              <a:t>薬</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SSRI</a:t>
            </a:r>
            <a:r>
              <a:rPr lang="en-US" altLang="ja-JP" dirty="0">
                <a:latin typeface="ＭＳ Ｐゴシック" panose="020B0600070205080204" pitchFamily="50" charset="-128"/>
                <a:ea typeface="ＭＳ Ｐゴシック" panose="020B0600070205080204" pitchFamily="50" charset="-128"/>
              </a:rPr>
              <a:t>/ </a:t>
            </a:r>
            <a:r>
              <a:rPr lang="en-US" altLang="ja-JP" dirty="0" smtClean="0">
                <a:latin typeface="ＭＳ Ｐゴシック" panose="020B0600070205080204" pitchFamily="50" charset="-128"/>
                <a:ea typeface="ＭＳ Ｐゴシック" panose="020B0600070205080204" pitchFamily="50" charset="-128"/>
              </a:rPr>
              <a:t>SNRI</a:t>
            </a:r>
            <a:r>
              <a:rPr lang="ja-JP" altLang="en-US" dirty="0" smtClean="0">
                <a:latin typeface="ＭＳ Ｐゴシック" panose="020B0600070205080204" pitchFamily="50" charset="-128"/>
                <a:ea typeface="ＭＳ Ｐゴシック" panose="020B0600070205080204" pitchFamily="50" charset="-128"/>
              </a:rPr>
              <a:t>）</a:t>
            </a:r>
            <a:r>
              <a:rPr lang="ja-JP" altLang="ja-JP" dirty="0" smtClean="0">
                <a:latin typeface="ＭＳ Ｐゴシック" panose="020B0600070205080204" pitchFamily="50" charset="-128"/>
                <a:ea typeface="ＭＳ Ｐゴシック" panose="020B0600070205080204" pitchFamily="50" charset="-128"/>
              </a:rPr>
              <a:t>自他殺</a:t>
            </a:r>
            <a:r>
              <a:rPr lang="ja-JP" altLang="ja-JP" dirty="0">
                <a:latin typeface="ＭＳ Ｐゴシック" panose="020B0600070205080204" pitchFamily="50" charset="-128"/>
                <a:ea typeface="ＭＳ Ｐゴシック" panose="020B0600070205080204" pitchFamily="50" charset="-128"/>
              </a:rPr>
              <a:t>、暴力。</a:t>
            </a:r>
            <a:r>
              <a:rPr lang="ja-JP" altLang="ja-JP" dirty="0">
                <a:latin typeface="ＭＳ Ｐ明朝" panose="02020600040205080304" pitchFamily="18" charset="-128"/>
                <a:ea typeface="ＭＳ Ｐ明朝" panose="02020600040205080304" pitchFamily="18" charset="-128"/>
              </a:rPr>
              <a:t>二次曲線的な血中濃度となるので減薬量に細心の注意。</a:t>
            </a:r>
          </a:p>
          <a:p>
            <a:r>
              <a:rPr lang="ja-JP" altLang="ja-JP" dirty="0" smtClean="0">
                <a:latin typeface="ＭＳ Ｐゴシック" panose="020B0600070205080204" pitchFamily="50" charset="-128"/>
                <a:ea typeface="ＭＳ Ｐゴシック" panose="020B0600070205080204" pitchFamily="50" charset="-128"/>
              </a:rPr>
              <a:t>抗</a:t>
            </a:r>
            <a:r>
              <a:rPr lang="ja-JP" altLang="ja-JP" dirty="0" smtClean="0">
                <a:latin typeface="ＭＳ Ｐゴシック" panose="020B0600070205080204" pitchFamily="50" charset="-128"/>
                <a:ea typeface="ＭＳ Ｐゴシック" panose="020B0600070205080204" pitchFamily="50" charset="-128"/>
              </a:rPr>
              <a:t>てんかん薬</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CBZ</a:t>
            </a:r>
            <a:r>
              <a:rPr lang="en-US" altLang="ja-JP" dirty="0">
                <a:latin typeface="ＭＳ Ｐゴシック" panose="020B0600070205080204" pitchFamily="50" charset="-128"/>
                <a:ea typeface="ＭＳ Ｐゴシック" panose="020B0600070205080204" pitchFamily="50" charset="-128"/>
              </a:rPr>
              <a:t>/ </a:t>
            </a:r>
            <a:r>
              <a:rPr lang="en-US" altLang="ja-JP" dirty="0" smtClean="0">
                <a:latin typeface="ＭＳ Ｐゴシック" panose="020B0600070205080204" pitchFamily="50" charset="-128"/>
                <a:ea typeface="ＭＳ Ｐゴシック" panose="020B0600070205080204" pitchFamily="50" charset="-128"/>
              </a:rPr>
              <a:t>VPA</a:t>
            </a:r>
            <a:r>
              <a:rPr lang="ja-JP" altLang="en-US" dirty="0" smtClean="0">
                <a:latin typeface="ＭＳ Ｐゴシック" panose="020B0600070205080204" pitchFamily="50" charset="-128"/>
                <a:ea typeface="ＭＳ Ｐゴシック" panose="020B0600070205080204" pitchFamily="50" charset="-128"/>
              </a:rPr>
              <a:t>）</a:t>
            </a:r>
            <a:r>
              <a:rPr lang="en-US" altLang="ja-JP" dirty="0" smtClean="0">
                <a:latin typeface="ＭＳ Ｐゴシック" panose="020B0600070205080204" pitchFamily="50" charset="-128"/>
                <a:ea typeface="ＭＳ Ｐゴシック" panose="020B0600070205080204" pitchFamily="50" charset="-128"/>
              </a:rPr>
              <a:t>…</a:t>
            </a:r>
            <a:r>
              <a:rPr lang="ja-JP" altLang="ja-JP" dirty="0" smtClean="0">
                <a:latin typeface="ＭＳ Ｐゴシック" panose="020B0600070205080204" pitchFamily="50" charset="-128"/>
                <a:ea typeface="ＭＳ Ｐゴシック" panose="020B0600070205080204" pitchFamily="50" charset="-128"/>
              </a:rPr>
              <a:t>てんかん</a:t>
            </a:r>
            <a:r>
              <a:rPr lang="ja-JP" altLang="ja-JP" dirty="0">
                <a:latin typeface="ＭＳ Ｐゴシック" panose="020B0600070205080204" pitchFamily="50" charset="-128"/>
                <a:ea typeface="ＭＳ Ｐゴシック" panose="020B0600070205080204" pitchFamily="50" charset="-128"/>
              </a:rPr>
              <a:t>重積</a:t>
            </a:r>
            <a:r>
              <a:rPr lang="ja-JP" altLang="ja-JP" dirty="0" smtClean="0">
                <a:latin typeface="ＭＳ Ｐゴシック" panose="020B0600070205080204" pitchFamily="50" charset="-128"/>
                <a:ea typeface="ＭＳ Ｐゴシック" panose="020B0600070205080204" pitchFamily="50" charset="-128"/>
              </a:rPr>
              <a:t>発作</a:t>
            </a:r>
            <a:r>
              <a:rPr lang="en-US" altLang="ja-JP" dirty="0" smtClean="0">
                <a:latin typeface="ＭＳ Ｐゴシック" panose="020B0600070205080204" pitchFamily="50" charset="-128"/>
                <a:ea typeface="ＭＳ Ｐゴシック" panose="020B0600070205080204" pitchFamily="50" charset="-128"/>
              </a:rPr>
              <a:t>!</a:t>
            </a:r>
          </a:p>
          <a:p>
            <a:r>
              <a:rPr lang="ja-JP" altLang="ja-JP" dirty="0" smtClean="0">
                <a:latin typeface="ＭＳ Ｐゴシック" panose="020B0600070205080204" pitchFamily="50" charset="-128"/>
                <a:ea typeface="ＭＳ Ｐゴシック" panose="020B0600070205080204" pitchFamily="50" charset="-128"/>
              </a:rPr>
              <a:t>抗パ薬</a:t>
            </a:r>
            <a:r>
              <a:rPr lang="en-US" altLang="ja-JP" dirty="0" smtClean="0">
                <a:latin typeface="ＭＳ Ｐゴシック" panose="020B0600070205080204" pitchFamily="50" charset="-128"/>
                <a:ea typeface="ＭＳ Ｐゴシック" panose="020B0600070205080204" pitchFamily="50" charset="-128"/>
              </a:rPr>
              <a:t>…</a:t>
            </a:r>
            <a:r>
              <a:rPr lang="ja-JP" altLang="ja-JP" dirty="0" smtClean="0">
                <a:latin typeface="ＭＳ Ｐゴシック" panose="020B0600070205080204" pitchFamily="50" charset="-128"/>
                <a:ea typeface="ＭＳ Ｐゴシック" panose="020B0600070205080204" pitchFamily="50" charset="-128"/>
              </a:rPr>
              <a:t>パーキンソン</a:t>
            </a:r>
            <a:r>
              <a:rPr lang="ja-JP" altLang="ja-JP" dirty="0">
                <a:latin typeface="ＭＳ Ｐゴシック" panose="020B0600070205080204" pitchFamily="50" charset="-128"/>
                <a:ea typeface="ＭＳ Ｐゴシック" panose="020B0600070205080204" pitchFamily="50" charset="-128"/>
              </a:rPr>
              <a:t>症状</a:t>
            </a:r>
            <a:r>
              <a:rPr lang="ja-JP" altLang="ja-JP" dirty="0">
                <a:latin typeface="ＭＳ Ｐ明朝" panose="02020600040205080304" pitchFamily="18" charset="-128"/>
                <a:ea typeface="ＭＳ Ｐ明朝" panose="02020600040205080304" pitchFamily="18" charset="-128"/>
              </a:rPr>
              <a:t>、アカシジア、消化器症状</a:t>
            </a:r>
            <a:r>
              <a:rPr lang="ja-JP" altLang="ja-JP" dirty="0" smtClean="0">
                <a:latin typeface="ＭＳ Ｐ明朝" panose="02020600040205080304" pitchFamily="18" charset="-128"/>
                <a:ea typeface="ＭＳ Ｐ明朝" panose="02020600040205080304" pitchFamily="18" charset="-128"/>
              </a:rPr>
              <a:t>。</a:t>
            </a:r>
            <a:r>
              <a:rPr lang="ja-JP" altLang="en-US" dirty="0" smtClean="0">
                <a:latin typeface="ＭＳ Ｐ明朝" panose="02020600040205080304" pitchFamily="18" charset="-128"/>
                <a:ea typeface="ＭＳ Ｐ明朝" panose="02020600040205080304" pitchFamily="18" charset="-128"/>
              </a:rPr>
              <a:t>通常</a:t>
            </a:r>
            <a:r>
              <a:rPr lang="ja-JP" altLang="ja-JP" dirty="0" smtClean="0">
                <a:latin typeface="ＭＳ Ｐ明朝" panose="02020600040205080304" pitchFamily="18" charset="-128"/>
                <a:ea typeface="ＭＳ Ｐ明朝" panose="02020600040205080304" pitchFamily="18" charset="-128"/>
              </a:rPr>
              <a:t>メジャー</a:t>
            </a:r>
            <a:r>
              <a:rPr lang="ja-JP" altLang="ja-JP" dirty="0">
                <a:latin typeface="ＭＳ Ｐ明朝" panose="02020600040205080304" pitchFamily="18" charset="-128"/>
                <a:ea typeface="ＭＳ Ｐ明朝" panose="02020600040205080304" pitchFamily="18" charset="-128"/>
              </a:rPr>
              <a:t>と同時に減らす</a:t>
            </a:r>
            <a:r>
              <a:rPr lang="ja-JP" altLang="ja-JP" dirty="0" smtClean="0">
                <a:latin typeface="ＭＳ Ｐ明朝" panose="02020600040205080304" pitchFamily="18" charset="-128"/>
                <a:ea typeface="ＭＳ Ｐ明朝" panose="02020600040205080304" pitchFamily="18" charset="-128"/>
              </a:rPr>
              <a:t>。</a:t>
            </a:r>
            <a:endParaRPr lang="ja-JP" altLang="ja-JP"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425919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smtClean="0"/>
              <a:t>回　薬と</a:t>
            </a:r>
            <a:r>
              <a:rPr lang="ja-JP" altLang="en-US" dirty="0"/>
              <a:t>神経</a:t>
            </a:r>
            <a:r>
              <a:rPr lang="ja-JP" altLang="en-US" dirty="0" smtClean="0"/>
              <a:t>ホルモン</a:t>
            </a:r>
            <a:r>
              <a:rPr lang="en-US" altLang="ja-JP" dirty="0" smtClean="0"/>
              <a:t/>
            </a:r>
            <a:br>
              <a:rPr lang="en-US" altLang="ja-JP" dirty="0" smtClean="0"/>
            </a:br>
            <a:r>
              <a:rPr lang="ja-JP" altLang="en-US" dirty="0" smtClean="0"/>
              <a:t>①向</a:t>
            </a:r>
            <a:r>
              <a:rPr lang="ja-JP" altLang="en-US" dirty="0"/>
              <a:t>精神薬と精神医学の歴史</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pPr marL="68580" indent="0">
              <a:buNone/>
            </a:pPr>
            <a:r>
              <a:rPr lang="ja-JP" altLang="ja-JP" dirty="0" smtClean="0">
                <a:latin typeface="ＭＳ Ｐ明朝" panose="02020600040205080304" pitchFamily="18" charset="-128"/>
                <a:ea typeface="ＭＳ Ｐ明朝" panose="02020600040205080304" pitchFamily="18" charset="-128"/>
              </a:rPr>
              <a:t>元日</a:t>
            </a:r>
            <a:r>
              <a:rPr lang="ja-JP" altLang="ja-JP" dirty="0">
                <a:latin typeface="ＭＳ Ｐ明朝" panose="02020600040205080304" pitchFamily="18" charset="-128"/>
                <a:ea typeface="ＭＳ Ｐ明朝" panose="02020600040205080304" pitchFamily="18" charset="-128"/>
              </a:rPr>
              <a:t>本医師会会長の武見太郎は｢精神科は牧畜産業だ｣と発言している。それはどういう意味かを考えてほしい。とりわけ</a:t>
            </a:r>
            <a:r>
              <a:rPr lang="en-US" altLang="ja-JP" dirty="0">
                <a:latin typeface="ＭＳ Ｐ明朝" panose="02020600040205080304" pitchFamily="18" charset="-128"/>
                <a:ea typeface="ＭＳ Ｐ明朝" panose="02020600040205080304" pitchFamily="18" charset="-128"/>
              </a:rPr>
              <a:t>GHQ</a:t>
            </a:r>
            <a:r>
              <a:rPr lang="ja-JP" altLang="ja-JP" dirty="0">
                <a:latin typeface="ＭＳ Ｐ明朝" panose="02020600040205080304" pitchFamily="18" charset="-128"/>
                <a:ea typeface="ＭＳ Ｐ明朝" panose="02020600040205080304" pitchFamily="18" charset="-128"/>
              </a:rPr>
              <a:t>介入以降の精神医学の正体、海外では政治的な抵抗者を精神疾患扱いして合法的に強制入院してきた事実、そもそも統合失調症のドーパミン分泌異常（モノアミン仮説）は仮説であり、実際に人の脳で調べたことはないという事実、近代の精神医学は世界中で検査結果もなく過剰診断し、モノアミン仮説を口実にして人々に投薬してきた事実、その結果として精神科患者が急増し問題視されてきた事実、戦中より現代の方がはるかに精神科患者が多い事実、ロボトミーの事実と抗精神病薬も前頭葉を萎縮させロボトミーと同じ作用がある事実、これらが優生学の思想から起こっていた事実について知って</a:t>
            </a:r>
            <a:r>
              <a:rPr lang="ja-JP" altLang="ja-JP" dirty="0" smtClean="0">
                <a:latin typeface="ＭＳ Ｐ明朝" panose="02020600040205080304" pitchFamily="18" charset="-128"/>
                <a:ea typeface="ＭＳ Ｐ明朝" panose="02020600040205080304" pitchFamily="18" charset="-128"/>
              </a:rPr>
              <a:t>いただ</a:t>
            </a:r>
            <a:r>
              <a:rPr lang="ja-JP" altLang="en-US" dirty="0" smtClean="0">
                <a:latin typeface="ＭＳ Ｐ明朝" panose="02020600040205080304" pitchFamily="18" charset="-128"/>
                <a:ea typeface="ＭＳ Ｐ明朝" panose="02020600040205080304" pitchFamily="18" charset="-128"/>
              </a:rPr>
              <a:t>きたい</a:t>
            </a:r>
            <a:r>
              <a:rPr lang="ja-JP" altLang="ja-JP" dirty="0" smtClean="0">
                <a:latin typeface="ＭＳ Ｐ明朝" panose="02020600040205080304" pitchFamily="18" charset="-128"/>
                <a:ea typeface="ＭＳ Ｐ明朝" panose="02020600040205080304" pitchFamily="18" charset="-128"/>
              </a:rPr>
              <a:t>。</a:t>
            </a:r>
            <a:endParaRPr kumimoji="1" lang="ja-JP" altLang="en-US"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22737529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⑧副作用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r>
              <a:rPr kumimoji="1" lang="ja-JP" altLang="en-US" dirty="0" smtClean="0"/>
              <a:t>添付文書はる</a:t>
            </a:r>
            <a:endParaRPr kumimoji="1" lang="ja-JP" altLang="en-US" dirty="0"/>
          </a:p>
        </p:txBody>
      </p:sp>
    </p:spTree>
    <p:extLst>
      <p:ext uri="{BB962C8B-B14F-4D97-AF65-F5344CB8AC3E}">
        <p14:creationId xmlns:p14="http://schemas.microsoft.com/office/powerpoint/2010/main" val="16360786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⑧副作用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fontScale="92500"/>
          </a:bodyPr>
          <a:lstStyle/>
          <a:p>
            <a:r>
              <a:rPr lang="ja-JP" altLang="en-US" dirty="0" smtClean="0"/>
              <a:t>パーキンソニズム</a:t>
            </a:r>
            <a:endParaRPr lang="ja-JP" altLang="ja-JP" dirty="0"/>
          </a:p>
          <a:p>
            <a:r>
              <a:rPr lang="ja-JP" altLang="en-US" dirty="0" smtClean="0"/>
              <a:t>セロトニン</a:t>
            </a:r>
            <a:r>
              <a:rPr lang="ja-JP" altLang="en-US" dirty="0" smtClean="0"/>
              <a:t>症候群</a:t>
            </a:r>
            <a:endParaRPr lang="en-US" altLang="ja-JP" dirty="0" smtClean="0"/>
          </a:p>
          <a:p>
            <a:r>
              <a:rPr lang="ja-JP" altLang="en-US" dirty="0" smtClean="0"/>
              <a:t>悪性症候群</a:t>
            </a:r>
            <a:endParaRPr lang="ja-JP" altLang="ja-JP" dirty="0"/>
          </a:p>
          <a:p>
            <a:r>
              <a:rPr lang="ja-JP" altLang="ja-JP" dirty="0" smtClean="0"/>
              <a:t>アカシジア</a:t>
            </a:r>
            <a:r>
              <a:rPr lang="ja-JP" altLang="en-US" dirty="0" smtClean="0"/>
              <a:t>：</a:t>
            </a:r>
            <a:r>
              <a:rPr lang="en-US" altLang="ja-JP" dirty="0" smtClean="0"/>
              <a:t>D2</a:t>
            </a:r>
            <a:r>
              <a:rPr lang="ja-JP" altLang="en-US" dirty="0"/>
              <a:t>遮断→</a:t>
            </a:r>
            <a:r>
              <a:rPr lang="en-US" altLang="ja-JP" dirty="0"/>
              <a:t>a1</a:t>
            </a:r>
            <a:r>
              <a:rPr lang="ja-JP" altLang="en-US" dirty="0"/>
              <a:t>賦活→交感神経優位？　</a:t>
            </a:r>
            <a:endParaRPr lang="en-US" altLang="ja-JP" dirty="0"/>
          </a:p>
          <a:p>
            <a:pPr marL="68580" indent="0">
              <a:buNone/>
            </a:pPr>
            <a:r>
              <a:rPr lang="ja-JP" altLang="ja-JP" dirty="0" smtClean="0"/>
              <a:t>急性</a:t>
            </a:r>
            <a:r>
              <a:rPr lang="ja-JP" altLang="ja-JP" dirty="0"/>
              <a:t>アカシジア、遅発性アカシジア、離脱性</a:t>
            </a:r>
            <a:r>
              <a:rPr lang="ja-JP" altLang="ja-JP" dirty="0" smtClean="0"/>
              <a:t>アカシジア</a:t>
            </a:r>
            <a:r>
              <a:rPr lang="ja-JP" altLang="ja-JP" dirty="0"/>
              <a:t>、慢性アカシジアに分類される。副作用が原因の場合は減薬で治り、離脱症状として出ている場合は増薬で治る。しかし離脱症状の正体は好転反応であり、様子を見るほうが治療になる</a:t>
            </a:r>
            <a:r>
              <a:rPr lang="ja-JP" altLang="ja-JP" dirty="0" smtClean="0"/>
              <a:t>。</a:t>
            </a:r>
            <a:endParaRPr lang="ja-JP" altLang="ja-JP" dirty="0"/>
          </a:p>
        </p:txBody>
      </p:sp>
    </p:spTree>
    <p:extLst>
      <p:ext uri="{BB962C8B-B14F-4D97-AF65-F5344CB8AC3E}">
        <p14:creationId xmlns:p14="http://schemas.microsoft.com/office/powerpoint/2010/main" val="21421837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⑧副作用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fontScale="77500" lnSpcReduction="20000"/>
          </a:bodyPr>
          <a:lstStyle/>
          <a:p>
            <a:r>
              <a:rPr lang="ja-JP" altLang="ja-JP" dirty="0" smtClean="0"/>
              <a:t>アルコール依存症</a:t>
            </a:r>
            <a:r>
              <a:rPr lang="ja-JP" altLang="en-US" dirty="0" smtClean="0"/>
              <a:t>：</a:t>
            </a:r>
            <a:r>
              <a:rPr lang="ja-JP" altLang="ja-JP" dirty="0" smtClean="0"/>
              <a:t>アルコール</a:t>
            </a:r>
            <a:r>
              <a:rPr lang="ja-JP" altLang="ja-JP" dirty="0"/>
              <a:t>はベンゾ系と置換できる。ダウナー系でも多少置換えできる</a:t>
            </a:r>
            <a:r>
              <a:rPr lang="ja-JP" altLang="ja-JP" dirty="0" smtClean="0"/>
              <a:t>。置換え</a:t>
            </a:r>
            <a:r>
              <a:rPr lang="ja-JP" altLang="ja-JP" dirty="0"/>
              <a:t>は治療にはならない</a:t>
            </a:r>
            <a:r>
              <a:rPr lang="ja-JP" altLang="ja-JP" dirty="0" smtClean="0"/>
              <a:t>。</a:t>
            </a:r>
            <a:r>
              <a:rPr lang="en-US" altLang="ja-JP" dirty="0"/>
              <a:t> </a:t>
            </a:r>
            <a:endParaRPr lang="ja-JP" altLang="ja-JP" dirty="0"/>
          </a:p>
          <a:p>
            <a:r>
              <a:rPr lang="ja-JP" altLang="ja-JP" dirty="0" smtClean="0"/>
              <a:t>依存性</a:t>
            </a:r>
            <a:r>
              <a:rPr lang="ja-JP" altLang="en-US" dirty="0" smtClean="0"/>
              <a:t>：</a:t>
            </a:r>
            <a:r>
              <a:rPr lang="ja-JP" altLang="ja-JP" dirty="0" smtClean="0"/>
              <a:t>ベンゾジアゼピン</a:t>
            </a:r>
            <a:r>
              <a:rPr lang="ja-JP" altLang="ja-JP" dirty="0"/>
              <a:t>系の薬剤は世界中の物質において最も強い依存性があり、</a:t>
            </a:r>
            <a:r>
              <a:rPr lang="ja-JP" altLang="ja-JP" dirty="0" smtClean="0"/>
              <a:t>アルコール</a:t>
            </a:r>
            <a:r>
              <a:rPr lang="ja-JP" altLang="en-US" dirty="0" smtClean="0"/>
              <a:t>、</a:t>
            </a:r>
            <a:r>
              <a:rPr lang="ja-JP" altLang="ja-JP" dirty="0" smtClean="0"/>
              <a:t>コカイン</a:t>
            </a:r>
            <a:r>
              <a:rPr lang="ja-JP" altLang="ja-JP" dirty="0"/>
              <a:t>、ヘロインなどを凌ぐとされている。</a:t>
            </a:r>
          </a:p>
          <a:p>
            <a:r>
              <a:rPr lang="ja-JP" altLang="ja-JP" dirty="0" smtClean="0"/>
              <a:t>暴</a:t>
            </a:r>
            <a:r>
              <a:rPr lang="ja-JP" altLang="ja-JP" dirty="0"/>
              <a:t>　</a:t>
            </a:r>
            <a:r>
              <a:rPr lang="ja-JP" altLang="ja-JP" dirty="0" smtClean="0"/>
              <a:t>力</a:t>
            </a:r>
            <a:r>
              <a:rPr lang="ja-JP" altLang="en-US" dirty="0" smtClean="0"/>
              <a:t>：</a:t>
            </a:r>
            <a:r>
              <a:rPr lang="ja-JP" altLang="ja-JP" dirty="0" smtClean="0"/>
              <a:t>抗</a:t>
            </a:r>
            <a:r>
              <a:rPr lang="ja-JP" altLang="ja-JP" dirty="0"/>
              <a:t>うつ薬は暴力を引き起こす</a:t>
            </a:r>
            <a:r>
              <a:rPr lang="en-US" altLang="ja-JP" dirty="0">
                <a:hlinkClick r:id="rId2"/>
              </a:rPr>
              <a:t>。</a:t>
            </a:r>
            <a:r>
              <a:rPr lang="ja-JP" altLang="ja-JP" dirty="0"/>
              <a:t>日本でも海外でも凶悪事件の背後に高確率で抗うつ薬が検出される</a:t>
            </a:r>
            <a:r>
              <a:rPr lang="ja-JP" altLang="ja-JP" dirty="0" smtClean="0"/>
              <a:t>。チャンピックス</a:t>
            </a:r>
            <a:r>
              <a:rPr lang="ja-JP" altLang="en-US" dirty="0" smtClean="0"/>
              <a:t>や</a:t>
            </a:r>
            <a:r>
              <a:rPr lang="ja-JP" altLang="ja-JP" dirty="0" smtClean="0"/>
              <a:t>精製</a:t>
            </a:r>
            <a:r>
              <a:rPr lang="ja-JP" altLang="ja-JP" dirty="0"/>
              <a:t>糖</a:t>
            </a:r>
            <a:r>
              <a:rPr lang="ja-JP" altLang="ja-JP" dirty="0" smtClean="0"/>
              <a:t>も</a:t>
            </a:r>
            <a:r>
              <a:rPr lang="ja-JP" altLang="en-US" dirty="0" smtClean="0"/>
              <a:t>興奮作用がある</a:t>
            </a:r>
            <a:r>
              <a:rPr lang="ja-JP" altLang="ja-JP" dirty="0" smtClean="0"/>
              <a:t>。</a:t>
            </a:r>
            <a:r>
              <a:rPr lang="ja-JP" altLang="ja-JP" dirty="0"/>
              <a:t>精製された糖は血糖値とそれに関連するホルモン分泌を乱し精神状態に影響する。特にアドレナリンは不眠や空腹、イライラ、</a:t>
            </a:r>
            <a:r>
              <a:rPr lang="ja-JP" altLang="ja-JP" dirty="0" smtClean="0"/>
              <a:t>衝動の</a:t>
            </a:r>
            <a:r>
              <a:rPr lang="ja-JP" altLang="ja-JP" dirty="0"/>
              <a:t>原因となる。 </a:t>
            </a:r>
          </a:p>
          <a:p>
            <a:r>
              <a:rPr lang="ja-JP" altLang="ja-JP" dirty="0" smtClean="0"/>
              <a:t>脳萎縮</a:t>
            </a:r>
            <a:r>
              <a:rPr lang="ja-JP" altLang="en-US" dirty="0" smtClean="0"/>
              <a:t>：</a:t>
            </a:r>
            <a:r>
              <a:rPr lang="ja-JP" altLang="ja-JP" dirty="0" smtClean="0"/>
              <a:t>抗</a:t>
            </a:r>
            <a:r>
              <a:rPr lang="ja-JP" altLang="ja-JP" dirty="0"/>
              <a:t>精神病薬そのものに神経毒性があり、脳萎縮を促すという大規模研究の結果がある。</a:t>
            </a:r>
          </a:p>
          <a:p>
            <a:pPr marL="68580" indent="0">
              <a:buNone/>
            </a:pPr>
            <a:endParaRPr kumimoji="1" lang="ja-JP" altLang="en-US" dirty="0"/>
          </a:p>
        </p:txBody>
      </p:sp>
    </p:spTree>
    <p:extLst>
      <p:ext uri="{BB962C8B-B14F-4D97-AF65-F5344CB8AC3E}">
        <p14:creationId xmlns:p14="http://schemas.microsoft.com/office/powerpoint/2010/main" val="178515620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zh-TW" altLang="en-US" dirty="0"/>
              <a:t>第</a:t>
            </a:r>
            <a:r>
              <a:rPr lang="en-US" altLang="zh-TW" dirty="0"/>
              <a:t>2</a:t>
            </a:r>
            <a:r>
              <a:rPr lang="zh-TW" altLang="en-US" dirty="0"/>
              <a:t>回：</a:t>
            </a:r>
            <a:r>
              <a:rPr lang="zh-TW" altLang="en-US" dirty="0" smtClean="0"/>
              <a:t>問題点</a:t>
            </a:r>
            <a:r>
              <a:rPr lang="en-US" altLang="zh-TW" dirty="0" smtClean="0"/>
              <a:t/>
            </a:r>
            <a:br>
              <a:rPr lang="en-US" altLang="zh-TW" dirty="0" smtClean="0"/>
            </a:br>
            <a:r>
              <a:rPr lang="ja-JP" altLang="en-US" dirty="0" smtClean="0"/>
              <a:t>⑧副作用</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1043492" y="2323652"/>
            <a:ext cx="6777317" cy="3913660"/>
          </a:xfrm>
        </p:spPr>
        <p:txBody>
          <a:bodyPr>
            <a:normAutofit fontScale="85000" lnSpcReduction="20000"/>
          </a:bodyPr>
          <a:lstStyle/>
          <a:p>
            <a:r>
              <a:rPr lang="ja-JP" altLang="ja-JP" dirty="0" smtClean="0"/>
              <a:t>◆</a:t>
            </a:r>
            <a:r>
              <a:rPr lang="ja-JP" altLang="ja-JP" dirty="0"/>
              <a:t>認知症・・・認知症を「病気」とすることは精神医学にとって悲願だった。しかし、いまだに認知症を「病気」とするだけの生化学的根拠など一切発見されていない。にもかかわらず、認知症患者には大量の向精神薬が投与されている。認知症の薬はすべて効果がないばかりかむしろ状況を悪化させる。その他の脳障害の薬（いわゆる脳機能改善薬）も意味はない。認知症につきものなのが胃ろうである。これはまさに老人栽培の道具だ。胃ろうを皆さんの状態にたとえて言うなら、無理やり手足縛られて口に食事詰め込まれて、「満腹になったか、こら～」って言われてる状態である。すべては周囲の都合であり家族や医学サイドの都合でしかない。ニンゲンは食えなくなったら死ぬだけのことだ。栽培されて数年以上生かされている老人が、一体何人いるのか皆さんもご存じのことだろう。</a:t>
            </a:r>
          </a:p>
          <a:p>
            <a:endParaRPr kumimoji="1" lang="ja-JP" altLang="en-US" dirty="0"/>
          </a:p>
        </p:txBody>
      </p:sp>
    </p:spTree>
    <p:extLst>
      <p:ext uri="{BB962C8B-B14F-4D97-AF65-F5344CB8AC3E}">
        <p14:creationId xmlns:p14="http://schemas.microsoft.com/office/powerpoint/2010/main" val="15038490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⑨離脱</a:t>
            </a:r>
            <a:r>
              <a:rPr lang="ja-JP" altLang="en-US" dirty="0"/>
              <a:t>症状の回復ステージ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r>
              <a:rPr lang="ja-JP" altLang="en-US" dirty="0" smtClean="0"/>
              <a:t>アルコール依存症との</a:t>
            </a:r>
            <a:r>
              <a:rPr lang="ja-JP" altLang="en-US" dirty="0" smtClean="0"/>
              <a:t>違い </a:t>
            </a:r>
            <a:r>
              <a:rPr lang="ja-JP" altLang="ja-JP" dirty="0"/>
              <a:t>　</a:t>
            </a:r>
          </a:p>
          <a:p>
            <a:endParaRPr kumimoji="1" lang="ja-JP" altLang="en-US" dirty="0"/>
          </a:p>
        </p:txBody>
      </p:sp>
    </p:spTree>
    <p:extLst>
      <p:ext uri="{BB962C8B-B14F-4D97-AF65-F5344CB8AC3E}">
        <p14:creationId xmlns:p14="http://schemas.microsoft.com/office/powerpoint/2010/main" val="40529499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smtClean="0"/>
              <a:t>③５つ</a:t>
            </a:r>
            <a:r>
              <a:rPr lang="ja-JP" altLang="en-US" dirty="0"/>
              <a:t>の向精神薬と作用</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3001276818"/>
              </p:ext>
            </p:extLst>
          </p:nvPr>
        </p:nvGraphicFramePr>
        <p:xfrm>
          <a:off x="1043492" y="2323652"/>
          <a:ext cx="6777317" cy="35089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57283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⑨離脱</a:t>
            </a:r>
            <a:r>
              <a:rPr lang="ja-JP" altLang="en-US" dirty="0"/>
              <a:t>症状の回復ステージ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1043492" y="2323652"/>
            <a:ext cx="7200916" cy="4057676"/>
          </a:xfrm>
        </p:spPr>
        <p:txBody>
          <a:bodyPr>
            <a:normAutofit fontScale="77500" lnSpcReduction="20000"/>
          </a:bodyPr>
          <a:lstStyle/>
          <a:p>
            <a:r>
              <a:rPr lang="ja-JP" altLang="ja-JP" dirty="0"/>
              <a:t>●ステージ１　漸減中　・・・個々の体質、服用期間、環境、及び薬物それぞれの力価、持続時間により症状の程度に違いがあるが、この期間に離脱症状を起こすことは稀ではない。処方薬が短時間作用型の場合は減薬から数日以内、中・長時間作用型の場合は</a:t>
            </a:r>
            <a:r>
              <a:rPr lang="en-US" altLang="ja-JP" dirty="0"/>
              <a:t>1</a:t>
            </a:r>
            <a:r>
              <a:rPr lang="ja-JP" altLang="ja-JP" dirty="0"/>
              <a:t>週間後～</a:t>
            </a:r>
            <a:r>
              <a:rPr lang="en-US" altLang="ja-JP" dirty="0"/>
              <a:t>3</a:t>
            </a:r>
            <a:r>
              <a:rPr lang="ja-JP" altLang="ja-JP" dirty="0"/>
              <a:t>週間以内に最も症状が強くなるケースが多いようだ。この際に起こる精神症状により離脱者は「気が狂った」「もう</a:t>
            </a:r>
            <a:r>
              <a:rPr lang="en-US" altLang="ja-JP" dirty="0"/>
              <a:t>2</a:t>
            </a:r>
            <a:r>
              <a:rPr lang="ja-JP" altLang="ja-JP" dirty="0"/>
              <a:t>度と普通には戻れないかもしれない」「これは私のもともとの精神症状だ」と、思い込んでしまいがち。同時に、さまざまな身体症状が起こる。離脱者は健康な人からは想像が難しいほどの大きな苦痛に苦しんでいる。離脱の精神症状は気分転換をしてもすぐには回復しないので、「今は脳が勝手に辛さを感じさせているだけ、いずれ必ず楽になるから大丈夫」と声をかけてあげることが大事。離脱者自身は離脱の精神症状によりポジティブな感情を感じられない状態なので、励ましに対する反応は良いものではないかもしれないが、周囲からの回復への確信がある態度と理解がとても重要である。</a:t>
            </a:r>
          </a:p>
          <a:p>
            <a:endParaRPr lang="ja-JP" altLang="ja-JP" dirty="0"/>
          </a:p>
          <a:p>
            <a:endParaRPr kumimoji="1" lang="ja-JP" altLang="en-US" dirty="0"/>
          </a:p>
        </p:txBody>
      </p:sp>
    </p:spTree>
    <p:extLst>
      <p:ext uri="{BB962C8B-B14F-4D97-AF65-F5344CB8AC3E}">
        <p14:creationId xmlns:p14="http://schemas.microsoft.com/office/powerpoint/2010/main" val="6554249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⑨離脱</a:t>
            </a:r>
            <a:r>
              <a:rPr lang="ja-JP" altLang="en-US" dirty="0"/>
              <a:t>症状の回復ステージ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1043492" y="2323652"/>
            <a:ext cx="7200916" cy="3841652"/>
          </a:xfrm>
        </p:spPr>
        <p:txBody>
          <a:bodyPr>
            <a:normAutofit fontScale="77500" lnSpcReduction="20000"/>
          </a:bodyPr>
          <a:lstStyle/>
          <a:p>
            <a:r>
              <a:rPr lang="ja-JP" altLang="ja-JP" dirty="0" smtClean="0"/>
              <a:t>●</a:t>
            </a:r>
            <a:r>
              <a:rPr lang="ja-JP" altLang="ja-JP" dirty="0"/>
              <a:t>ステージ２　断薬後初期　・・・比較的強い離脱症状が現れる時期。薬を断ったのにもかかわらず、さまざまな身体症状・精神症状が現れるため、離脱者がもっとも不安になり、自信を失う期間である。情緒・記憶にもまだ多くの一時的障害があり、発言・行動にも一貫性がなく、不安・焦燥感・イライラが非常に強い。断薬後初期のこの段階は、再服薬のリスクがあるので、現状からは必ず回復していくことが繰り返し伝えて、励ますことが大事。絶望的な考えが浮かびやすいし、そういう考えに支配されがちだが、すべての絶望的な思考は中断しよう。希死念慮・うつの症状が強い場合は注意が必要である。この時期には、離婚・退職などライフスタイルの変化を希望する気持ちが起こってくる場合があるが、人生に大きくかかわる決断は、症状が緩やかになるまで棚上げしておいたほうがよい。まずはコンディションに合わせ、できることは行い、できないことは行わないスタンスを保とう</a:t>
            </a:r>
            <a:r>
              <a:rPr lang="ja-JP" altLang="ja-JP" dirty="0" smtClean="0"/>
              <a:t>。</a:t>
            </a:r>
            <a:endParaRPr lang="ja-JP" altLang="ja-JP" dirty="0"/>
          </a:p>
          <a:p>
            <a:endParaRPr kumimoji="1" lang="ja-JP" altLang="en-US" dirty="0"/>
          </a:p>
        </p:txBody>
      </p:sp>
    </p:spTree>
    <p:extLst>
      <p:ext uri="{BB962C8B-B14F-4D97-AF65-F5344CB8AC3E}">
        <p14:creationId xmlns:p14="http://schemas.microsoft.com/office/powerpoint/2010/main" val="42690202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⑨離脱</a:t>
            </a:r>
            <a:r>
              <a:rPr lang="ja-JP" altLang="en-US" dirty="0"/>
              <a:t>症状の回復ステージ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1043492" y="2323652"/>
            <a:ext cx="6777317" cy="3697636"/>
          </a:xfrm>
        </p:spPr>
        <p:txBody>
          <a:bodyPr>
            <a:normAutofit fontScale="70000" lnSpcReduction="20000"/>
          </a:bodyPr>
          <a:lstStyle/>
          <a:p>
            <a:r>
              <a:rPr lang="ja-JP" altLang="ja-JP" sz="2600" dirty="0" smtClean="0"/>
              <a:t>●</a:t>
            </a:r>
            <a:r>
              <a:rPr lang="ja-JP" altLang="ja-JP" sz="2600" dirty="0"/>
              <a:t>ステージ３　断薬後中期　・・・心がふっと楽になる瞬間が徐々に実感できるようになる。ただし、まだ安定はせず、苦痛の期間のほうが多い状態。強迫的な不安やうつ、強烈な中途覚醒や不眠などの症状がなかなかフェードアウトせずに焦燥感が募る時期でもある。思考・記憶力が徐々に回復してきている分、ネガティブなことに対して以前よりも具体的な想像をしてしまう。調子が良い時間と悪い時間の落差が大きく、ステージ２よりも主観的な苦痛が大きい状態である。身体症状にも長い間耐え続けているので、その疲労が出る時期でもある。あまりに長い苦しみに離脱者はエンドレスの恐怖を覚えるかもしれないが、実際には順調に回復しているプロセスなので、それを繰り返し言い聞かせて自分を励ますことが大事。えんえんと続く離脱の孤独感により、引っ越し・結婚・出産などを検討する傾向があるが、まだ人生の大きな決断は時期尚早であるので、慎重になったほうがよい</a:t>
            </a:r>
            <a:r>
              <a:rPr lang="ja-JP" altLang="ja-JP" sz="2600" dirty="0" smtClean="0"/>
              <a:t>。</a:t>
            </a:r>
            <a:r>
              <a:rPr lang="ja-JP" altLang="ja-JP" sz="2600" dirty="0"/>
              <a:t>　</a:t>
            </a:r>
          </a:p>
          <a:p>
            <a:endParaRPr kumimoji="1" lang="ja-JP" altLang="en-US" dirty="0"/>
          </a:p>
        </p:txBody>
      </p:sp>
    </p:spTree>
    <p:extLst>
      <p:ext uri="{BB962C8B-B14F-4D97-AF65-F5344CB8AC3E}">
        <p14:creationId xmlns:p14="http://schemas.microsoft.com/office/powerpoint/2010/main" val="63429843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⑨離脱</a:t>
            </a:r>
            <a:r>
              <a:rPr lang="ja-JP" altLang="en-US" dirty="0"/>
              <a:t>症状の回復ステージ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fontScale="77500" lnSpcReduction="20000"/>
          </a:bodyPr>
          <a:lstStyle/>
          <a:p>
            <a:r>
              <a:rPr lang="ja-JP" altLang="ja-JP" dirty="0" smtClean="0"/>
              <a:t>●</a:t>
            </a:r>
            <a:r>
              <a:rPr lang="ja-JP" altLang="ja-JP" dirty="0"/>
              <a:t>ステージ４　断薬後後期　・・・精神的に楽な時間が増え、睡眠も徐々に安定し、体もそれまでよりも楽になっていく。可能なら、適度な運動を取り入れて、無理のない体力づくりを心がけよう。離脱の精神症状と離脱者自身の感情との区別がつかず、それまでとは異なった不安定な感情を抱きがちな時期なので、その混乱を整理できるよう周囲のサポートがあるとよい。この時期は離脱者が服薬前に自身が持っていた内的・外的な問題と対峙し始める時期であり、その作業に対する怖れの感情が起こりがちな時期である。離脱性の不安とない交ぜになって不安定な状態になりやすいので、まだ深く物事を考えすぎないように気をつける必要がある。離脱者は棚上げにしてきた問題に性急に取り組もうとしがちだが、まずはコンディションに合わせてゆっくり進めていこう</a:t>
            </a:r>
            <a:r>
              <a:rPr lang="ja-JP" altLang="ja-JP" dirty="0" smtClean="0"/>
              <a:t>。</a:t>
            </a:r>
            <a:endParaRPr lang="ja-JP" altLang="ja-JP" dirty="0"/>
          </a:p>
        </p:txBody>
      </p:sp>
    </p:spTree>
    <p:extLst>
      <p:ext uri="{BB962C8B-B14F-4D97-AF65-F5344CB8AC3E}">
        <p14:creationId xmlns:p14="http://schemas.microsoft.com/office/powerpoint/2010/main" val="3848831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a:t/>
            </a:r>
            <a:br>
              <a:rPr lang="en-US" altLang="ja-JP" dirty="0"/>
            </a:br>
            <a:r>
              <a:rPr lang="ja-JP" altLang="en-US" dirty="0" smtClean="0"/>
              <a:t>②５つの神経ホルモン</a:t>
            </a:r>
            <a:r>
              <a:rPr lang="ja-JP" altLang="en-US" dirty="0"/>
              <a:t>と働き</a:t>
            </a:r>
            <a:endParaRPr kumimoji="1" lang="ja-JP" altLang="en-US" dirty="0"/>
          </a:p>
        </p:txBody>
      </p:sp>
      <p:sp>
        <p:nvSpPr>
          <p:cNvPr id="3" name="コンテンツ プレースホルダー 2"/>
          <p:cNvSpPr>
            <a:spLocks noGrp="1"/>
          </p:cNvSpPr>
          <p:nvPr>
            <p:ph idx="1"/>
          </p:nvPr>
        </p:nvSpPr>
        <p:spPr>
          <a:xfrm>
            <a:off x="755576" y="2323652"/>
            <a:ext cx="7632848" cy="3508977"/>
          </a:xfrm>
        </p:spPr>
        <p:txBody>
          <a:bodyPr>
            <a:normAutofit/>
          </a:bodyPr>
          <a:lstStyle/>
          <a:p>
            <a:pPr marL="68580" indent="0">
              <a:buNone/>
            </a:pPr>
            <a:r>
              <a:rPr lang="ja-JP" altLang="en-US" sz="1800" spc="-100" dirty="0" smtClean="0"/>
              <a:t>神経</a:t>
            </a:r>
            <a:r>
              <a:rPr lang="ja-JP" altLang="en-US" sz="1800" spc="-100" dirty="0"/>
              <a:t>伝達物質は３つの系統がある</a:t>
            </a:r>
            <a:r>
              <a:rPr lang="ja-JP" altLang="en-US" sz="1800" spc="-100" dirty="0" smtClean="0"/>
              <a:t>。</a:t>
            </a:r>
            <a:endParaRPr lang="en-US" altLang="ja-JP" sz="1800" spc="-100" dirty="0" smtClean="0"/>
          </a:p>
          <a:p>
            <a:pPr marL="68580" indent="0">
              <a:buNone/>
            </a:pPr>
            <a:endParaRPr lang="ja-JP" altLang="en-US" sz="1800" spc="-100" dirty="0"/>
          </a:p>
          <a:p>
            <a:pPr marL="68580" indent="0">
              <a:buNone/>
            </a:pPr>
            <a:r>
              <a:rPr lang="en-US" altLang="ja-JP" sz="1800" spc="-100" dirty="0" smtClean="0">
                <a:effectLst>
                  <a:outerShdw blurRad="38100" dist="38100" dir="2700000" algn="tl">
                    <a:srgbClr val="000000">
                      <a:alpha val="43137"/>
                    </a:srgbClr>
                  </a:outerShdw>
                </a:effectLst>
              </a:rPr>
              <a:t>1.</a:t>
            </a:r>
            <a:r>
              <a:rPr lang="ja-JP" altLang="en-US" sz="1800" spc="-100" dirty="0" smtClean="0">
                <a:effectLst>
                  <a:outerShdw blurRad="38100" dist="38100" dir="2700000" algn="tl">
                    <a:srgbClr val="000000">
                      <a:alpha val="43137"/>
                    </a:srgbClr>
                  </a:outerShdw>
                </a:effectLst>
              </a:rPr>
              <a:t>アミノ</a:t>
            </a:r>
            <a:r>
              <a:rPr lang="ja-JP" altLang="en-US" sz="1800" spc="-100" dirty="0">
                <a:effectLst>
                  <a:outerShdw blurRad="38100" dist="38100" dir="2700000" algn="tl">
                    <a:srgbClr val="000000">
                      <a:alpha val="43137"/>
                    </a:srgbClr>
                  </a:outerShdw>
                </a:effectLst>
              </a:rPr>
              <a:t>酸</a:t>
            </a:r>
            <a:r>
              <a:rPr lang="ja-JP" altLang="en-US" sz="1800" spc="-100" dirty="0" smtClean="0">
                <a:effectLst>
                  <a:outerShdw blurRad="38100" dist="38100" dir="2700000" algn="tl">
                    <a:srgbClr val="000000">
                      <a:alpha val="43137"/>
                    </a:srgbClr>
                  </a:outerShdw>
                </a:effectLst>
              </a:rPr>
              <a:t>系</a:t>
            </a:r>
            <a:r>
              <a:rPr lang="ja-JP" altLang="en-US" sz="1800" spc="-100" dirty="0" smtClean="0"/>
              <a:t>：</a:t>
            </a:r>
            <a:endParaRPr lang="en-US" altLang="ja-JP" sz="1800" spc="-100" dirty="0" smtClean="0"/>
          </a:p>
          <a:p>
            <a:pPr marL="68580" indent="0">
              <a:buNone/>
            </a:pPr>
            <a:r>
              <a:rPr lang="ja-JP" altLang="en-US" sz="1800" spc="-100" dirty="0" smtClean="0"/>
              <a:t>グルタミン</a:t>
            </a:r>
            <a:r>
              <a:rPr lang="ja-JP" altLang="en-US" sz="1800" spc="-100" dirty="0"/>
              <a:t>酸、</a:t>
            </a:r>
            <a:r>
              <a:rPr lang="en-US" altLang="ja-JP" sz="1800" spc="-100" dirty="0"/>
              <a:t>γ-</a:t>
            </a:r>
            <a:r>
              <a:rPr lang="ja-JP" altLang="en-US" sz="1800" spc="-100" dirty="0"/>
              <a:t>アミノ酪酸、アスパラギン酸、</a:t>
            </a:r>
            <a:r>
              <a:rPr lang="en-US" altLang="ja-JP" sz="1800" spc="-100" dirty="0"/>
              <a:t>GABA</a:t>
            </a:r>
            <a:r>
              <a:rPr lang="ja-JP" altLang="en-US" sz="1800" spc="-100" dirty="0"/>
              <a:t>、</a:t>
            </a:r>
            <a:r>
              <a:rPr lang="ja-JP" altLang="en-US" sz="1800" spc="-100" dirty="0" smtClean="0"/>
              <a:t>グリシン</a:t>
            </a:r>
            <a:r>
              <a:rPr lang="ja-JP" altLang="en-US" sz="1800" spc="-100" dirty="0" smtClean="0"/>
              <a:t>等</a:t>
            </a:r>
            <a:endParaRPr lang="ja-JP" altLang="en-US" sz="1800" spc="-100" dirty="0"/>
          </a:p>
          <a:p>
            <a:pPr marL="68580" indent="0">
              <a:buNone/>
            </a:pPr>
            <a:r>
              <a:rPr lang="en-US" altLang="ja-JP" sz="1800" spc="-100" dirty="0" smtClean="0">
                <a:effectLst>
                  <a:outerShdw blurRad="38100" dist="38100" dir="2700000" algn="tl">
                    <a:srgbClr val="000000">
                      <a:alpha val="43137"/>
                    </a:srgbClr>
                  </a:outerShdw>
                </a:effectLst>
              </a:rPr>
              <a:t>2.</a:t>
            </a:r>
            <a:r>
              <a:rPr lang="ja-JP" altLang="en-US" sz="1800" spc="-100" dirty="0" smtClean="0">
                <a:effectLst>
                  <a:outerShdw blurRad="38100" dist="38100" dir="2700000" algn="tl">
                    <a:srgbClr val="000000">
                      <a:alpha val="43137"/>
                    </a:srgbClr>
                  </a:outerShdw>
                </a:effectLst>
              </a:rPr>
              <a:t>ペプチド系</a:t>
            </a:r>
            <a:r>
              <a:rPr lang="ja-JP" altLang="en-US" sz="1800" spc="-100" dirty="0" smtClean="0"/>
              <a:t>：</a:t>
            </a:r>
            <a:endParaRPr lang="en-US" altLang="ja-JP" sz="1800" spc="-100" dirty="0" smtClean="0"/>
          </a:p>
          <a:p>
            <a:pPr marL="68580" indent="0">
              <a:buNone/>
            </a:pPr>
            <a:r>
              <a:rPr lang="ja-JP" altLang="en-US" sz="1800" spc="-100" dirty="0" smtClean="0"/>
              <a:t>オキシトシン</a:t>
            </a:r>
            <a:r>
              <a:rPr lang="ja-JP" altLang="en-US" sz="1800" spc="-100" dirty="0"/>
              <a:t>、バソプレシン、ソマトスタチン、</a:t>
            </a:r>
            <a:r>
              <a:rPr lang="ja-JP" altLang="en-US" sz="1800" spc="-100" dirty="0" smtClean="0"/>
              <a:t>ニューロテンシン</a:t>
            </a:r>
            <a:r>
              <a:rPr lang="ja-JP" altLang="en-US" sz="1800" spc="-100" dirty="0" smtClean="0"/>
              <a:t>等</a:t>
            </a:r>
            <a:endParaRPr lang="ja-JP" altLang="en-US" sz="1800" spc="-100" dirty="0"/>
          </a:p>
          <a:p>
            <a:pPr marL="68580" indent="0">
              <a:buNone/>
            </a:pPr>
            <a:r>
              <a:rPr lang="en-US" altLang="ja-JP" sz="1800" spc="-100" dirty="0" smtClean="0">
                <a:effectLst>
                  <a:outerShdw blurRad="38100" dist="38100" dir="2700000" algn="tl">
                    <a:srgbClr val="000000">
                      <a:alpha val="43137"/>
                    </a:srgbClr>
                  </a:outerShdw>
                </a:effectLst>
              </a:rPr>
              <a:t>3.</a:t>
            </a:r>
            <a:r>
              <a:rPr lang="ja-JP" altLang="en-US" sz="1800" spc="-100" dirty="0" smtClean="0">
                <a:effectLst>
                  <a:outerShdw blurRad="38100" dist="38100" dir="2700000" algn="tl">
                    <a:srgbClr val="000000">
                      <a:alpha val="43137"/>
                    </a:srgbClr>
                  </a:outerShdw>
                </a:effectLst>
              </a:rPr>
              <a:t>モノアミン系</a:t>
            </a:r>
            <a:r>
              <a:rPr lang="ja-JP" altLang="en-US" sz="1800" spc="-100" dirty="0" smtClean="0"/>
              <a:t>：</a:t>
            </a:r>
            <a:endParaRPr lang="en-US" altLang="ja-JP" sz="1800" spc="-100" dirty="0" smtClean="0"/>
          </a:p>
          <a:p>
            <a:pPr marL="68580" indent="0">
              <a:buNone/>
            </a:pPr>
            <a:r>
              <a:rPr lang="ja-JP" altLang="en-US" sz="1800" spc="-100" dirty="0" smtClean="0"/>
              <a:t>ノルアドレナリン</a:t>
            </a:r>
            <a:r>
              <a:rPr lang="ja-JP" altLang="en-US" sz="1800" spc="-100" dirty="0"/>
              <a:t>、ドパミン、セロトニン、</a:t>
            </a:r>
            <a:r>
              <a:rPr lang="ja-JP" altLang="en-US" sz="1800" spc="-100" dirty="0" smtClean="0"/>
              <a:t>アセチルコリン</a:t>
            </a:r>
            <a:r>
              <a:rPr lang="ja-JP" altLang="en-US" sz="1800" spc="-100" dirty="0" smtClean="0"/>
              <a:t>等</a:t>
            </a:r>
            <a:endParaRPr lang="en-US" altLang="ja-JP" sz="1800" spc="-100" dirty="0" smtClean="0"/>
          </a:p>
          <a:p>
            <a:pPr marL="68580" indent="0">
              <a:buNone/>
            </a:pPr>
            <a:endParaRPr lang="ja-JP" altLang="ja-JP" sz="1800" spc="-100" dirty="0"/>
          </a:p>
          <a:p>
            <a:pPr marL="68580" indent="0">
              <a:buNone/>
            </a:pPr>
            <a:r>
              <a:rPr lang="ja-JP" altLang="en-US" spc="-100" dirty="0" smtClean="0"/>
              <a:t>全部で</a:t>
            </a:r>
            <a:r>
              <a:rPr lang="en-US" altLang="ja-JP" spc="-100" dirty="0" smtClean="0"/>
              <a:t>50</a:t>
            </a:r>
            <a:r>
              <a:rPr lang="ja-JP" altLang="en-US" spc="-100" dirty="0" smtClean="0"/>
              <a:t>種類以上！</a:t>
            </a:r>
            <a:endParaRPr lang="ja-JP" altLang="ja-JP" spc="-100" dirty="0"/>
          </a:p>
        </p:txBody>
      </p:sp>
    </p:spTree>
    <p:extLst>
      <p:ext uri="{BB962C8B-B14F-4D97-AF65-F5344CB8AC3E}">
        <p14:creationId xmlns:p14="http://schemas.microsoft.com/office/powerpoint/2010/main" val="20226415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⑨離脱</a:t>
            </a:r>
            <a:r>
              <a:rPr lang="ja-JP" altLang="en-US" dirty="0"/>
              <a:t>症状の回復ステージ</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fontScale="85000" lnSpcReduction="20000"/>
          </a:bodyPr>
          <a:lstStyle/>
          <a:p>
            <a:r>
              <a:rPr lang="ja-JP" altLang="ja-JP" dirty="0" smtClean="0"/>
              <a:t>●</a:t>
            </a:r>
            <a:r>
              <a:rPr lang="ja-JP" altLang="ja-JP" dirty="0"/>
              <a:t>ステージ５　回復　・・・日常生活を心から楽しめるようになり、自分の思考・感情が明確にわかるようになる。この頃には自尊心も回復している。この状態になると離脱者が取り組みたい人生の課題が自然と明らかになる。離脱者自身の力で対処できる場合は周囲はそれを励まし見守ってあげよう。それが難しいケースの場合は、状況に合わせたサポート体制を整えることが大事。</a:t>
            </a:r>
          </a:p>
          <a:p>
            <a:endParaRPr lang="ja-JP" altLang="ja-JP" dirty="0"/>
          </a:p>
          <a:p>
            <a:r>
              <a:rPr lang="ja-JP" altLang="ja-JP" dirty="0"/>
              <a:t>警告：安易に多量の薬物を減らすべきではない。また、服用期間が長い場合も</a:t>
            </a:r>
            <a:r>
              <a:rPr lang="en-US" altLang="ja-JP" dirty="0"/>
              <a:t>QOL</a:t>
            </a:r>
            <a:r>
              <a:rPr lang="ja-JP" altLang="ja-JP" dirty="0"/>
              <a:t>を加味すると安易に断薬はするべきでない（禁断症状が服用期間と同じ期間続くため）。</a:t>
            </a:r>
          </a:p>
          <a:p>
            <a:endParaRPr kumimoji="1" lang="ja-JP" altLang="en-US" dirty="0"/>
          </a:p>
        </p:txBody>
      </p:sp>
    </p:spTree>
    <p:extLst>
      <p:ext uri="{BB962C8B-B14F-4D97-AF65-F5344CB8AC3E}">
        <p14:creationId xmlns:p14="http://schemas.microsoft.com/office/powerpoint/2010/main" val="17156649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3</a:t>
            </a:r>
            <a:r>
              <a:rPr lang="ja-JP" altLang="en-US" dirty="0"/>
              <a:t>回：処変のある患者への看護</a:t>
            </a:r>
            <a:br>
              <a:rPr lang="ja-JP" altLang="en-US" dirty="0"/>
            </a:br>
            <a:r>
              <a:rPr lang="ja-JP" altLang="en-US" dirty="0" smtClean="0"/>
              <a:t>⑩事例</a:t>
            </a:r>
            <a:r>
              <a:rPr lang="ja-JP" altLang="en-US" dirty="0"/>
              <a:t>検討</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lstStyle/>
          <a:p>
            <a:pPr marL="68580" indent="0">
              <a:buNone/>
            </a:pPr>
            <a:r>
              <a:rPr kumimoji="1" lang="ja-JP" altLang="en-US" dirty="0" smtClean="0"/>
              <a:t>　</a:t>
            </a:r>
            <a:endParaRPr kumimoji="1" lang="ja-JP" altLang="en-US" dirty="0"/>
          </a:p>
        </p:txBody>
      </p:sp>
    </p:spTree>
    <p:extLst>
      <p:ext uri="{BB962C8B-B14F-4D97-AF65-F5344CB8AC3E}">
        <p14:creationId xmlns:p14="http://schemas.microsoft.com/office/powerpoint/2010/main" val="9460788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latin typeface="ＭＳ Ｐゴシック" panose="020B0600070205080204" pitchFamily="50" charset="-128"/>
                <a:ea typeface="ＭＳ Ｐゴシック" panose="020B0600070205080204" pitchFamily="50" charset="-128"/>
              </a:rPr>
              <a:t>ご清聴ありがとうございました</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lstStyle/>
          <a:p>
            <a:pPr marL="68580" indent="0">
              <a:buNone/>
            </a:pP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601857776"/>
              </p:ext>
            </p:extLst>
          </p:nvPr>
        </p:nvGraphicFramePr>
        <p:xfrm>
          <a:off x="0" y="0"/>
          <a:ext cx="9144000" cy="6922367"/>
        </p:xfrm>
        <a:graphic>
          <a:graphicData uri="http://schemas.openxmlformats.org/drawingml/2006/table">
            <a:tbl>
              <a:tblPr firstRow="1" firstCol="1" bandRow="1">
                <a:tableStyleId>{5C22544A-7EE6-4342-B048-85BDC9FD1C3A}</a:tableStyleId>
              </a:tblPr>
              <a:tblGrid>
                <a:gridCol w="575666"/>
                <a:gridCol w="4284366"/>
                <a:gridCol w="4283968"/>
              </a:tblGrid>
              <a:tr h="476672">
                <a:tc>
                  <a:txBody>
                    <a:bodyPr/>
                    <a:lstStyle/>
                    <a:p>
                      <a:pPr>
                        <a:spcAft>
                          <a:spcPts val="0"/>
                        </a:spcAft>
                      </a:pPr>
                      <a:r>
                        <a:rPr lang="en-US" sz="1800" kern="0" dirty="0">
                          <a:effectLst/>
                        </a:rPr>
                        <a:t> </a:t>
                      </a:r>
                      <a:endParaRPr lang="ja-JP" sz="1600" kern="100" dirty="0">
                        <a:effectLst/>
                        <a:latin typeface="Century"/>
                        <a:ea typeface="ＭＳ 明朝"/>
                        <a:cs typeface="Times New Roman"/>
                      </a:endParaRPr>
                    </a:p>
                  </a:txBody>
                  <a:tcPr marL="52626" marR="52626" marT="0" marB="0"/>
                </a:tc>
                <a:tc>
                  <a:txBody>
                    <a:bodyPr/>
                    <a:lstStyle/>
                    <a:p>
                      <a:pPr>
                        <a:spcAft>
                          <a:spcPts val="0"/>
                        </a:spcAft>
                      </a:pPr>
                      <a:r>
                        <a:rPr kumimoji="1" lang="ja-JP" altLang="ja-JP" sz="1600" b="1" kern="1200" dirty="0" smtClean="0">
                          <a:solidFill>
                            <a:schemeClr val="lt1"/>
                          </a:solidFill>
                          <a:effectLst/>
                          <a:latin typeface="+mn-lt"/>
                          <a:ea typeface="+mn-ea"/>
                          <a:cs typeface="+mn-cs"/>
                        </a:rPr>
                        <a:t>福祉分野のストレングスモデル</a:t>
                      </a:r>
                      <a:r>
                        <a:rPr kumimoji="1" lang="en-US" altLang="ja-JP" sz="1600" b="1" kern="1200" dirty="0" smtClean="0">
                          <a:solidFill>
                            <a:schemeClr val="lt1"/>
                          </a:solidFill>
                          <a:effectLst/>
                          <a:latin typeface="+mn-lt"/>
                          <a:ea typeface="+mn-ea"/>
                          <a:cs typeface="+mn-cs"/>
                        </a:rPr>
                        <a:t> </a:t>
                      </a:r>
                    </a:p>
                    <a:p>
                      <a:pPr algn="ctr">
                        <a:spcAft>
                          <a:spcPts val="0"/>
                        </a:spcAft>
                      </a:pPr>
                      <a:r>
                        <a:rPr kumimoji="1" lang="ja-JP" altLang="ja-JP" sz="1800" b="1" kern="1200" dirty="0" smtClean="0">
                          <a:solidFill>
                            <a:schemeClr val="lt1"/>
                          </a:solidFill>
                          <a:effectLst/>
                          <a:latin typeface="+mn-lt"/>
                          <a:ea typeface="+mn-ea"/>
                          <a:cs typeface="+mn-cs"/>
                        </a:rPr>
                        <a:t>リカバリー志向</a:t>
                      </a:r>
                      <a:endParaRPr lang="ja-JP" sz="1600" kern="100" dirty="0">
                        <a:effectLst/>
                        <a:latin typeface="Century"/>
                        <a:ea typeface="ＭＳ 明朝"/>
                        <a:cs typeface="Times New Roman"/>
                      </a:endParaRPr>
                    </a:p>
                  </a:txBody>
                  <a:tcPr marL="52626" marR="52626" marT="0" marB="0"/>
                </a:tc>
                <a:tc>
                  <a:txBody>
                    <a:bodyPr/>
                    <a:lstStyle/>
                    <a:p>
                      <a:pPr>
                        <a:spcAft>
                          <a:spcPts val="0"/>
                        </a:spcAft>
                      </a:pPr>
                      <a:r>
                        <a:rPr lang="ja-JP" altLang="en-US" sz="1800" kern="0" dirty="0" smtClean="0">
                          <a:effectLst/>
                        </a:rPr>
                        <a:t>　</a:t>
                      </a:r>
                      <a:endParaRPr lang="en-US" altLang="ja-JP" sz="1800" kern="0" dirty="0" smtClean="0">
                        <a:effectLst/>
                      </a:endParaRPr>
                    </a:p>
                    <a:p>
                      <a:pPr algn="ctr">
                        <a:spcAft>
                          <a:spcPts val="0"/>
                        </a:spcAft>
                      </a:pPr>
                      <a:r>
                        <a:rPr lang="ja-JP" sz="1800" kern="0" dirty="0" smtClean="0">
                          <a:effectLst/>
                        </a:rPr>
                        <a:t>非リカバリー</a:t>
                      </a:r>
                      <a:r>
                        <a:rPr lang="ja-JP" sz="1800" kern="0" dirty="0">
                          <a:effectLst/>
                        </a:rPr>
                        <a:t>志向</a:t>
                      </a:r>
                      <a:endParaRPr lang="ja-JP" sz="1600" kern="100" dirty="0">
                        <a:effectLst/>
                        <a:latin typeface="Century"/>
                        <a:ea typeface="ＭＳ 明朝"/>
                        <a:cs typeface="Times New Roman"/>
                      </a:endParaRPr>
                    </a:p>
                  </a:txBody>
                  <a:tcPr marL="52626" marR="52626" marT="0" marB="0"/>
                </a:tc>
              </a:tr>
              <a:tr h="288072">
                <a:tc>
                  <a:txBody>
                    <a:bodyPr/>
                    <a:lstStyle/>
                    <a:p>
                      <a:pPr>
                        <a:spcAft>
                          <a:spcPts val="0"/>
                        </a:spcAft>
                      </a:pPr>
                      <a:r>
                        <a:rPr lang="ja-JP" sz="1400" kern="0">
                          <a:effectLst/>
                        </a:rPr>
                        <a:t>１</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dirty="0">
                          <a:effectLst/>
                        </a:rPr>
                        <a:t>サービス提供システムの</a:t>
                      </a:r>
                      <a:r>
                        <a:rPr lang="ja-JP" sz="1400" kern="0" dirty="0" smtClean="0">
                          <a:effectLst/>
                        </a:rPr>
                        <a:t>全段階</a:t>
                      </a:r>
                      <a:r>
                        <a:rPr lang="ja-JP" sz="1400" kern="0" dirty="0">
                          <a:effectLst/>
                        </a:rPr>
                        <a:t>で希望が伝達される</a:t>
                      </a:r>
                      <a:endParaRPr lang="ja-JP" sz="1600" kern="100" dirty="0">
                        <a:effectLst/>
                        <a:latin typeface="Century"/>
                        <a:ea typeface="ＭＳ 明朝"/>
                        <a:cs typeface="Times New Roman"/>
                      </a:endParaRPr>
                    </a:p>
                  </a:txBody>
                  <a:tcPr marL="52626" marR="52626" marT="0" marB="0"/>
                </a:tc>
                <a:tc>
                  <a:txBody>
                    <a:bodyPr/>
                    <a:lstStyle/>
                    <a:p>
                      <a:pPr>
                        <a:spcAft>
                          <a:spcPts val="0"/>
                        </a:spcAft>
                      </a:pPr>
                      <a:r>
                        <a:rPr lang="ja-JP" sz="1400" kern="0">
                          <a:effectLst/>
                        </a:rPr>
                        <a:t>希望は伝達されない</a:t>
                      </a:r>
                      <a:endParaRPr lang="ja-JP" sz="1600" kern="100">
                        <a:effectLst/>
                        <a:latin typeface="Century"/>
                        <a:ea typeface="ＭＳ 明朝"/>
                        <a:cs typeface="Times New Roman"/>
                      </a:endParaRPr>
                    </a:p>
                  </a:txBody>
                  <a:tcPr marL="52626" marR="52626" marT="0" marB="0"/>
                </a:tc>
              </a:tr>
              <a:tr h="617221">
                <a:tc>
                  <a:txBody>
                    <a:bodyPr/>
                    <a:lstStyle/>
                    <a:p>
                      <a:pPr>
                        <a:spcAft>
                          <a:spcPts val="0"/>
                        </a:spcAft>
                      </a:pPr>
                      <a:r>
                        <a:rPr lang="ja-JP" sz="1400" kern="0">
                          <a:effectLst/>
                        </a:rPr>
                        <a:t>２</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サービス提供者と当事者の関係は、共感、理解、及び個性ある人間として互いを認め合うことに基づいており、これがよい仕事を行うための基礎となる。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管理、ケア、保護が仕事の基本である。</a:t>
                      </a:r>
                      <a:endParaRPr lang="ja-JP" sz="1600" kern="100">
                        <a:effectLst/>
                        <a:latin typeface="Century"/>
                        <a:ea typeface="ＭＳ 明朝"/>
                        <a:cs typeface="Times New Roman"/>
                      </a:endParaRPr>
                    </a:p>
                  </a:txBody>
                  <a:tcPr marL="52626" marR="52626" marT="0" marB="0"/>
                </a:tc>
              </a:tr>
              <a:tr h="411479">
                <a:tc>
                  <a:txBody>
                    <a:bodyPr/>
                    <a:lstStyle/>
                    <a:p>
                      <a:pPr>
                        <a:spcAft>
                          <a:spcPts val="0"/>
                        </a:spcAft>
                      </a:pPr>
                      <a:r>
                        <a:rPr lang="ja-JP" sz="1400" kern="0">
                          <a:effectLst/>
                        </a:rPr>
                        <a:t>３</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リカバリーへの高い期待があり、リカバリーはサービスの転帰と考えられる。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安定化がサービスに期待される転帰である。</a:t>
                      </a:r>
                      <a:endParaRPr lang="ja-JP" sz="1600" kern="100">
                        <a:effectLst/>
                        <a:latin typeface="Century"/>
                        <a:ea typeface="ＭＳ 明朝"/>
                        <a:cs typeface="Times New Roman"/>
                      </a:endParaRPr>
                    </a:p>
                  </a:txBody>
                  <a:tcPr marL="52626" marR="52626" marT="0" marB="0"/>
                </a:tc>
              </a:tr>
              <a:tr h="617221">
                <a:tc>
                  <a:txBody>
                    <a:bodyPr/>
                    <a:lstStyle/>
                    <a:p>
                      <a:pPr>
                        <a:spcAft>
                          <a:spcPts val="0"/>
                        </a:spcAft>
                      </a:pPr>
                      <a:r>
                        <a:rPr lang="ja-JP" sz="1400" kern="0">
                          <a:effectLst/>
                        </a:rPr>
                        <a:t>４</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dirty="0">
                          <a:effectLst/>
                        </a:rPr>
                        <a:t>当事者との仕事は、彼らの成長、及び彼らの夢、願望、目標の実現に向けたリカバリーにおいて、当事者を手助けすることを目的としている。</a:t>
                      </a:r>
                      <a:endParaRPr lang="ja-JP" sz="1600" kern="100" dirty="0">
                        <a:effectLst/>
                        <a:latin typeface="Century"/>
                        <a:ea typeface="ＭＳ 明朝"/>
                        <a:cs typeface="Times New Roman"/>
                      </a:endParaRPr>
                    </a:p>
                  </a:txBody>
                  <a:tcPr marL="52626" marR="52626" marT="0" marB="0"/>
                </a:tc>
                <a:tc>
                  <a:txBody>
                    <a:bodyPr/>
                    <a:lstStyle/>
                    <a:p>
                      <a:pPr>
                        <a:spcAft>
                          <a:spcPts val="0"/>
                        </a:spcAft>
                      </a:pPr>
                      <a:r>
                        <a:rPr lang="ja-JP" sz="1400" kern="0">
                          <a:effectLst/>
                        </a:rPr>
                        <a:t>当事者との仕事は方向性にかけ、危機志向である。目標を持った計画的接触は行われない。</a:t>
                      </a:r>
                      <a:endParaRPr lang="ja-JP" sz="1600" kern="100">
                        <a:effectLst/>
                        <a:latin typeface="Century"/>
                        <a:ea typeface="ＭＳ 明朝"/>
                        <a:cs typeface="Times New Roman"/>
                      </a:endParaRPr>
                    </a:p>
                  </a:txBody>
                  <a:tcPr marL="52626" marR="52626" marT="0" marB="0"/>
                </a:tc>
              </a:tr>
              <a:tr h="1106800">
                <a:tc>
                  <a:txBody>
                    <a:bodyPr/>
                    <a:lstStyle/>
                    <a:p>
                      <a:pPr>
                        <a:spcAft>
                          <a:spcPts val="0"/>
                        </a:spcAft>
                      </a:pPr>
                      <a:r>
                        <a:rPr lang="ja-JP" sz="1400" kern="0">
                          <a:effectLst/>
                        </a:rPr>
                        <a:t>５</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セルフケア、自己管理、教育が重視される。当事者は、自分自身のセルフケアの達人になるよう支援される。当事者は、薬物治療、セルフヘルプ、対処技法、症状管理についての教育を受ける。情報は公開、共有され、利用者は情報を入手することが出来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規則尊守が求められる。専門家は、利用者にとって何が最良であるかを知っているとみなされる。利用者は情報を理解しないだろう、または上手く活用しないだろうという前提に立ち、情報は提供されない。</a:t>
                      </a:r>
                      <a:endParaRPr lang="ja-JP" sz="1600" kern="100">
                        <a:effectLst/>
                        <a:latin typeface="Century"/>
                        <a:ea typeface="ＭＳ 明朝"/>
                        <a:cs typeface="Times New Roman"/>
                      </a:endParaRPr>
                    </a:p>
                  </a:txBody>
                  <a:tcPr marL="52626" marR="52626" marT="0" marB="0"/>
                </a:tc>
              </a:tr>
              <a:tr h="1028700">
                <a:tc>
                  <a:txBody>
                    <a:bodyPr/>
                    <a:lstStyle/>
                    <a:p>
                      <a:pPr>
                        <a:spcAft>
                          <a:spcPts val="0"/>
                        </a:spcAft>
                      </a:pPr>
                      <a:r>
                        <a:rPr lang="ja-JP" sz="1400" kern="0">
                          <a:effectLst/>
                        </a:rPr>
                        <a:t>６</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地域統合を実践の中心的課題とする。これには、地域に統合された通常の住居、真の就労体験、その人にとっての意義のある仕事、地域の仲間との繋がり、精神保健のプログラムやグループを重視しない社会的活動及び余暇活動が含まれ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就労に関する精神保健プログラム（保護就労、就労前プログラム、クラス等）の利用、社会的活動及び余暇活動（グループ分けされた）が重視される。</a:t>
                      </a:r>
                      <a:endParaRPr lang="ja-JP" sz="1600" kern="100">
                        <a:effectLst/>
                        <a:latin typeface="Century"/>
                        <a:ea typeface="ＭＳ 明朝"/>
                        <a:cs typeface="Times New Roman"/>
                      </a:endParaRPr>
                    </a:p>
                  </a:txBody>
                  <a:tcPr marL="52626" marR="52626" marT="0" marB="0"/>
                </a:tc>
              </a:tr>
              <a:tr h="411479">
                <a:tc>
                  <a:txBody>
                    <a:bodyPr/>
                    <a:lstStyle/>
                    <a:p>
                      <a:pPr>
                        <a:spcAft>
                          <a:spcPts val="0"/>
                        </a:spcAft>
                      </a:pPr>
                      <a:r>
                        <a:rPr lang="ja-JP" sz="1400" kern="0">
                          <a:effectLst/>
                        </a:rPr>
                        <a:t>７</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リスクを冒すことを支援する（失敗は成功の一部である）。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保護と感情の安定化が最大の関心事である。</a:t>
                      </a:r>
                      <a:endParaRPr lang="ja-JP" sz="1600" kern="100">
                        <a:effectLst/>
                        <a:latin typeface="Century"/>
                        <a:ea typeface="ＭＳ 明朝"/>
                        <a:cs typeface="Times New Roman"/>
                      </a:endParaRPr>
                    </a:p>
                  </a:txBody>
                  <a:tcPr marL="52626" marR="52626" marT="0" marB="0"/>
                </a:tc>
              </a:tr>
              <a:tr h="822961">
                <a:tc>
                  <a:txBody>
                    <a:bodyPr/>
                    <a:lstStyle/>
                    <a:p>
                      <a:pPr>
                        <a:spcAft>
                          <a:spcPts val="0"/>
                        </a:spcAft>
                      </a:pPr>
                      <a:r>
                        <a:rPr lang="ja-JP" sz="1400" kern="0">
                          <a:effectLst/>
                        </a:rPr>
                        <a:t>８</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目標達成に向けた計画作成の管理、サービスの量と種類の管理、プログラム計画及び方針決定において、サービス利用者は意思決定の全てのレベルに関わり、自分自身のケアを監督する。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専門家が意思決定権を持ち、利用者にとって何が重要かを知っている。</a:t>
                      </a:r>
                      <a:endParaRPr lang="ja-JP" sz="1600" kern="100">
                        <a:effectLst/>
                        <a:latin typeface="Century"/>
                        <a:ea typeface="ＭＳ 明朝"/>
                        <a:cs typeface="Times New Roman"/>
                      </a:endParaRPr>
                    </a:p>
                  </a:txBody>
                  <a:tcPr marL="52626" marR="52626" marT="0" marB="0"/>
                </a:tc>
              </a:tr>
              <a:tr h="411479">
                <a:tc>
                  <a:txBody>
                    <a:bodyPr/>
                    <a:lstStyle/>
                    <a:p>
                      <a:pPr>
                        <a:spcAft>
                          <a:spcPts val="0"/>
                        </a:spcAft>
                      </a:pPr>
                      <a:r>
                        <a:rPr lang="ja-JP" sz="1400" kern="0">
                          <a:effectLst/>
                        </a:rPr>
                        <a:t>９</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ピアサポートと相互のセルフヘルプを推進し、尊重する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dirty="0">
                          <a:effectLst/>
                        </a:rPr>
                        <a:t>サービス提供者がピアサポートと相互のセルフヘルプに</a:t>
                      </a:r>
                      <a:r>
                        <a:rPr lang="ja-JP" sz="1400" kern="0" dirty="0" smtClean="0">
                          <a:effectLst/>
                        </a:rPr>
                        <a:t>つ</a:t>
                      </a:r>
                      <a:r>
                        <a:rPr lang="ja-JP" altLang="en-US" sz="1400" kern="0" dirty="0" smtClean="0">
                          <a:effectLst/>
                        </a:rPr>
                        <a:t>い</a:t>
                      </a:r>
                      <a:r>
                        <a:rPr lang="ja-JP" sz="1400" kern="0" dirty="0" smtClean="0">
                          <a:effectLst/>
                        </a:rPr>
                        <a:t>て</a:t>
                      </a:r>
                      <a:r>
                        <a:rPr lang="ja-JP" sz="1400" kern="0" dirty="0">
                          <a:effectLst/>
                        </a:rPr>
                        <a:t>触れることなく、その支援も行わない。</a:t>
                      </a:r>
                      <a:endParaRPr lang="ja-JP" sz="1600" kern="100" dirty="0">
                        <a:effectLst/>
                        <a:latin typeface="Century"/>
                        <a:ea typeface="ＭＳ 明朝"/>
                        <a:cs typeface="Times New Roman"/>
                      </a:endParaRPr>
                    </a:p>
                  </a:txBody>
                  <a:tcPr marL="52626" marR="52626" marT="0" marB="0"/>
                </a:tc>
              </a:tr>
              <a:tr h="498295">
                <a:tc>
                  <a:txBody>
                    <a:bodyPr/>
                    <a:lstStyle/>
                    <a:p>
                      <a:pPr>
                        <a:spcAft>
                          <a:spcPts val="0"/>
                        </a:spcAft>
                      </a:pPr>
                      <a:r>
                        <a:rPr lang="ja-JP" sz="1400" kern="0">
                          <a:effectLst/>
                        </a:rPr>
                        <a:t>１０</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a:effectLst/>
                        </a:rPr>
                        <a:t>スタッフは利用者と共に危機を予測し、危機発生前と危機発生時の計画を立てる。</a:t>
                      </a:r>
                      <a:endParaRPr lang="ja-JP" sz="1600" kern="100">
                        <a:effectLst/>
                        <a:latin typeface="Century"/>
                        <a:ea typeface="ＭＳ 明朝"/>
                        <a:cs typeface="Times New Roman"/>
                      </a:endParaRPr>
                    </a:p>
                  </a:txBody>
                  <a:tcPr marL="52626" marR="52626" marT="0" marB="0"/>
                </a:tc>
                <a:tc>
                  <a:txBody>
                    <a:bodyPr/>
                    <a:lstStyle/>
                    <a:p>
                      <a:pPr>
                        <a:spcAft>
                          <a:spcPts val="0"/>
                        </a:spcAft>
                      </a:pPr>
                      <a:r>
                        <a:rPr lang="ja-JP" sz="1400" kern="0" dirty="0">
                          <a:effectLst/>
                        </a:rPr>
                        <a:t>スタッフは保健と健康増進または健康増進計画の作成に時間を</a:t>
                      </a:r>
                      <a:r>
                        <a:rPr lang="ja-JP" sz="1400" kern="0" dirty="0" smtClean="0">
                          <a:effectLst/>
                        </a:rPr>
                        <a:t>かけ</a:t>
                      </a:r>
                      <a:r>
                        <a:rPr lang="ja-JP" altLang="en-US" sz="1400" kern="0" dirty="0" smtClean="0">
                          <a:effectLst/>
                        </a:rPr>
                        <a:t>ず</a:t>
                      </a:r>
                      <a:r>
                        <a:rPr lang="ja-JP" sz="1400" kern="0" dirty="0" smtClean="0">
                          <a:effectLst/>
                        </a:rPr>
                        <a:t>、</a:t>
                      </a:r>
                      <a:r>
                        <a:rPr lang="ja-JP" sz="1400" kern="0" dirty="0">
                          <a:effectLst/>
                        </a:rPr>
                        <a:t>危機対応に多くの時間を費やす。</a:t>
                      </a:r>
                      <a:endParaRPr lang="ja-JP" sz="1600" kern="100" dirty="0">
                        <a:effectLst/>
                        <a:latin typeface="Century"/>
                        <a:ea typeface="ＭＳ 明朝"/>
                        <a:cs typeface="Times New Roman"/>
                      </a:endParaRPr>
                    </a:p>
                  </a:txBody>
                  <a:tcPr marL="52626" marR="52626" marT="0" marB="0"/>
                </a:tc>
              </a:tr>
            </a:tbl>
          </a:graphicData>
        </a:graphic>
      </p:graphicFrame>
    </p:spTree>
    <p:extLst>
      <p:ext uri="{BB962C8B-B14F-4D97-AF65-F5344CB8AC3E}">
        <p14:creationId xmlns:p14="http://schemas.microsoft.com/office/powerpoint/2010/main" val="126685019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latin typeface="ＭＳ Ｐゴシック" panose="020B0600070205080204" pitchFamily="50" charset="-128"/>
                <a:ea typeface="ＭＳ Ｐゴシック" panose="020B0600070205080204" pitchFamily="50" charset="-128"/>
              </a:rPr>
              <a:t>ご清聴ありがとうございました</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lstStyle/>
          <a:p>
            <a:pPr marL="68580" indent="0">
              <a:buNone/>
            </a:pPr>
            <a:r>
              <a:rPr lang="ja-JP" altLang="en-US" dirty="0"/>
              <a:t>参考文献</a:t>
            </a:r>
          </a:p>
          <a:p>
            <a:r>
              <a:rPr lang="ja-JP" altLang="en-US" dirty="0" smtClean="0"/>
              <a:t>患者</a:t>
            </a:r>
            <a:r>
              <a:rPr lang="ja-JP" altLang="en-US" dirty="0"/>
              <a:t>さん・御家族・カウンセラーのための向精神薬の減薬・断薬メンタルサポートハンドブック</a:t>
            </a:r>
          </a:p>
          <a:p>
            <a:r>
              <a:rPr lang="ja-JP" altLang="en-US" dirty="0" smtClean="0"/>
              <a:t>ロッカー内</a:t>
            </a:r>
            <a:r>
              <a:rPr lang="ja-JP" altLang="en-US" dirty="0"/>
              <a:t>の</a:t>
            </a:r>
            <a:r>
              <a:rPr lang="en-US" altLang="ja-JP" dirty="0"/>
              <a:t>2</a:t>
            </a:r>
            <a:r>
              <a:rPr lang="ja-JP" altLang="en-US" dirty="0"/>
              <a:t>冊</a:t>
            </a:r>
          </a:p>
          <a:p>
            <a:r>
              <a:rPr lang="ja-JP" altLang="en-US" dirty="0" smtClean="0"/>
              <a:t>伊都</a:t>
            </a:r>
            <a:r>
              <a:rPr lang="ja-JP" altLang="en-US" dirty="0"/>
              <a:t>の丘薬局の資料</a:t>
            </a:r>
            <a:endParaRPr kumimoji="1" lang="ja-JP" altLang="en-US" dirty="0"/>
          </a:p>
        </p:txBody>
      </p:sp>
    </p:spTree>
    <p:extLst>
      <p:ext uri="{BB962C8B-B14F-4D97-AF65-F5344CB8AC3E}">
        <p14:creationId xmlns:p14="http://schemas.microsoft.com/office/powerpoint/2010/main" val="1420220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a:t/>
            </a:r>
            <a:br>
              <a:rPr lang="en-US" altLang="ja-JP" dirty="0"/>
            </a:br>
            <a:r>
              <a:rPr lang="ja-JP" altLang="en-US" dirty="0" smtClean="0"/>
              <a:t>②５つの神経ホルモン</a:t>
            </a:r>
            <a:r>
              <a:rPr lang="ja-JP" altLang="en-US" dirty="0"/>
              <a:t>と働き</a:t>
            </a:r>
            <a:endParaRPr kumimoji="1" lang="ja-JP" altLang="en-US" dirty="0"/>
          </a:p>
        </p:txBody>
      </p:sp>
      <p:sp>
        <p:nvSpPr>
          <p:cNvPr id="3" name="コンテンツ プレースホルダー 2"/>
          <p:cNvSpPr>
            <a:spLocks noGrp="1"/>
          </p:cNvSpPr>
          <p:nvPr>
            <p:ph idx="1"/>
          </p:nvPr>
        </p:nvSpPr>
        <p:spPr>
          <a:xfrm>
            <a:off x="755576" y="2323652"/>
            <a:ext cx="7632848" cy="3508977"/>
          </a:xfrm>
        </p:spPr>
        <p:txBody>
          <a:bodyPr>
            <a:normAutofit/>
          </a:bodyPr>
          <a:lstStyle/>
          <a:p>
            <a:pPr marL="68580" indent="0">
              <a:buNone/>
            </a:pPr>
            <a:r>
              <a:rPr lang="ja-JP" altLang="en-US" spc="-100" dirty="0" smtClean="0"/>
              <a:t>モノアミン仮説：</a:t>
            </a:r>
            <a:endParaRPr lang="en-US" altLang="ja-JP" spc="-100" dirty="0" smtClean="0"/>
          </a:p>
          <a:p>
            <a:pPr marL="68580" indent="0">
              <a:buNone/>
            </a:pPr>
            <a:r>
              <a:rPr lang="ja-JP" altLang="en-US" spc="-100" dirty="0"/>
              <a:t>分かっている</a:t>
            </a:r>
            <a:r>
              <a:rPr lang="ja-JP" altLang="en-US" spc="-100" dirty="0" smtClean="0"/>
              <a:t>事は</a:t>
            </a:r>
            <a:r>
              <a:rPr lang="ja-JP" altLang="en-US" spc="-100" dirty="0"/>
              <a:t>：</a:t>
            </a:r>
            <a:endParaRPr lang="en-US" altLang="ja-JP" spc="-100" dirty="0" smtClean="0"/>
          </a:p>
          <a:p>
            <a:pPr marL="68580" indent="0">
              <a:buNone/>
            </a:pPr>
            <a:r>
              <a:rPr lang="ja-JP" altLang="en-US" spc="-100" dirty="0"/>
              <a:t>検査</a:t>
            </a:r>
            <a:r>
              <a:rPr lang="ja-JP" altLang="en-US" spc="-100" dirty="0" smtClean="0"/>
              <a:t>方法</a:t>
            </a:r>
            <a:r>
              <a:rPr lang="ja-JP" altLang="en-US" spc="-100" dirty="0"/>
              <a:t>：</a:t>
            </a:r>
            <a:endParaRPr lang="ja-JP" altLang="ja-JP" spc="-100" dirty="0"/>
          </a:p>
        </p:txBody>
      </p:sp>
    </p:spTree>
    <p:extLst>
      <p:ext uri="{BB962C8B-B14F-4D97-AF65-F5344CB8AC3E}">
        <p14:creationId xmlns:p14="http://schemas.microsoft.com/office/powerpoint/2010/main" val="13083065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薬と神経ホルモン</a:t>
            </a:r>
            <a:r>
              <a:rPr lang="en-US" altLang="ja-JP" dirty="0"/>
              <a:t/>
            </a:r>
            <a:br>
              <a:rPr lang="en-US" altLang="ja-JP" dirty="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txBody>
          <a:bodyPr/>
          <a:lstStyle/>
          <a:p>
            <a:r>
              <a:rPr lang="ja-JP" altLang="ja-JP" dirty="0"/>
              <a:t>神経伝達物質（神経ホルモン）はレセプター（受容体）にくっつき伝達作用を生じる。</a:t>
            </a:r>
          </a:p>
          <a:p>
            <a:endParaRPr kumimoji="1" lang="ja-JP" altLang="en-US" dirty="0"/>
          </a:p>
        </p:txBody>
      </p:sp>
    </p:spTree>
    <p:extLst>
      <p:ext uri="{BB962C8B-B14F-4D97-AF65-F5344CB8AC3E}">
        <p14:creationId xmlns:p14="http://schemas.microsoft.com/office/powerpoint/2010/main" val="35182862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第</a:t>
            </a:r>
            <a:r>
              <a:rPr lang="en-US" altLang="ja-JP" dirty="0"/>
              <a:t>1</a:t>
            </a:r>
            <a:r>
              <a:rPr lang="ja-JP" altLang="en-US" dirty="0"/>
              <a:t>回　薬と神経</a:t>
            </a:r>
            <a:r>
              <a:rPr lang="ja-JP" altLang="en-US" dirty="0" smtClean="0"/>
              <a:t>ホルモン</a:t>
            </a:r>
            <a:r>
              <a:rPr lang="en-US" altLang="ja-JP" dirty="0" smtClean="0"/>
              <a:t/>
            </a:r>
            <a:br>
              <a:rPr lang="en-US" altLang="ja-JP" dirty="0" smtClean="0"/>
            </a:br>
            <a:r>
              <a:rPr lang="ja-JP" altLang="en-US" dirty="0"/>
              <a:t>②５つの神経ホルモンと働き</a:t>
            </a:r>
            <a:endParaRPr kumimoji="1" lang="ja-JP" altLang="en-US" dirty="0"/>
          </a:p>
        </p:txBody>
      </p:sp>
      <p:sp>
        <p:nvSpPr>
          <p:cNvPr id="3" name="コンテンツ プレースホルダー 2"/>
          <p:cNvSpPr>
            <a:spLocks noGrp="1"/>
          </p:cNvSpPr>
          <p:nvPr>
            <p:ph idx="1"/>
          </p:nvPr>
        </p:nvSpPr>
        <p:spPr/>
        <p:style>
          <a:lnRef idx="2">
            <a:schemeClr val="accent1">
              <a:shade val="50000"/>
            </a:schemeClr>
          </a:lnRef>
          <a:fillRef idx="1">
            <a:schemeClr val="accent1"/>
          </a:fillRef>
          <a:effectRef idx="0">
            <a:schemeClr val="accent1"/>
          </a:effectRef>
          <a:fontRef idx="minor">
            <a:schemeClr val="lt1"/>
          </a:fontRef>
        </p:style>
        <p:txBody>
          <a:bodyPr>
            <a:normAutofit/>
          </a:bodyPr>
          <a:lstStyle/>
          <a:p>
            <a:pPr>
              <a:lnSpc>
                <a:spcPts val="2800"/>
              </a:lnSpc>
            </a:pPr>
            <a:r>
              <a:rPr lang="ja-JP" altLang="en-US" sz="2800" dirty="0" smtClean="0"/>
              <a:t>受容体 Ｙ</a:t>
            </a:r>
            <a:endParaRPr lang="en-US" altLang="ja-JP" sz="2800" dirty="0" smtClean="0"/>
          </a:p>
          <a:p>
            <a:pPr>
              <a:lnSpc>
                <a:spcPts val="2800"/>
              </a:lnSpc>
            </a:pPr>
            <a:r>
              <a:rPr lang="ja-JP" altLang="en-US" sz="2800" dirty="0" smtClean="0"/>
              <a:t>神経ホルモン ∴∵</a:t>
            </a:r>
            <a:endParaRPr lang="en-US" altLang="ja-JP" sz="2800" dirty="0" smtClean="0"/>
          </a:p>
          <a:p>
            <a:pPr>
              <a:lnSpc>
                <a:spcPts val="2800"/>
              </a:lnSpc>
            </a:pPr>
            <a:r>
              <a:rPr lang="ja-JP" altLang="en-US" sz="2800" dirty="0" smtClean="0"/>
              <a:t>遮断薬 ▽</a:t>
            </a:r>
            <a:endParaRPr kumimoji="1" lang="en-US" altLang="ja-JP" dirty="0" smtClean="0"/>
          </a:p>
          <a:p>
            <a:pPr marL="68580" indent="0">
              <a:lnSpc>
                <a:spcPts val="2800"/>
              </a:lnSpc>
              <a:buNone/>
            </a:pPr>
            <a:endParaRPr kumimoji="1"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lang="ja-JP" altLang="en-US" sz="4800" dirty="0" smtClean="0">
                <a:latin typeface="HG丸ｺﾞｼｯｸM-PRO" panose="020F0600000000000000" pitchFamily="50" charset="-128"/>
                <a:ea typeface="HG丸ｺﾞｼｯｸM-PRO" panose="020F0600000000000000" pitchFamily="50" charset="-128"/>
              </a:rPr>
              <a:t>　</a:t>
            </a:r>
            <a:r>
              <a:rPr lang="ja-JP" altLang="en-US" sz="4800" dirty="0" smtClean="0"/>
              <a:t>∵</a:t>
            </a:r>
            <a:endParaRPr lang="en-US" altLang="ja-JP" sz="4800" dirty="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4800" dirty="0" smtClean="0">
                <a:latin typeface="HG丸ｺﾞｼｯｸM-PRO" panose="020F0600000000000000" pitchFamily="50" charset="-128"/>
                <a:ea typeface="HG丸ｺﾞｼｯｸM-PRO" panose="020F0600000000000000" pitchFamily="50" charset="-128"/>
              </a:rPr>
              <a:t>　Ｙ　</a:t>
            </a:r>
            <a:r>
              <a:rPr lang="ja-JP" altLang="en-US" sz="4800" dirty="0" smtClean="0">
                <a:latin typeface="HG丸ｺﾞｼｯｸM-PRO" panose="020F0600000000000000" pitchFamily="50" charset="-128"/>
                <a:ea typeface="HG丸ｺﾞｼｯｸM-PRO" panose="020F0600000000000000" pitchFamily="50" charset="-128"/>
              </a:rPr>
              <a:t>Ｙ　Ｙ　Ｙ　Ｙ</a:t>
            </a:r>
            <a:endParaRPr lang="en-US" altLang="ja-JP" sz="4800" dirty="0" smtClean="0">
              <a:latin typeface="HG丸ｺﾞｼｯｸM-PRO" panose="020F0600000000000000" pitchFamily="50" charset="-128"/>
              <a:ea typeface="HG丸ｺﾞｼｯｸM-PRO" panose="020F0600000000000000" pitchFamily="50" charset="-128"/>
            </a:endParaRPr>
          </a:p>
          <a:p>
            <a:pPr marL="68580" indent="0">
              <a:lnSpc>
                <a:spcPts val="2800"/>
              </a:lnSpc>
              <a:buNone/>
            </a:pPr>
            <a:r>
              <a:rPr kumimoji="1" lang="ja-JP" altLang="en-US" sz="3200" dirty="0"/>
              <a:t>　</a:t>
            </a:r>
            <a:r>
              <a:rPr kumimoji="1" lang="ja-JP" altLang="en-US" sz="3200" dirty="0" smtClean="0"/>
              <a:t>  </a:t>
            </a:r>
            <a:r>
              <a:rPr kumimoji="1" lang="en-US" altLang="ja-JP" sz="3200" dirty="0" smtClean="0">
                <a:solidFill>
                  <a:schemeClr val="bg1"/>
                </a:solidFill>
              </a:rPr>
              <a:t>D2</a:t>
            </a:r>
            <a:r>
              <a:rPr kumimoji="1" lang="ja-JP" altLang="en-US" sz="3200" dirty="0" smtClean="0"/>
              <a:t>　  </a:t>
            </a:r>
            <a:r>
              <a:rPr kumimoji="1" lang="en-US" altLang="ja-JP" sz="3200" dirty="0" smtClean="0"/>
              <a:t>5HT</a:t>
            </a:r>
            <a:r>
              <a:rPr kumimoji="1" lang="ja-JP" altLang="en-US" sz="3200" dirty="0" smtClean="0"/>
              <a:t>　  </a:t>
            </a:r>
            <a:r>
              <a:rPr kumimoji="1" lang="en-US" altLang="ja-JP" sz="3200" dirty="0" smtClean="0"/>
              <a:t>a1</a:t>
            </a:r>
            <a:r>
              <a:rPr kumimoji="1" lang="ja-JP" altLang="en-US" sz="3200" dirty="0" smtClean="0"/>
              <a:t>　   </a:t>
            </a:r>
            <a:r>
              <a:rPr kumimoji="1" lang="en-US" altLang="ja-JP" sz="3200" dirty="0" smtClean="0"/>
              <a:t>H1</a:t>
            </a:r>
            <a:r>
              <a:rPr kumimoji="1" lang="ja-JP" altLang="en-US" sz="3200" dirty="0" smtClean="0"/>
              <a:t>　  </a:t>
            </a:r>
            <a:r>
              <a:rPr kumimoji="1" lang="en-US" altLang="ja-JP" sz="3200" dirty="0" smtClean="0"/>
              <a:t>M1</a:t>
            </a:r>
            <a:endParaRPr kumimoji="1" lang="ja-JP" altLang="en-US" sz="3200" dirty="0"/>
          </a:p>
        </p:txBody>
      </p:sp>
    </p:spTree>
    <p:extLst>
      <p:ext uri="{BB962C8B-B14F-4D97-AF65-F5344CB8AC3E}">
        <p14:creationId xmlns:p14="http://schemas.microsoft.com/office/powerpoint/2010/main" val="15421125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オースティン">
  <a:themeElements>
    <a:clrScheme name="オースティン">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オースティン">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オースティン">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1239</TotalTime>
  <Words>2708</Words>
  <Application>Microsoft Office PowerPoint</Application>
  <PresentationFormat>画面に合わせる (4:3)</PresentationFormat>
  <Paragraphs>614</Paragraphs>
  <Slides>63</Slides>
  <Notes>0</Notes>
  <HiddenSlides>0</HiddenSlides>
  <MMClips>0</MMClips>
  <ScaleCrop>false</ScaleCrop>
  <HeadingPairs>
    <vt:vector size="4" baseType="variant">
      <vt:variant>
        <vt:lpstr>テーマ</vt:lpstr>
      </vt:variant>
      <vt:variant>
        <vt:i4>1</vt:i4>
      </vt:variant>
      <vt:variant>
        <vt:lpstr>スライド タイトル</vt:lpstr>
      </vt:variant>
      <vt:variant>
        <vt:i4>63</vt:i4>
      </vt:variant>
    </vt:vector>
  </HeadingPairs>
  <TitlesOfParts>
    <vt:vector size="64" baseType="lpstr">
      <vt:lpstr>オースティン</vt:lpstr>
      <vt:lpstr>神経ホルモンからみた看護</vt:lpstr>
      <vt:lpstr>神経ホルモンからみた看護</vt:lpstr>
      <vt:lpstr>第1回　薬と神経ホルモン ①向精神薬と精神医学の歴史</vt:lpstr>
      <vt:lpstr>第1回　薬と神経ホルモン ①向精神薬と精神医学の歴史</vt:lpstr>
      <vt:lpstr>第1回　薬と神経ホルモン ①向精神薬と精神医学の歴史</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②５つの神経ホルモンと働き</vt:lpstr>
      <vt:lpstr>第1回　薬と神経ホルモン ③５つの向精神薬と作用</vt:lpstr>
      <vt:lpstr>PowerPoint プレゼンテーション</vt:lpstr>
      <vt:lpstr>PowerPoint プレゼンテーション</vt:lpstr>
      <vt:lpstr>第1回　薬と神経ホルモン ②５つの神経ホルモンと働き</vt:lpstr>
      <vt:lpstr>第1回　薬と神経ホルモン ②５つの神経ホルモンと働き</vt:lpstr>
      <vt:lpstr>PowerPoint プレゼンテーション</vt:lpstr>
      <vt:lpstr>PowerPoint プレゼンテーション</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第1回　薬と神経ホルモン ④抗精神病薬のプロフィール</vt:lpstr>
      <vt:lpstr>その他の薬剤のプロフィール</vt:lpstr>
      <vt:lpstr>第2回：問題点 ⑤単剤化</vt:lpstr>
      <vt:lpstr>第2回：問題点 ⑤単剤化</vt:lpstr>
      <vt:lpstr>第2回：問題点 ⑥アップ・ダウンレギュレーション</vt:lpstr>
      <vt:lpstr>第2回：問題点 ⑥アップ・ダウンレギュレーション</vt:lpstr>
      <vt:lpstr>第2回：問題点 ⑥アップ・ダウンレギュレーション</vt:lpstr>
      <vt:lpstr>第2回：問題点 ⑥アップ・ダウンレギュレーション</vt:lpstr>
      <vt:lpstr>第2回：問題点 ⑥アップ・ダウンレギュレーション</vt:lpstr>
      <vt:lpstr>第2回：問題点 ⑥アップ・ダウンレギュレーション</vt:lpstr>
      <vt:lpstr>第2回：問題点 ⑥アップ・ダウンレギュレーション</vt:lpstr>
      <vt:lpstr>第2回：問題点 ⑦禁断症状</vt:lpstr>
      <vt:lpstr>第2回：問題点 ⑦禁断症状</vt:lpstr>
      <vt:lpstr>第2回：問題点 ⑧副作用</vt:lpstr>
      <vt:lpstr>第2回：問題点 ⑧副作用</vt:lpstr>
      <vt:lpstr>第2回：問題点 ⑧副作用</vt:lpstr>
      <vt:lpstr>第2回：問題点 ⑧副作用</vt:lpstr>
      <vt:lpstr>第3回：処変のある患者への看護 ⑨離脱症状の回復ステージ</vt:lpstr>
      <vt:lpstr>第1回　薬と神経ホルモン ③５つの向精神薬と作用</vt:lpstr>
      <vt:lpstr>第3回：処変のある患者への看護 ⑨離脱症状の回復ステージ</vt:lpstr>
      <vt:lpstr>第3回：処変のある患者への看護 ⑨離脱症状の回復ステージ</vt:lpstr>
      <vt:lpstr>第3回：処変のある患者への看護 ⑨離脱症状の回復ステージ</vt:lpstr>
      <vt:lpstr>第3回：処変のある患者への看護 ⑨離脱症状の回復ステージ</vt:lpstr>
      <vt:lpstr>第3回：処変のある患者への看護 ⑨離脱症状の回復ステージ</vt:lpstr>
      <vt:lpstr>第3回：処変のある患者への看護 ⑩事例検討</vt:lpstr>
      <vt:lpstr>ご清聴ありがとうございました</vt:lpstr>
      <vt:lpstr>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神経ホルモンからみた看護</dc:title>
  <dc:creator>inokuchi1</dc:creator>
  <cp:lastModifiedBy>inokuchi1</cp:lastModifiedBy>
  <cp:revision>55</cp:revision>
  <dcterms:created xsi:type="dcterms:W3CDTF">2019-06-05T13:48:43Z</dcterms:created>
  <dcterms:modified xsi:type="dcterms:W3CDTF">2019-06-19T22:27:42Z</dcterms:modified>
</cp:coreProperties>
</file>