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51"/>
  </p:notesMasterIdLst>
  <p:handoutMasterIdLst>
    <p:handoutMasterId r:id="rId52"/>
  </p:handoutMasterIdLst>
  <p:sldIdLst>
    <p:sldId id="256" r:id="rId3"/>
    <p:sldId id="282" r:id="rId4"/>
    <p:sldId id="257" r:id="rId5"/>
    <p:sldId id="258" r:id="rId6"/>
    <p:sldId id="266" r:id="rId7"/>
    <p:sldId id="300" r:id="rId8"/>
    <p:sldId id="285" r:id="rId9"/>
    <p:sldId id="295" r:id="rId10"/>
    <p:sldId id="296" r:id="rId11"/>
    <p:sldId id="259" r:id="rId12"/>
    <p:sldId id="264" r:id="rId13"/>
    <p:sldId id="260" r:id="rId14"/>
    <p:sldId id="261" r:id="rId15"/>
    <p:sldId id="283" r:id="rId16"/>
    <p:sldId id="302" r:id="rId17"/>
    <p:sldId id="262" r:id="rId18"/>
    <p:sldId id="303" r:id="rId19"/>
    <p:sldId id="263" r:id="rId20"/>
    <p:sldId id="304" r:id="rId21"/>
    <p:sldId id="265" r:id="rId22"/>
    <p:sldId id="305" r:id="rId23"/>
    <p:sldId id="275" r:id="rId24"/>
    <p:sldId id="274" r:id="rId25"/>
    <p:sldId id="309" r:id="rId26"/>
    <p:sldId id="311" r:id="rId27"/>
    <p:sldId id="312" r:id="rId28"/>
    <p:sldId id="315" r:id="rId29"/>
    <p:sldId id="318" r:id="rId30"/>
    <p:sldId id="313" r:id="rId31"/>
    <p:sldId id="317" r:id="rId32"/>
    <p:sldId id="320" r:id="rId33"/>
    <p:sldId id="286" r:id="rId34"/>
    <p:sldId id="306" r:id="rId35"/>
    <p:sldId id="319" r:id="rId36"/>
    <p:sldId id="287" r:id="rId37"/>
    <p:sldId id="270" r:id="rId38"/>
    <p:sldId id="281" r:id="rId39"/>
    <p:sldId id="288" r:id="rId40"/>
    <p:sldId id="297" r:id="rId41"/>
    <p:sldId id="298" r:id="rId42"/>
    <p:sldId id="294" r:id="rId43"/>
    <p:sldId id="293" r:id="rId44"/>
    <p:sldId id="299" r:id="rId45"/>
    <p:sldId id="301" r:id="rId46"/>
    <p:sldId id="289" r:id="rId47"/>
    <p:sldId id="290" r:id="rId48"/>
    <p:sldId id="292" r:id="rId49"/>
    <p:sldId id="291" r:id="rId5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B04"/>
    <a:srgbClr val="FFCC00"/>
    <a:srgbClr val="FF3300"/>
    <a:srgbClr val="FF0066"/>
    <a:srgbClr val="003192"/>
    <a:srgbClr val="6742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83273" autoAdjust="0"/>
  </p:normalViewPr>
  <p:slideViewPr>
    <p:cSldViewPr snapToGrid="0">
      <p:cViewPr>
        <p:scale>
          <a:sx n="66" d="100"/>
          <a:sy n="66" d="100"/>
        </p:scale>
        <p:origin x="-828" y="72"/>
      </p:cViewPr>
      <p:guideLst>
        <p:guide orient="horz" pos="2160"/>
        <p:guide pos="3840"/>
      </p:guideLst>
    </p:cSldViewPr>
  </p:slideViewPr>
  <p:outlineViewPr>
    <p:cViewPr>
      <p:scale>
        <a:sx n="33" d="100"/>
        <a:sy n="33" d="100"/>
      </p:scale>
      <p:origin x="0" y="-3798"/>
    </p:cViewPr>
  </p:outlineViewPr>
  <p:notesTextViewPr>
    <p:cViewPr>
      <p:scale>
        <a:sx n="1" d="1"/>
        <a:sy n="1" d="1"/>
      </p:scale>
      <p:origin x="0" y="0"/>
    </p:cViewPr>
  </p:notesTextViewPr>
  <p:sorterViewPr>
    <p:cViewPr>
      <p:scale>
        <a:sx n="100" d="100"/>
        <a:sy n="100" d="100"/>
      </p:scale>
      <p:origin x="0" y="-37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83F759AA-681D-47F7-9E9A-79F21F57FF28}" type="datetimeFigureOut">
              <a:rPr kumimoji="1" lang="ja-JP" altLang="en-US" smtClean="0"/>
              <a:t>2019/11/9</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35933B53-EFAC-42E6-AAFA-B5B1BB3DC84A}" type="slidenum">
              <a:rPr kumimoji="1" lang="ja-JP" altLang="en-US" smtClean="0"/>
              <a:t>‹#›</a:t>
            </a:fld>
            <a:endParaRPr kumimoji="1" lang="ja-JP" altLang="en-US"/>
          </a:p>
        </p:txBody>
      </p:sp>
    </p:spTree>
    <p:extLst>
      <p:ext uri="{BB962C8B-B14F-4D97-AF65-F5344CB8AC3E}">
        <p14:creationId xmlns:p14="http://schemas.microsoft.com/office/powerpoint/2010/main" val="3487725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dirty="0"/>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50E74D6-AA2C-4C2F-AD89-999DE9B7CDA7}" type="datetimeFigureOut">
              <a:rPr lang="en-US" smtClean="0"/>
              <a:t>11/9/2019</a:t>
            </a:fld>
            <a:endParaRPr lang="en-US" dirty="0"/>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dirty="0"/>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F6138F6-C99A-4A7B-B3AC-FE003FEE6EC5}" type="slidenum">
              <a:rPr lang="en-US" smtClean="0"/>
              <a:t>‹#›</a:t>
            </a:fld>
            <a:endParaRPr lang="en-US" dirty="0"/>
          </a:p>
        </p:txBody>
      </p:sp>
    </p:spTree>
    <p:extLst>
      <p:ext uri="{BB962C8B-B14F-4D97-AF65-F5344CB8AC3E}">
        <p14:creationId xmlns:p14="http://schemas.microsoft.com/office/powerpoint/2010/main" val="197095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kern="1200" dirty="0" smtClean="0">
                <a:solidFill>
                  <a:schemeClr val="tx1"/>
                </a:solidFill>
                <a:effectLst/>
                <a:latin typeface="+mn-lt"/>
                <a:ea typeface="+mn-ea"/>
                <a:cs typeface="+mn-cs"/>
              </a:rPr>
              <a:t>CP</a:t>
            </a:r>
            <a:r>
              <a:rPr lang="ja-JP" altLang="ja-JP" sz="1200" kern="1200" dirty="0" smtClean="0">
                <a:solidFill>
                  <a:schemeClr val="tx1"/>
                </a:solidFill>
                <a:effectLst/>
                <a:latin typeface="+mn-lt"/>
                <a:ea typeface="+mn-ea"/>
                <a:cs typeface="+mn-cs"/>
              </a:rPr>
              <a:t>の看護師の項目を「看護計画」、「せん妄」、「ＡＤＬ」、「褥瘡評価」、「面談の日程調整」、「内服自己管理」、「サマリー」の</a:t>
            </a:r>
            <a:r>
              <a:rPr lang="en-US" altLang="ja-JP" sz="1200" kern="1200" dirty="0" smtClean="0">
                <a:solidFill>
                  <a:schemeClr val="tx1"/>
                </a:solidFill>
                <a:effectLst/>
                <a:latin typeface="+mn-lt"/>
                <a:ea typeface="+mn-ea"/>
                <a:cs typeface="+mn-cs"/>
              </a:rPr>
              <a:t>7</a:t>
            </a:r>
            <a:r>
              <a:rPr lang="ja-JP" altLang="ja-JP" sz="1200" kern="1200" dirty="0" smtClean="0">
                <a:solidFill>
                  <a:schemeClr val="tx1"/>
                </a:solidFill>
                <a:effectLst/>
                <a:latin typeface="+mn-lt"/>
                <a:ea typeface="+mn-ea"/>
                <a:cs typeface="+mn-cs"/>
              </a:rPr>
              <a:t>項目に削減し、疾患に関わらず入院する全患者へ導入</a:t>
            </a:r>
            <a:endParaRPr kumimoji="1" lang="ja-JP" altLang="en-US" dirty="0"/>
          </a:p>
        </p:txBody>
      </p:sp>
      <p:sp>
        <p:nvSpPr>
          <p:cNvPr id="4" name="スライド番号プレースホルダー 3"/>
          <p:cNvSpPr>
            <a:spLocks noGrp="1"/>
          </p:cNvSpPr>
          <p:nvPr>
            <p:ph type="sldNum" sz="quarter" idx="10"/>
          </p:nvPr>
        </p:nvSpPr>
        <p:spPr/>
        <p:txBody>
          <a:bodyPr/>
          <a:lstStyle/>
          <a:p>
            <a:fld id="{0F6138F6-C99A-4A7B-B3AC-FE003FEE6EC5}" type="slidenum">
              <a:rPr lang="en-US" smtClean="0"/>
              <a:t>7</a:t>
            </a:fld>
            <a:endParaRPr lang="en-US" dirty="0"/>
          </a:p>
        </p:txBody>
      </p:sp>
    </p:spTree>
    <p:extLst>
      <p:ext uri="{BB962C8B-B14F-4D97-AF65-F5344CB8AC3E}">
        <p14:creationId xmlns:p14="http://schemas.microsoft.com/office/powerpoint/2010/main" val="590137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kern="1200" dirty="0" smtClean="0">
                <a:solidFill>
                  <a:schemeClr val="tx1"/>
                </a:solidFill>
                <a:effectLst/>
                <a:latin typeface="+mn-lt"/>
                <a:ea typeface="+mn-ea"/>
                <a:cs typeface="+mn-cs"/>
              </a:rPr>
              <a:t>アンケートは</a:t>
            </a:r>
            <a:r>
              <a:rPr lang="en-US" altLang="ja-JP" sz="1200" kern="1200" dirty="0" smtClean="0">
                <a:solidFill>
                  <a:schemeClr val="tx1"/>
                </a:solidFill>
                <a:effectLst/>
                <a:latin typeface="+mn-lt"/>
                <a:ea typeface="+mn-ea"/>
                <a:cs typeface="+mn-cs"/>
              </a:rPr>
              <a:t>5</a:t>
            </a:r>
            <a:r>
              <a:rPr lang="ja-JP" altLang="ja-JP" sz="1200" kern="1200" dirty="0" smtClean="0">
                <a:solidFill>
                  <a:schemeClr val="tx1"/>
                </a:solidFill>
                <a:effectLst/>
                <a:latin typeface="+mn-lt"/>
                <a:ea typeface="+mn-ea"/>
                <a:cs typeface="+mn-cs"/>
              </a:rPr>
              <a:t>項目の質問について独自に作成した</a:t>
            </a:r>
            <a:r>
              <a:rPr lang="en-US" altLang="ja-JP" sz="1200" kern="1200" dirty="0" smtClean="0">
                <a:solidFill>
                  <a:schemeClr val="tx1"/>
                </a:solidFill>
                <a:effectLst/>
                <a:latin typeface="+mn-lt"/>
                <a:ea typeface="+mn-ea"/>
                <a:cs typeface="+mn-cs"/>
              </a:rPr>
              <a:t>0</a:t>
            </a:r>
            <a:r>
              <a:rPr lang="ja-JP" altLang="ja-JP" sz="1200" kern="1200" dirty="0" smtClean="0">
                <a:solidFill>
                  <a:schemeClr val="tx1"/>
                </a:solidFill>
                <a:effectLst/>
                <a:latin typeface="+mn-lt"/>
                <a:ea typeface="+mn-ea"/>
                <a:cs typeface="+mn-cs"/>
              </a:rPr>
              <a:t>（全く思わない）、</a:t>
            </a:r>
            <a:r>
              <a:rPr lang="en-US" altLang="ja-JP" sz="1200" kern="1200" dirty="0" smtClean="0">
                <a:solidFill>
                  <a:schemeClr val="tx1"/>
                </a:solidFill>
                <a:effectLst/>
                <a:latin typeface="+mn-lt"/>
                <a:ea typeface="+mn-ea"/>
                <a:cs typeface="+mn-cs"/>
              </a:rPr>
              <a:t>1</a:t>
            </a:r>
            <a:r>
              <a:rPr lang="ja-JP" altLang="ja-JP" sz="1200" kern="1200" dirty="0" smtClean="0">
                <a:solidFill>
                  <a:schemeClr val="tx1"/>
                </a:solidFill>
                <a:effectLst/>
                <a:latin typeface="+mn-lt"/>
                <a:ea typeface="+mn-ea"/>
                <a:cs typeface="+mn-cs"/>
              </a:rPr>
              <a:t>（よく思う）、</a:t>
            </a:r>
            <a:r>
              <a:rPr lang="en-US" altLang="ja-JP" sz="1200" kern="1200" dirty="0" smtClean="0">
                <a:solidFill>
                  <a:schemeClr val="tx1"/>
                </a:solidFill>
                <a:effectLst/>
                <a:latin typeface="+mn-lt"/>
                <a:ea typeface="+mn-ea"/>
                <a:cs typeface="+mn-cs"/>
              </a:rPr>
              <a:t>2</a:t>
            </a:r>
            <a:r>
              <a:rPr lang="ja-JP" altLang="ja-JP" sz="1200" kern="1200" dirty="0" smtClean="0">
                <a:solidFill>
                  <a:schemeClr val="tx1"/>
                </a:solidFill>
                <a:effectLst/>
                <a:latin typeface="+mn-lt"/>
                <a:ea typeface="+mn-ea"/>
                <a:cs typeface="+mn-cs"/>
              </a:rPr>
              <a:t>（時折思う）、</a:t>
            </a:r>
            <a:r>
              <a:rPr lang="en-US" altLang="ja-JP" sz="1200" kern="1200" dirty="0" smtClean="0">
                <a:solidFill>
                  <a:schemeClr val="tx1"/>
                </a:solidFill>
                <a:effectLst/>
                <a:latin typeface="+mn-lt"/>
                <a:ea typeface="+mn-ea"/>
                <a:cs typeface="+mn-cs"/>
              </a:rPr>
              <a:t>3</a:t>
            </a:r>
            <a:r>
              <a:rPr lang="ja-JP" altLang="ja-JP" sz="1200" kern="1200" dirty="0" smtClean="0">
                <a:solidFill>
                  <a:schemeClr val="tx1"/>
                </a:solidFill>
                <a:effectLst/>
                <a:latin typeface="+mn-lt"/>
                <a:ea typeface="+mn-ea"/>
                <a:cs typeface="+mn-cs"/>
              </a:rPr>
              <a:t>（若干思う）、</a:t>
            </a:r>
            <a:r>
              <a:rPr lang="en-US" altLang="ja-JP" sz="1200" kern="1200" dirty="0" smtClean="0">
                <a:solidFill>
                  <a:schemeClr val="tx1"/>
                </a:solidFill>
                <a:effectLst/>
                <a:latin typeface="+mn-lt"/>
                <a:ea typeface="+mn-ea"/>
                <a:cs typeface="+mn-cs"/>
              </a:rPr>
              <a:t>4</a:t>
            </a:r>
            <a:r>
              <a:rPr lang="ja-JP" altLang="ja-JP" sz="1200" kern="1200" dirty="0" smtClean="0">
                <a:solidFill>
                  <a:schemeClr val="tx1"/>
                </a:solidFill>
                <a:effectLst/>
                <a:latin typeface="+mn-lt"/>
                <a:ea typeface="+mn-ea"/>
                <a:cs typeface="+mn-cs"/>
              </a:rPr>
              <a:t>（殆ど思わない）、</a:t>
            </a:r>
            <a:r>
              <a:rPr lang="en-US" altLang="ja-JP" sz="1200" kern="1200" dirty="0" smtClean="0">
                <a:solidFill>
                  <a:schemeClr val="tx1"/>
                </a:solidFill>
                <a:effectLst/>
                <a:latin typeface="+mn-lt"/>
                <a:ea typeface="+mn-ea"/>
                <a:cs typeface="+mn-cs"/>
              </a:rPr>
              <a:t>5</a:t>
            </a:r>
            <a:r>
              <a:rPr lang="ja-JP" altLang="ja-JP" sz="1200" kern="1200" dirty="0" smtClean="0">
                <a:solidFill>
                  <a:schemeClr val="tx1"/>
                </a:solidFill>
                <a:effectLst/>
                <a:latin typeface="+mn-lt"/>
                <a:ea typeface="+mn-ea"/>
                <a:cs typeface="+mn-cs"/>
              </a:rPr>
              <a:t>（全く思わない）の間隔尺度とした。質問項目の内、「各種評価できているか」の内容は看護展開に必要な「看護計画」、「せん妄」、「ＡＤＬ」、「褥瘡評価」の</a:t>
            </a:r>
            <a:r>
              <a:rPr lang="en-US" altLang="ja-JP" sz="1200" kern="1200" dirty="0" smtClean="0">
                <a:solidFill>
                  <a:schemeClr val="tx1"/>
                </a:solidFill>
                <a:effectLst/>
                <a:latin typeface="+mn-lt"/>
                <a:ea typeface="+mn-ea"/>
                <a:cs typeface="+mn-cs"/>
              </a:rPr>
              <a:t>4</a:t>
            </a:r>
            <a:r>
              <a:rPr lang="ja-JP" altLang="ja-JP" sz="1200" kern="1200" dirty="0" smtClean="0">
                <a:solidFill>
                  <a:schemeClr val="tx1"/>
                </a:solidFill>
                <a:effectLst/>
                <a:latin typeface="+mn-lt"/>
                <a:ea typeface="+mn-ea"/>
                <a:cs typeface="+mn-cs"/>
              </a:rPr>
              <a:t>項目とした</a:t>
            </a:r>
            <a:endParaRPr kumimoji="1" lang="ja-JP" altLang="en-US" dirty="0"/>
          </a:p>
        </p:txBody>
      </p:sp>
      <p:sp>
        <p:nvSpPr>
          <p:cNvPr id="4" name="スライド番号プレースホルダー 3"/>
          <p:cNvSpPr>
            <a:spLocks noGrp="1"/>
          </p:cNvSpPr>
          <p:nvPr>
            <p:ph type="sldNum" sz="quarter" idx="10"/>
          </p:nvPr>
        </p:nvSpPr>
        <p:spPr/>
        <p:txBody>
          <a:bodyPr/>
          <a:lstStyle/>
          <a:p>
            <a:fld id="{0F6138F6-C99A-4A7B-B3AC-FE003FEE6EC5}" type="slidenum">
              <a:rPr lang="en-US" smtClean="0"/>
              <a:t>14</a:t>
            </a:fld>
            <a:endParaRPr lang="en-US" dirty="0"/>
          </a:p>
        </p:txBody>
      </p:sp>
    </p:spTree>
    <p:extLst>
      <p:ext uri="{BB962C8B-B14F-4D97-AF65-F5344CB8AC3E}">
        <p14:creationId xmlns:p14="http://schemas.microsoft.com/office/powerpoint/2010/main" val="3540604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F6138F6-C99A-4A7B-B3AC-FE003FEE6EC5}" type="slidenum">
              <a:rPr lang="en-US" smtClean="0"/>
              <a:t>21</a:t>
            </a:fld>
            <a:endParaRPr lang="en-US" dirty="0"/>
          </a:p>
        </p:txBody>
      </p:sp>
    </p:spTree>
    <p:extLst>
      <p:ext uri="{BB962C8B-B14F-4D97-AF65-F5344CB8AC3E}">
        <p14:creationId xmlns:p14="http://schemas.microsoft.com/office/powerpoint/2010/main" val="3388931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kern="1200" dirty="0" smtClean="0">
                <a:solidFill>
                  <a:schemeClr val="tx1"/>
                </a:solidFill>
                <a:effectLst/>
                <a:latin typeface="+mn-lt"/>
                <a:ea typeface="+mn-ea"/>
                <a:cs typeface="+mn-cs"/>
              </a:rPr>
              <a:t>CP</a:t>
            </a:r>
            <a:r>
              <a:rPr lang="ja-JP" altLang="ja-JP" sz="1200" kern="1200" dirty="0" smtClean="0">
                <a:solidFill>
                  <a:schemeClr val="tx1"/>
                </a:solidFill>
                <a:effectLst/>
                <a:latin typeface="+mn-lt"/>
                <a:ea typeface="+mn-ea"/>
                <a:cs typeface="+mn-cs"/>
              </a:rPr>
              <a:t>の看護師の項目を</a:t>
            </a:r>
            <a:r>
              <a:rPr lang="en-US" altLang="ja-JP" sz="1200" kern="1200" dirty="0" smtClean="0">
                <a:solidFill>
                  <a:schemeClr val="tx1"/>
                </a:solidFill>
                <a:effectLst/>
                <a:latin typeface="+mn-lt"/>
                <a:ea typeface="+mn-ea"/>
                <a:cs typeface="+mn-cs"/>
              </a:rPr>
              <a:t>7</a:t>
            </a:r>
            <a:r>
              <a:rPr lang="ja-JP" altLang="ja-JP" sz="1200" kern="1200" dirty="0" smtClean="0">
                <a:solidFill>
                  <a:schemeClr val="tx1"/>
                </a:solidFill>
                <a:effectLst/>
                <a:latin typeface="+mn-lt"/>
                <a:ea typeface="+mn-ea"/>
                <a:cs typeface="+mn-cs"/>
              </a:rPr>
              <a:t>項目に削減し、疾患に関わらず入院する全患者へ導入したことにより、看護師の意識変化として、「退院まで複雑さを感じないか」の程度と、「</a:t>
            </a:r>
            <a:r>
              <a:rPr lang="en-US" altLang="ja-JP" sz="1200" kern="1200" dirty="0" smtClean="0">
                <a:solidFill>
                  <a:schemeClr val="tx1"/>
                </a:solidFill>
                <a:effectLst/>
                <a:latin typeface="+mn-lt"/>
                <a:ea typeface="+mn-ea"/>
                <a:cs typeface="+mn-cs"/>
              </a:rPr>
              <a:t>CP</a:t>
            </a:r>
            <a:r>
              <a:rPr lang="ja-JP" altLang="ja-JP" sz="1200" kern="1200" dirty="0" smtClean="0">
                <a:solidFill>
                  <a:schemeClr val="tx1"/>
                </a:solidFill>
                <a:effectLst/>
                <a:latin typeface="+mn-lt"/>
                <a:ea typeface="+mn-ea"/>
                <a:cs typeface="+mn-cs"/>
              </a:rPr>
              <a:t>は必要か」については、一方的に上昇することはなかった。一方、</a:t>
            </a:r>
            <a:r>
              <a:rPr lang="en-US" altLang="ja-JP" sz="1200" kern="1200" dirty="0" smtClean="0">
                <a:solidFill>
                  <a:schemeClr val="tx1"/>
                </a:solidFill>
                <a:effectLst/>
                <a:latin typeface="+mn-lt"/>
                <a:ea typeface="+mn-ea"/>
                <a:cs typeface="+mn-cs"/>
              </a:rPr>
              <a:t>CP</a:t>
            </a:r>
            <a:r>
              <a:rPr lang="ja-JP" altLang="ja-JP" sz="1200" kern="1200" dirty="0" smtClean="0">
                <a:solidFill>
                  <a:schemeClr val="tx1"/>
                </a:solidFill>
                <a:effectLst/>
                <a:latin typeface="+mn-lt"/>
                <a:ea typeface="+mn-ea"/>
                <a:cs typeface="+mn-cs"/>
              </a:rPr>
              <a:t>の活用状況として、</a:t>
            </a:r>
            <a:r>
              <a:rPr lang="en-US" altLang="ja-JP" sz="1200" kern="1200" dirty="0" smtClean="0">
                <a:solidFill>
                  <a:schemeClr val="tx1"/>
                </a:solidFill>
                <a:effectLst/>
                <a:latin typeface="+mn-lt"/>
                <a:ea typeface="+mn-ea"/>
                <a:cs typeface="+mn-cs"/>
              </a:rPr>
              <a:t>IC</a:t>
            </a:r>
            <a:r>
              <a:rPr lang="ja-JP" altLang="ja-JP" sz="1200" kern="1200" dirty="0" smtClean="0">
                <a:solidFill>
                  <a:schemeClr val="tx1"/>
                </a:solidFill>
                <a:effectLst/>
                <a:latin typeface="+mn-lt"/>
                <a:ea typeface="+mn-ea"/>
                <a:cs typeface="+mn-cs"/>
              </a:rPr>
              <a:t>、連携、各種評価への効果はみられた。</a:t>
            </a:r>
            <a:endParaRPr kumimoji="1" lang="ja-JP" altLang="en-US" dirty="0"/>
          </a:p>
        </p:txBody>
      </p:sp>
      <p:sp>
        <p:nvSpPr>
          <p:cNvPr id="4" name="スライド番号プレースホルダー 3"/>
          <p:cNvSpPr>
            <a:spLocks noGrp="1"/>
          </p:cNvSpPr>
          <p:nvPr>
            <p:ph type="sldNum" sz="quarter" idx="10"/>
          </p:nvPr>
        </p:nvSpPr>
        <p:spPr/>
        <p:txBody>
          <a:bodyPr/>
          <a:lstStyle/>
          <a:p>
            <a:fld id="{0F6138F6-C99A-4A7B-B3AC-FE003FEE6EC5}" type="slidenum">
              <a:rPr lang="en-US" smtClean="0"/>
              <a:t>32</a:t>
            </a:fld>
            <a:endParaRPr lang="en-US" dirty="0"/>
          </a:p>
        </p:txBody>
      </p:sp>
    </p:spTree>
    <p:extLst>
      <p:ext uri="{BB962C8B-B14F-4D97-AF65-F5344CB8AC3E}">
        <p14:creationId xmlns:p14="http://schemas.microsoft.com/office/powerpoint/2010/main" val="3582436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効果はみられたが、必要性は感じないという状況について、記述内容を考慮すると、パスだけでは情報共有が伴わず、更なる情報共有が必要とされていることが考えられた。このことは、システム面の改善が必要であると言える。≪記述内容をもっと考察に反映できないか？≫</a:t>
            </a:r>
            <a:endParaRPr kumimoji="1" lang="ja-JP" altLang="en-US" dirty="0"/>
          </a:p>
        </p:txBody>
      </p:sp>
      <p:sp>
        <p:nvSpPr>
          <p:cNvPr id="4" name="スライド番号プレースホルダー 3"/>
          <p:cNvSpPr>
            <a:spLocks noGrp="1"/>
          </p:cNvSpPr>
          <p:nvPr>
            <p:ph type="sldNum" sz="quarter" idx="10"/>
          </p:nvPr>
        </p:nvSpPr>
        <p:spPr/>
        <p:txBody>
          <a:bodyPr/>
          <a:lstStyle/>
          <a:p>
            <a:fld id="{0F6138F6-C99A-4A7B-B3AC-FE003FEE6EC5}" type="slidenum">
              <a:rPr lang="en-US" smtClean="0"/>
              <a:t>35</a:t>
            </a:fld>
            <a:endParaRPr lang="en-US" dirty="0"/>
          </a:p>
        </p:txBody>
      </p:sp>
    </p:spTree>
    <p:extLst>
      <p:ext uri="{BB962C8B-B14F-4D97-AF65-F5344CB8AC3E}">
        <p14:creationId xmlns:p14="http://schemas.microsoft.com/office/powerpoint/2010/main" val="117606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F6138F6-C99A-4A7B-B3AC-FE003FEE6EC5}" type="slidenum">
              <a:rPr lang="en-US" smtClean="0"/>
              <a:t>47</a:t>
            </a:fld>
            <a:endParaRPr lang="en-US" dirty="0"/>
          </a:p>
        </p:txBody>
      </p:sp>
    </p:spTree>
    <p:extLst>
      <p:ext uri="{BB962C8B-B14F-4D97-AF65-F5344CB8AC3E}">
        <p14:creationId xmlns:p14="http://schemas.microsoft.com/office/powerpoint/2010/main" val="3344917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日付プレースホルダー 3"/>
          <p:cNvSpPr>
            <a:spLocks noGrp="1"/>
          </p:cNvSpPr>
          <p:nvPr>
            <p:ph type="dt" sz="half" idx="10"/>
          </p:nvPr>
        </p:nvSpPr>
        <p:spPr/>
        <p:txBody>
          <a:bodyPr/>
          <a:lstStyle/>
          <a:p>
            <a:fld id="{A61480DD-F1AE-4B47-AFCD-5C583CDFC715}" type="datetimeFigureOut">
              <a:rPr lang="en-US" smtClean="0"/>
              <a:t>11/9/2019</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31A37CAA-9D72-4C34-9FB0-6A880BFC462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p:cNvSpPr>
            <a:spLocks noGrp="1"/>
          </p:cNvSpPr>
          <p:nvPr>
            <p:ph type="dt" sz="half" idx="10"/>
          </p:nvPr>
        </p:nvSpPr>
        <p:spPr/>
        <p:txBody>
          <a:bodyPr/>
          <a:lstStyle/>
          <a:p>
            <a:fld id="{A61480DD-F1AE-4B47-AFCD-5C583CDFC715}" type="datetimeFigureOut">
              <a:rPr lang="en-US" smtClean="0"/>
              <a:t>11/9/2019</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31A37CAA-9D72-4C34-9FB0-6A880BFC462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p:cNvSpPr>
            <a:spLocks noGrp="1"/>
          </p:cNvSpPr>
          <p:nvPr>
            <p:ph type="dt" sz="half" idx="10"/>
          </p:nvPr>
        </p:nvSpPr>
        <p:spPr/>
        <p:txBody>
          <a:bodyPr/>
          <a:lstStyle/>
          <a:p>
            <a:fld id="{A61480DD-F1AE-4B47-AFCD-5C583CDFC715}" type="datetimeFigureOut">
              <a:rPr lang="en-US" smtClean="0"/>
              <a:t>11/9/2019</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31A37CAA-9D72-4C34-9FB0-6A880BFC4622}"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日付プレースホルダー 3"/>
          <p:cNvSpPr>
            <a:spLocks noGrp="1"/>
          </p:cNvSpPr>
          <p:nvPr>
            <p:ph type="dt" sz="half" idx="10"/>
          </p:nvPr>
        </p:nvSpPr>
        <p:spPr/>
        <p:txBody>
          <a:bodyPr/>
          <a:lstStyle/>
          <a:p>
            <a:fld id="{A61480DD-F1AE-4B47-AFCD-5C583CDFC715}" type="datetimeFigureOut">
              <a:rPr lang="en-US" smtClean="0">
                <a:solidFill>
                  <a:prstClr val="black">
                    <a:tint val="75000"/>
                  </a:prstClr>
                </a:solidFill>
              </a:rPr>
              <a:pPr/>
              <a:t>11/9/2019</a:t>
            </a:fld>
            <a:endParaRPr 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1A37CAA-9D72-4C34-9FB0-6A880BFC46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5949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p:cNvSpPr>
            <a:spLocks noGrp="1"/>
          </p:cNvSpPr>
          <p:nvPr>
            <p:ph type="dt" sz="half" idx="10"/>
          </p:nvPr>
        </p:nvSpPr>
        <p:spPr/>
        <p:txBody>
          <a:bodyPr/>
          <a:lstStyle/>
          <a:p>
            <a:fld id="{A61480DD-F1AE-4B47-AFCD-5C583CDFC715}" type="datetimeFigureOut">
              <a:rPr lang="en-US" smtClean="0">
                <a:solidFill>
                  <a:prstClr val="black">
                    <a:tint val="75000"/>
                  </a:prstClr>
                </a:solidFill>
              </a:rPr>
              <a:pPr/>
              <a:t>11/9/2019</a:t>
            </a:fld>
            <a:endParaRPr 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1A37CAA-9D72-4C34-9FB0-6A880BFC46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1191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p>
            <a:fld id="{A61480DD-F1AE-4B47-AFCD-5C583CDFC715}" type="datetimeFigureOut">
              <a:rPr lang="en-US" smtClean="0">
                <a:solidFill>
                  <a:prstClr val="black">
                    <a:tint val="75000"/>
                  </a:prstClr>
                </a:solidFill>
              </a:rPr>
              <a:pPr/>
              <a:t>11/9/2019</a:t>
            </a:fld>
            <a:endParaRPr 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1A37CAA-9D72-4C34-9FB0-6A880BFC46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3173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4"/>
          <p:cNvSpPr>
            <a:spLocks noGrp="1"/>
          </p:cNvSpPr>
          <p:nvPr>
            <p:ph type="dt" sz="half" idx="10"/>
          </p:nvPr>
        </p:nvSpPr>
        <p:spPr/>
        <p:txBody>
          <a:bodyPr/>
          <a:lstStyle/>
          <a:p>
            <a:fld id="{A61480DD-F1AE-4B47-AFCD-5C583CDFC715}" type="datetimeFigureOut">
              <a:rPr lang="en-US" smtClean="0">
                <a:solidFill>
                  <a:prstClr val="black">
                    <a:tint val="75000"/>
                  </a:prstClr>
                </a:solidFill>
              </a:rPr>
              <a:pPr/>
              <a:t>11/9/2019</a:t>
            </a:fld>
            <a:endParaRPr 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1A37CAA-9D72-4C34-9FB0-6A880BFC46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8993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ー 6"/>
          <p:cNvSpPr>
            <a:spLocks noGrp="1"/>
          </p:cNvSpPr>
          <p:nvPr>
            <p:ph type="dt" sz="half" idx="10"/>
          </p:nvPr>
        </p:nvSpPr>
        <p:spPr/>
        <p:txBody>
          <a:bodyPr/>
          <a:lstStyle/>
          <a:p>
            <a:fld id="{A61480DD-F1AE-4B47-AFCD-5C583CDFC715}" type="datetimeFigureOut">
              <a:rPr lang="en-US" smtClean="0">
                <a:solidFill>
                  <a:prstClr val="black">
                    <a:tint val="75000"/>
                  </a:prstClr>
                </a:solidFill>
              </a:rPr>
              <a:pPr/>
              <a:t>11/9/2019</a:t>
            </a:fld>
            <a:endParaRPr 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1A37CAA-9D72-4C34-9FB0-6A880BFC46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6433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日付プレースホルダー 2"/>
          <p:cNvSpPr>
            <a:spLocks noGrp="1"/>
          </p:cNvSpPr>
          <p:nvPr>
            <p:ph type="dt" sz="half" idx="10"/>
          </p:nvPr>
        </p:nvSpPr>
        <p:spPr/>
        <p:txBody>
          <a:bodyPr/>
          <a:lstStyle/>
          <a:p>
            <a:fld id="{A61480DD-F1AE-4B47-AFCD-5C583CDFC715}" type="datetimeFigureOut">
              <a:rPr lang="en-US" smtClean="0">
                <a:solidFill>
                  <a:prstClr val="black">
                    <a:tint val="75000"/>
                  </a:prstClr>
                </a:solidFill>
              </a:rPr>
              <a:pPr/>
              <a:t>11/9/2019</a:t>
            </a:fld>
            <a:endParaRPr 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1A37CAA-9D72-4C34-9FB0-6A880BFC46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8680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61480DD-F1AE-4B47-AFCD-5C583CDFC715}" type="datetimeFigureOut">
              <a:rPr lang="en-US" smtClean="0">
                <a:solidFill>
                  <a:prstClr val="black">
                    <a:tint val="75000"/>
                  </a:prstClr>
                </a:solidFill>
              </a:rPr>
              <a:pPr/>
              <a:t>11/9/2019</a:t>
            </a:fld>
            <a:endParaRPr 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1A37CAA-9D72-4C34-9FB0-6A880BFC46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5025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p>
            <a:fld id="{A61480DD-F1AE-4B47-AFCD-5C583CDFC715}" type="datetimeFigureOut">
              <a:rPr lang="en-US" smtClean="0">
                <a:solidFill>
                  <a:prstClr val="black">
                    <a:tint val="75000"/>
                  </a:prstClr>
                </a:solidFill>
              </a:rPr>
              <a:pPr/>
              <a:t>11/9/2019</a:t>
            </a:fld>
            <a:endParaRPr 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1A37CAA-9D72-4C34-9FB0-6A880BFC46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694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p:cNvSpPr>
            <a:spLocks noGrp="1"/>
          </p:cNvSpPr>
          <p:nvPr>
            <p:ph type="dt" sz="half" idx="10"/>
          </p:nvPr>
        </p:nvSpPr>
        <p:spPr/>
        <p:txBody>
          <a:bodyPr/>
          <a:lstStyle/>
          <a:p>
            <a:fld id="{A61480DD-F1AE-4B47-AFCD-5C583CDFC715}" type="datetimeFigureOut">
              <a:rPr lang="en-US" smtClean="0"/>
              <a:t>11/9/2019</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31A37CAA-9D72-4C34-9FB0-6A880BFC4622}"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p>
            <a:fld id="{A61480DD-F1AE-4B47-AFCD-5C583CDFC715}" type="datetimeFigureOut">
              <a:rPr lang="en-US" smtClean="0">
                <a:solidFill>
                  <a:prstClr val="black">
                    <a:tint val="75000"/>
                  </a:prstClr>
                </a:solidFill>
              </a:rPr>
              <a:pPr/>
              <a:t>11/9/2019</a:t>
            </a:fld>
            <a:endParaRPr 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1A37CAA-9D72-4C34-9FB0-6A880BFC46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6401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p:cNvSpPr>
            <a:spLocks noGrp="1"/>
          </p:cNvSpPr>
          <p:nvPr>
            <p:ph type="dt" sz="half" idx="10"/>
          </p:nvPr>
        </p:nvSpPr>
        <p:spPr/>
        <p:txBody>
          <a:bodyPr/>
          <a:lstStyle/>
          <a:p>
            <a:fld id="{A61480DD-F1AE-4B47-AFCD-5C583CDFC715}" type="datetimeFigureOut">
              <a:rPr lang="en-US" smtClean="0">
                <a:solidFill>
                  <a:prstClr val="black">
                    <a:tint val="75000"/>
                  </a:prstClr>
                </a:solidFill>
              </a:rPr>
              <a:pPr/>
              <a:t>11/9/2019</a:t>
            </a:fld>
            <a:endParaRPr 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1A37CAA-9D72-4C34-9FB0-6A880BFC46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2180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p:cNvSpPr>
            <a:spLocks noGrp="1"/>
          </p:cNvSpPr>
          <p:nvPr>
            <p:ph type="dt" sz="half" idx="10"/>
          </p:nvPr>
        </p:nvSpPr>
        <p:spPr/>
        <p:txBody>
          <a:bodyPr/>
          <a:lstStyle/>
          <a:p>
            <a:fld id="{A61480DD-F1AE-4B47-AFCD-5C583CDFC715}" type="datetimeFigureOut">
              <a:rPr lang="en-US" smtClean="0">
                <a:solidFill>
                  <a:prstClr val="black">
                    <a:tint val="75000"/>
                  </a:prstClr>
                </a:solidFill>
              </a:rPr>
              <a:pPr/>
              <a:t>11/9/2019</a:t>
            </a:fld>
            <a:endParaRPr 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1A37CAA-9D72-4C34-9FB0-6A880BFC46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9649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p>
            <a:fld id="{A61480DD-F1AE-4B47-AFCD-5C583CDFC715}" type="datetimeFigureOut">
              <a:rPr lang="en-US" smtClean="0"/>
              <a:t>11/9/2019</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31A37CAA-9D72-4C34-9FB0-6A880BFC462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4"/>
          <p:cNvSpPr>
            <a:spLocks noGrp="1"/>
          </p:cNvSpPr>
          <p:nvPr>
            <p:ph type="dt" sz="half" idx="10"/>
          </p:nvPr>
        </p:nvSpPr>
        <p:spPr/>
        <p:txBody>
          <a:bodyPr/>
          <a:lstStyle/>
          <a:p>
            <a:fld id="{A61480DD-F1AE-4B47-AFCD-5C583CDFC715}" type="datetimeFigureOut">
              <a:rPr lang="en-US" smtClean="0"/>
              <a:t>11/9/2019</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31A37CAA-9D72-4C34-9FB0-6A880BFC462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ー 6"/>
          <p:cNvSpPr>
            <a:spLocks noGrp="1"/>
          </p:cNvSpPr>
          <p:nvPr>
            <p:ph type="dt" sz="half" idx="10"/>
          </p:nvPr>
        </p:nvSpPr>
        <p:spPr/>
        <p:txBody>
          <a:bodyPr/>
          <a:lstStyle/>
          <a:p>
            <a:fld id="{A61480DD-F1AE-4B47-AFCD-5C583CDFC715}" type="datetimeFigureOut">
              <a:rPr lang="en-US" smtClean="0"/>
              <a:t>11/9/2019</a:t>
            </a:fld>
            <a:endParaRPr lang="en-US" dirty="0"/>
          </a:p>
        </p:txBody>
      </p:sp>
      <p:sp>
        <p:nvSpPr>
          <p:cNvPr id="8" name="フッター プレースホルダー 7"/>
          <p:cNvSpPr>
            <a:spLocks noGrp="1"/>
          </p:cNvSpPr>
          <p:nvPr>
            <p:ph type="ftr" sz="quarter" idx="11"/>
          </p:nvPr>
        </p:nvSpPr>
        <p:spPr/>
        <p:txBody>
          <a:bodyPr/>
          <a:lstStyle/>
          <a:p>
            <a:endParaRPr lang="en-US" dirty="0"/>
          </a:p>
        </p:txBody>
      </p:sp>
      <p:sp>
        <p:nvSpPr>
          <p:cNvPr id="9" name="スライド番号プレースホルダー 8"/>
          <p:cNvSpPr>
            <a:spLocks noGrp="1"/>
          </p:cNvSpPr>
          <p:nvPr>
            <p:ph type="sldNum" sz="quarter" idx="12"/>
          </p:nvPr>
        </p:nvSpPr>
        <p:spPr/>
        <p:txBody>
          <a:bodyPr/>
          <a:lstStyle/>
          <a:p>
            <a:fld id="{31A37CAA-9D72-4C34-9FB0-6A880BFC462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日付プレースホルダー 2"/>
          <p:cNvSpPr>
            <a:spLocks noGrp="1"/>
          </p:cNvSpPr>
          <p:nvPr>
            <p:ph type="dt" sz="half" idx="10"/>
          </p:nvPr>
        </p:nvSpPr>
        <p:spPr/>
        <p:txBody>
          <a:bodyPr/>
          <a:lstStyle/>
          <a:p>
            <a:fld id="{A61480DD-F1AE-4B47-AFCD-5C583CDFC715}" type="datetimeFigureOut">
              <a:rPr lang="en-US" smtClean="0"/>
              <a:t>11/9/2019</a:t>
            </a:fld>
            <a:endParaRPr lang="en-US" dirty="0"/>
          </a:p>
        </p:txBody>
      </p:sp>
      <p:sp>
        <p:nvSpPr>
          <p:cNvPr id="4" name="フッター プレースホルダー 3"/>
          <p:cNvSpPr>
            <a:spLocks noGrp="1"/>
          </p:cNvSpPr>
          <p:nvPr>
            <p:ph type="ftr" sz="quarter" idx="11"/>
          </p:nvPr>
        </p:nvSpPr>
        <p:spPr/>
        <p:txBody>
          <a:bodyPr/>
          <a:lstStyle/>
          <a:p>
            <a:endParaRPr lang="en-US" dirty="0"/>
          </a:p>
        </p:txBody>
      </p:sp>
      <p:sp>
        <p:nvSpPr>
          <p:cNvPr id="5" name="スライド番号プレースホルダー 4"/>
          <p:cNvSpPr>
            <a:spLocks noGrp="1"/>
          </p:cNvSpPr>
          <p:nvPr>
            <p:ph type="sldNum" sz="quarter" idx="12"/>
          </p:nvPr>
        </p:nvSpPr>
        <p:spPr/>
        <p:txBody>
          <a:bodyPr/>
          <a:lstStyle/>
          <a:p>
            <a:fld id="{31A37CAA-9D72-4C34-9FB0-6A880BFC462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61480DD-F1AE-4B47-AFCD-5C583CDFC715}" type="datetimeFigureOut">
              <a:rPr lang="en-US" smtClean="0"/>
              <a:t>11/9/2019</a:t>
            </a:fld>
            <a:endParaRPr lang="en-US" dirty="0"/>
          </a:p>
        </p:txBody>
      </p:sp>
      <p:sp>
        <p:nvSpPr>
          <p:cNvPr id="3" name="フッター プレースホルダー 2"/>
          <p:cNvSpPr>
            <a:spLocks noGrp="1"/>
          </p:cNvSpPr>
          <p:nvPr>
            <p:ph type="ftr" sz="quarter" idx="11"/>
          </p:nvPr>
        </p:nvSpPr>
        <p:spPr/>
        <p:txBody>
          <a:bodyPr/>
          <a:lstStyle/>
          <a:p>
            <a:endParaRPr lang="en-US" dirty="0"/>
          </a:p>
        </p:txBody>
      </p:sp>
      <p:sp>
        <p:nvSpPr>
          <p:cNvPr id="4" name="スライド番号プレースホルダー 3"/>
          <p:cNvSpPr>
            <a:spLocks noGrp="1"/>
          </p:cNvSpPr>
          <p:nvPr>
            <p:ph type="sldNum" sz="quarter" idx="12"/>
          </p:nvPr>
        </p:nvSpPr>
        <p:spPr/>
        <p:txBody>
          <a:bodyPr/>
          <a:lstStyle/>
          <a:p>
            <a:fld id="{31A37CAA-9D72-4C34-9FB0-6A880BFC462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p>
            <a:fld id="{A61480DD-F1AE-4B47-AFCD-5C583CDFC715}" type="datetimeFigureOut">
              <a:rPr lang="en-US" smtClean="0"/>
              <a:t>11/9/2019</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31A37CAA-9D72-4C34-9FB0-6A880BFC462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p>
            <a:fld id="{A61480DD-F1AE-4B47-AFCD-5C583CDFC715}" type="datetimeFigureOut">
              <a:rPr lang="en-US" smtClean="0"/>
              <a:t>11/9/2019</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31A37CAA-9D72-4C34-9FB0-6A880BFC462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2B04"/>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480DD-F1AE-4B47-AFCD-5C583CDFC715}" type="datetimeFigureOut">
              <a:rPr lang="en-US" smtClean="0"/>
              <a:t>11/9/2019</a:t>
            </a:fld>
            <a:endParaRPr 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37CAA-9D72-4C34-9FB0-6A880BFC462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32B04"/>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480DD-F1AE-4B47-AFCD-5C583CDFC715}" type="datetimeFigureOut">
              <a:rPr lang="en-US" smtClean="0">
                <a:solidFill>
                  <a:prstClr val="black">
                    <a:tint val="75000"/>
                  </a:prstClr>
                </a:solidFill>
              </a:rPr>
              <a:pPr/>
              <a:t>11/9/2019</a:t>
            </a:fld>
            <a:endParaRPr lang="en-US" dirty="0">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37CAA-9D72-4C34-9FB0-6A880BFC46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4881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36769" y="554221"/>
            <a:ext cx="9779358" cy="2377665"/>
          </a:xfrm>
        </p:spPr>
        <p:txBody>
          <a:bodyPr>
            <a:normAutofit/>
          </a:bodyPr>
          <a:lstStyle/>
          <a:p>
            <a:r>
              <a:rPr lang="ja-JP" altLang="en-US" sz="5400" dirty="0">
                <a:solidFill>
                  <a:schemeClr val="bg1"/>
                </a:solidFill>
                <a:latin typeface="HGｺﾞｼｯｸM" panose="020B0609000000000000" pitchFamily="49" charset="-128"/>
                <a:ea typeface="HGｺﾞｼｯｸM" panose="020B0609000000000000" pitchFamily="49" charset="-128"/>
              </a:rPr>
              <a:t>全ての入院患者を対象としたクリニカルパス導入に</a:t>
            </a:r>
            <a:r>
              <a:rPr lang="ja-JP" altLang="en-US" sz="5400" dirty="0" smtClean="0">
                <a:solidFill>
                  <a:schemeClr val="bg1"/>
                </a:solidFill>
                <a:latin typeface="HGｺﾞｼｯｸM" panose="020B0609000000000000" pitchFamily="49" charset="-128"/>
                <a:ea typeface="HGｺﾞｼｯｸM" panose="020B0609000000000000" pitchFamily="49" charset="-128"/>
              </a:rPr>
              <a:t>よる</a:t>
            </a:r>
            <a:r>
              <a:rPr lang="en-US" altLang="ja-JP" sz="5400" dirty="0" smtClean="0">
                <a:solidFill>
                  <a:schemeClr val="bg1"/>
                </a:solidFill>
                <a:latin typeface="HGｺﾞｼｯｸM" panose="020B0609000000000000" pitchFamily="49" charset="-128"/>
                <a:ea typeface="HGｺﾞｼｯｸM" panose="020B0609000000000000" pitchFamily="49" charset="-128"/>
              </a:rPr>
              <a:t/>
            </a:r>
            <a:br>
              <a:rPr lang="en-US" altLang="ja-JP" sz="5400" dirty="0" smtClean="0">
                <a:solidFill>
                  <a:schemeClr val="bg1"/>
                </a:solidFill>
                <a:latin typeface="HGｺﾞｼｯｸM" panose="020B0609000000000000" pitchFamily="49" charset="-128"/>
                <a:ea typeface="HGｺﾞｼｯｸM" panose="020B0609000000000000" pitchFamily="49" charset="-128"/>
              </a:rPr>
            </a:br>
            <a:r>
              <a:rPr lang="ja-JP" altLang="en-US" sz="5400" dirty="0" smtClean="0">
                <a:solidFill>
                  <a:schemeClr val="bg1"/>
                </a:solidFill>
                <a:latin typeface="HGｺﾞｼｯｸM" panose="020B0609000000000000" pitchFamily="49" charset="-128"/>
                <a:ea typeface="HGｺﾞｼｯｸM" panose="020B0609000000000000" pitchFamily="49" charset="-128"/>
              </a:rPr>
              <a:t>看護師</a:t>
            </a:r>
            <a:r>
              <a:rPr lang="ja-JP" altLang="en-US" sz="5400" dirty="0">
                <a:solidFill>
                  <a:schemeClr val="bg1"/>
                </a:solidFill>
                <a:latin typeface="HGｺﾞｼｯｸM" panose="020B0609000000000000" pitchFamily="49" charset="-128"/>
                <a:ea typeface="HGｺﾞｼｯｸM" panose="020B0609000000000000" pitchFamily="49" charset="-128"/>
              </a:rPr>
              <a:t>の意識変化</a:t>
            </a:r>
            <a:endParaRPr lang="en-US" sz="5400" dirty="0">
              <a:solidFill>
                <a:schemeClr val="bg1"/>
              </a:solidFill>
              <a:latin typeface="HGｺﾞｼｯｸM" panose="020B0609000000000000" pitchFamily="49" charset="-128"/>
              <a:ea typeface="HGｺﾞｼｯｸM" panose="020B0609000000000000" pitchFamily="49" charset="-128"/>
            </a:endParaRPr>
          </a:p>
        </p:txBody>
      </p:sp>
      <p:sp>
        <p:nvSpPr>
          <p:cNvPr id="3" name="サブタイトル 2"/>
          <p:cNvSpPr>
            <a:spLocks noGrp="1"/>
          </p:cNvSpPr>
          <p:nvPr>
            <p:ph type="subTitle" idx="1"/>
          </p:nvPr>
        </p:nvSpPr>
        <p:spPr>
          <a:xfrm>
            <a:off x="1266282" y="4499430"/>
            <a:ext cx="9144000" cy="1848006"/>
          </a:xfrm>
        </p:spPr>
        <p:txBody>
          <a:bodyPr>
            <a:normAutofit/>
          </a:bodyPr>
          <a:lstStyle/>
          <a:p>
            <a:pPr algn="r"/>
            <a:r>
              <a:rPr lang="ja-JP" altLang="en-US" sz="3200" dirty="0">
                <a:solidFill>
                  <a:schemeClr val="bg1"/>
                </a:solidFill>
              </a:rPr>
              <a:t>医療</a:t>
            </a:r>
            <a:r>
              <a:rPr lang="ja-JP" altLang="en-US" sz="3200" dirty="0" smtClean="0">
                <a:solidFill>
                  <a:schemeClr val="bg1"/>
                </a:solidFill>
              </a:rPr>
              <a:t>法人　勢</a:t>
            </a:r>
            <a:r>
              <a:rPr lang="ja-JP" altLang="en-US" sz="3200" dirty="0">
                <a:solidFill>
                  <a:schemeClr val="bg1"/>
                </a:solidFill>
              </a:rPr>
              <a:t>成会　井口野間病院</a:t>
            </a:r>
            <a:endParaRPr lang="en-US" altLang="ja-JP" sz="3200" dirty="0">
              <a:solidFill>
                <a:schemeClr val="bg1"/>
              </a:solidFill>
            </a:endParaRPr>
          </a:p>
          <a:p>
            <a:pPr algn="r"/>
            <a:r>
              <a:rPr lang="ja-JP" altLang="en-US" sz="3200" dirty="0">
                <a:solidFill>
                  <a:schemeClr val="bg1"/>
                </a:solidFill>
              </a:rPr>
              <a:t>                                        </a:t>
            </a:r>
            <a:r>
              <a:rPr lang="ja-JP" altLang="en-US" sz="3200" dirty="0" smtClean="0">
                <a:solidFill>
                  <a:schemeClr val="bg1"/>
                </a:solidFill>
              </a:rPr>
              <a:t>  看護師</a:t>
            </a:r>
            <a:r>
              <a:rPr lang="ja-JP" altLang="en-US" sz="3200" dirty="0">
                <a:solidFill>
                  <a:schemeClr val="bg1"/>
                </a:solidFill>
              </a:rPr>
              <a:t>　</a:t>
            </a:r>
            <a:r>
              <a:rPr lang="ja-JP" altLang="ja-JP" sz="3200" dirty="0">
                <a:solidFill>
                  <a:schemeClr val="bg1"/>
                </a:solidFill>
              </a:rPr>
              <a:t>牛根嘉孝　</a:t>
            </a:r>
            <a:r>
              <a:rPr lang="ja-JP" altLang="ja-JP" sz="3200" dirty="0" smtClean="0">
                <a:solidFill>
                  <a:schemeClr val="bg1"/>
                </a:solidFill>
              </a:rPr>
              <a:t>松尾理恵砥</a:t>
            </a:r>
            <a:r>
              <a:rPr lang="ja-JP" altLang="ja-JP" sz="3200" dirty="0">
                <a:solidFill>
                  <a:schemeClr val="bg1"/>
                </a:solidFill>
              </a:rPr>
              <a:t>綿</a:t>
            </a:r>
            <a:r>
              <a:rPr lang="ja-JP" altLang="ja-JP" sz="3200" dirty="0" smtClean="0">
                <a:solidFill>
                  <a:schemeClr val="bg1"/>
                </a:solidFill>
              </a:rPr>
              <a:t>拓男</a:t>
            </a:r>
            <a:r>
              <a:rPr lang="ja-JP" altLang="en-US" sz="3200" dirty="0" smtClean="0">
                <a:solidFill>
                  <a:schemeClr val="bg1"/>
                </a:solidFill>
              </a:rPr>
              <a:t>　　　　</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dirty="0">
                <a:solidFill>
                  <a:schemeClr val="bg1"/>
                </a:solidFill>
              </a:rPr>
              <a:t>Ⅱ</a:t>
            </a:r>
            <a:r>
              <a:rPr lang="ja-JP" altLang="en-US" dirty="0">
                <a:solidFill>
                  <a:schemeClr val="bg1"/>
                </a:solidFill>
              </a:rPr>
              <a:t>．研究方法</a:t>
            </a:r>
            <a:endParaRPr lang="en-US" dirty="0">
              <a:solidFill>
                <a:schemeClr val="bg1"/>
              </a:solidFill>
            </a:endParaRPr>
          </a:p>
        </p:txBody>
      </p:sp>
      <p:sp>
        <p:nvSpPr>
          <p:cNvPr id="3" name="コンテンツ プレースホルダー 2"/>
          <p:cNvSpPr>
            <a:spLocks noGrp="1"/>
          </p:cNvSpPr>
          <p:nvPr>
            <p:ph idx="1"/>
          </p:nvPr>
        </p:nvSpPr>
        <p:spPr/>
        <p:txBody>
          <a:bodyPr>
            <a:normAutofit/>
          </a:bodyPr>
          <a:lstStyle/>
          <a:p>
            <a:pPr marL="0" indent="0">
              <a:lnSpc>
                <a:spcPct val="100000"/>
              </a:lnSpc>
              <a:buNone/>
            </a:pPr>
            <a:r>
              <a:rPr lang="ja-JP" altLang="en-US" sz="3600" dirty="0" smtClean="0">
                <a:solidFill>
                  <a:schemeClr val="bg1"/>
                </a:solidFill>
              </a:rPr>
              <a:t>１．</a:t>
            </a:r>
            <a:r>
              <a:rPr lang="ja-JP" altLang="en-US" sz="4000" dirty="0">
                <a:solidFill>
                  <a:schemeClr val="bg1"/>
                </a:solidFill>
              </a:rPr>
              <a:t>研究期間</a:t>
            </a:r>
            <a:endParaRPr lang="en-US" altLang="ja-JP" sz="4000" dirty="0">
              <a:solidFill>
                <a:schemeClr val="bg1"/>
              </a:solidFill>
            </a:endParaRPr>
          </a:p>
          <a:p>
            <a:pPr marL="0" indent="0">
              <a:lnSpc>
                <a:spcPct val="100000"/>
              </a:lnSpc>
              <a:buNone/>
            </a:pPr>
            <a:r>
              <a:rPr lang="ja-JP" altLang="en-US" sz="3600" dirty="0">
                <a:solidFill>
                  <a:schemeClr val="bg1"/>
                </a:solidFill>
              </a:rPr>
              <a:t>　</a:t>
            </a:r>
            <a:r>
              <a:rPr lang="en-US" altLang="ja-JP" sz="3600" dirty="0">
                <a:solidFill>
                  <a:schemeClr val="bg1"/>
                </a:solidFill>
              </a:rPr>
              <a:t>2018</a:t>
            </a:r>
            <a:r>
              <a:rPr lang="ja-JP" altLang="en-US" sz="3600" dirty="0">
                <a:solidFill>
                  <a:schemeClr val="bg1"/>
                </a:solidFill>
              </a:rPr>
              <a:t>年</a:t>
            </a:r>
            <a:r>
              <a:rPr lang="en-US" altLang="ja-JP" sz="3600" dirty="0">
                <a:solidFill>
                  <a:schemeClr val="bg1"/>
                </a:solidFill>
              </a:rPr>
              <a:t>11</a:t>
            </a:r>
            <a:r>
              <a:rPr lang="ja-JP" altLang="en-US" sz="3600" dirty="0">
                <a:solidFill>
                  <a:schemeClr val="bg1"/>
                </a:solidFill>
              </a:rPr>
              <a:t>月～</a:t>
            </a:r>
            <a:r>
              <a:rPr lang="en-US" altLang="ja-JP" sz="3600" dirty="0">
                <a:solidFill>
                  <a:schemeClr val="bg1"/>
                </a:solidFill>
              </a:rPr>
              <a:t>2019</a:t>
            </a:r>
            <a:r>
              <a:rPr lang="ja-JP" altLang="en-US" sz="3600" dirty="0">
                <a:solidFill>
                  <a:schemeClr val="bg1"/>
                </a:solidFill>
              </a:rPr>
              <a:t>年</a:t>
            </a:r>
            <a:r>
              <a:rPr lang="en-US" altLang="ja-JP" sz="3600" dirty="0">
                <a:solidFill>
                  <a:schemeClr val="bg1"/>
                </a:solidFill>
              </a:rPr>
              <a:t>9</a:t>
            </a:r>
            <a:r>
              <a:rPr lang="ja-JP" altLang="en-US" sz="3600" dirty="0" smtClean="0">
                <a:solidFill>
                  <a:schemeClr val="bg1"/>
                </a:solidFill>
              </a:rPr>
              <a:t>月</a:t>
            </a:r>
            <a:endParaRPr lang="en-US" altLang="ja-JP" sz="3600" dirty="0" smtClean="0">
              <a:solidFill>
                <a:schemeClr val="bg1"/>
              </a:solidFill>
            </a:endParaRPr>
          </a:p>
          <a:p>
            <a:pPr marL="0" indent="0">
              <a:lnSpc>
                <a:spcPct val="100000"/>
              </a:lnSpc>
              <a:buNone/>
            </a:pPr>
            <a:endParaRPr lang="en-US" altLang="ja-JP" sz="3600" dirty="0"/>
          </a:p>
          <a:p>
            <a:pPr marL="0" indent="0">
              <a:lnSpc>
                <a:spcPct val="100000"/>
              </a:lnSpc>
              <a:buNone/>
            </a:pPr>
            <a:r>
              <a:rPr lang="ja-JP" altLang="en-US" sz="3600" dirty="0">
                <a:solidFill>
                  <a:schemeClr val="bg1"/>
                </a:solidFill>
              </a:rPr>
              <a:t>２</a:t>
            </a:r>
            <a:r>
              <a:rPr lang="ja-JP" altLang="en-US" sz="3600" dirty="0" smtClean="0">
                <a:solidFill>
                  <a:schemeClr val="bg1"/>
                </a:solidFill>
              </a:rPr>
              <a:t>．</a:t>
            </a:r>
            <a:r>
              <a:rPr lang="ja-JP" altLang="en-US" sz="4000" dirty="0" smtClean="0">
                <a:solidFill>
                  <a:schemeClr val="bg1"/>
                </a:solidFill>
              </a:rPr>
              <a:t>対象者</a:t>
            </a:r>
            <a:endParaRPr lang="en-US" altLang="ja-JP" sz="4000" dirty="0">
              <a:solidFill>
                <a:schemeClr val="bg1"/>
              </a:solidFill>
            </a:endParaRPr>
          </a:p>
          <a:p>
            <a:pPr marL="0" indent="0">
              <a:lnSpc>
                <a:spcPct val="100000"/>
              </a:lnSpc>
              <a:buNone/>
            </a:pPr>
            <a:r>
              <a:rPr lang="ja-JP" altLang="en-US" sz="3600" dirty="0">
                <a:solidFill>
                  <a:schemeClr val="bg1"/>
                </a:solidFill>
              </a:rPr>
              <a:t>　Ａ病棟に勤務する看護師</a:t>
            </a:r>
            <a:r>
              <a:rPr lang="en-US" altLang="ja-JP" sz="3600" dirty="0">
                <a:solidFill>
                  <a:schemeClr val="bg1"/>
                </a:solidFill>
              </a:rPr>
              <a:t>27</a:t>
            </a:r>
            <a:r>
              <a:rPr lang="ja-JP" altLang="en-US" sz="3600" dirty="0">
                <a:solidFill>
                  <a:schemeClr val="bg1"/>
                </a:solidFill>
              </a:rPr>
              <a:t>名の内、研究期間中</a:t>
            </a:r>
            <a:r>
              <a:rPr lang="en-US" altLang="ja-JP" sz="3600" dirty="0">
                <a:solidFill>
                  <a:schemeClr val="bg1"/>
                </a:solidFill>
              </a:rPr>
              <a:t>3</a:t>
            </a:r>
            <a:r>
              <a:rPr lang="ja-JP" altLang="en-US" sz="3600" dirty="0">
                <a:solidFill>
                  <a:schemeClr val="bg1"/>
                </a:solidFill>
              </a:rPr>
              <a:t>回ともアンケートの回答があった</a:t>
            </a:r>
            <a:r>
              <a:rPr lang="en-US" altLang="ja-JP" sz="3600" dirty="0">
                <a:solidFill>
                  <a:schemeClr val="bg1"/>
                </a:solidFill>
              </a:rPr>
              <a:t>13</a:t>
            </a:r>
            <a:r>
              <a:rPr lang="ja-JP" altLang="en-US" sz="3600" dirty="0">
                <a:solidFill>
                  <a:schemeClr val="bg1"/>
                </a:solidFill>
              </a:rPr>
              <a:t>名</a:t>
            </a:r>
            <a:endParaRPr lang="en-US" altLang="ja-JP" sz="36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8036" y="263040"/>
            <a:ext cx="11208328" cy="6290159"/>
          </a:xfrm>
        </p:spPr>
        <p:txBody>
          <a:bodyPr>
            <a:normAutofit/>
          </a:bodyPr>
          <a:lstStyle/>
          <a:p>
            <a:pPr marL="0" indent="0">
              <a:buNone/>
            </a:pPr>
            <a:endParaRPr lang="en-US" altLang="ja-JP" sz="3600" dirty="0">
              <a:solidFill>
                <a:schemeClr val="bg1"/>
              </a:solidFill>
            </a:endParaRPr>
          </a:p>
          <a:p>
            <a:pPr marL="0" indent="0" algn="ctr">
              <a:buNone/>
            </a:pPr>
            <a:r>
              <a:rPr lang="en-US" altLang="ja-JP" sz="4000" dirty="0">
                <a:solidFill>
                  <a:schemeClr val="bg1"/>
                </a:solidFill>
              </a:rPr>
              <a:t>3.</a:t>
            </a:r>
            <a:r>
              <a:rPr lang="ja-JP" altLang="en-US" sz="4000" dirty="0">
                <a:solidFill>
                  <a:schemeClr val="bg1"/>
                </a:solidFill>
              </a:rPr>
              <a:t>倫理的</a:t>
            </a:r>
            <a:r>
              <a:rPr lang="ja-JP" altLang="en-US" sz="4000" dirty="0" smtClean="0">
                <a:solidFill>
                  <a:schemeClr val="bg1"/>
                </a:solidFill>
              </a:rPr>
              <a:t>配慮</a:t>
            </a:r>
            <a:endParaRPr lang="en-US" altLang="ja-JP" sz="1400" dirty="0"/>
          </a:p>
          <a:p>
            <a:pPr marL="0" indent="0">
              <a:lnSpc>
                <a:spcPct val="110000"/>
              </a:lnSpc>
              <a:spcBef>
                <a:spcPts val="3600"/>
              </a:spcBef>
              <a:buNone/>
            </a:pPr>
            <a:r>
              <a:rPr lang="ja-JP" altLang="en-US" sz="3200" dirty="0">
                <a:solidFill>
                  <a:schemeClr val="bg1"/>
                </a:solidFill>
              </a:rPr>
              <a:t>・看護管理者に研究に関する承認を得て実施した</a:t>
            </a:r>
            <a:endParaRPr lang="en-US" altLang="ja-JP" sz="3200" dirty="0">
              <a:solidFill>
                <a:schemeClr val="bg1"/>
              </a:solidFill>
            </a:endParaRPr>
          </a:p>
          <a:p>
            <a:pPr marL="0" indent="0">
              <a:lnSpc>
                <a:spcPct val="110000"/>
              </a:lnSpc>
              <a:spcBef>
                <a:spcPts val="3600"/>
              </a:spcBef>
              <a:buNone/>
            </a:pPr>
            <a:r>
              <a:rPr lang="ja-JP" altLang="en-US" sz="3200" dirty="0" smtClean="0">
                <a:solidFill>
                  <a:schemeClr val="bg1"/>
                </a:solidFill>
              </a:rPr>
              <a:t>・研究</a:t>
            </a:r>
            <a:r>
              <a:rPr lang="ja-JP" altLang="en-US" sz="3200" dirty="0">
                <a:solidFill>
                  <a:schemeClr val="bg1"/>
                </a:solidFill>
              </a:rPr>
              <a:t>対象者には目的、方法、参加拒否による不利益はない事、個人情報保護について口頭及び書面で説明し、アンケート用紙の提出をもって本研究への同意と</a:t>
            </a:r>
            <a:r>
              <a:rPr lang="ja-JP" altLang="en-US" sz="3200" dirty="0" smtClean="0">
                <a:solidFill>
                  <a:schemeClr val="bg1"/>
                </a:solidFill>
              </a:rPr>
              <a:t>した</a:t>
            </a:r>
            <a:endParaRPr lang="en-US" altLang="ja-JP" sz="3200" dirty="0" smtClean="0">
              <a:solidFill>
                <a:schemeClr val="bg1"/>
              </a:solidFill>
            </a:endParaRPr>
          </a:p>
          <a:p>
            <a:pPr marL="0" indent="0">
              <a:lnSpc>
                <a:spcPct val="110000"/>
              </a:lnSpc>
              <a:spcBef>
                <a:spcPts val="3600"/>
              </a:spcBef>
              <a:buNone/>
            </a:pPr>
            <a:r>
              <a:rPr lang="ja-JP" altLang="en-US" sz="3200" dirty="0" smtClean="0">
                <a:solidFill>
                  <a:schemeClr val="bg1"/>
                </a:solidFill>
              </a:rPr>
              <a:t>・調査用紙は個人が特定できないよう無記名にて行い 、匿名化して使用した</a:t>
            </a:r>
            <a:endParaRPr lang="en-US" altLang="ja-JP" sz="3200" dirty="0" smtClean="0">
              <a:solidFill>
                <a:schemeClr val="bg1"/>
              </a:solidFill>
            </a:endParaRPr>
          </a:p>
          <a:p>
            <a:pPr marL="0" indent="0">
              <a:buNone/>
            </a:pPr>
            <a:endParaRPr lang="ja-JP" altLang="en-US" sz="3600" dirty="0" smtClean="0"/>
          </a:p>
          <a:p>
            <a:pPr marL="0" indent="0">
              <a:buNone/>
            </a:pP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60926" y="360218"/>
            <a:ext cx="10515600" cy="5847399"/>
          </a:xfrm>
        </p:spPr>
        <p:txBody>
          <a:bodyPr>
            <a:normAutofit fontScale="92500" lnSpcReduction="10000"/>
          </a:bodyPr>
          <a:lstStyle/>
          <a:p>
            <a:pPr marL="0" indent="0" algn="ctr">
              <a:buNone/>
            </a:pPr>
            <a:r>
              <a:rPr lang="ja-JP" altLang="en-US" sz="4400" dirty="0" smtClean="0">
                <a:solidFill>
                  <a:schemeClr val="bg1"/>
                </a:solidFill>
              </a:rPr>
              <a:t>　　　　　</a:t>
            </a:r>
            <a:endParaRPr lang="en-US" altLang="ja-JP" sz="4400" dirty="0" smtClean="0">
              <a:solidFill>
                <a:schemeClr val="bg1"/>
              </a:solidFill>
            </a:endParaRPr>
          </a:p>
          <a:p>
            <a:pPr marL="0" indent="0" algn="ctr">
              <a:buNone/>
            </a:pPr>
            <a:r>
              <a:rPr lang="en-US" altLang="ja-JP" sz="3900" dirty="0" smtClean="0">
                <a:solidFill>
                  <a:schemeClr val="bg1"/>
                </a:solidFill>
              </a:rPr>
              <a:t>4</a:t>
            </a:r>
            <a:r>
              <a:rPr lang="ja-JP" altLang="en-US" sz="3900" dirty="0">
                <a:solidFill>
                  <a:schemeClr val="bg1"/>
                </a:solidFill>
              </a:rPr>
              <a:t>．</a:t>
            </a:r>
            <a:r>
              <a:rPr lang="ja-JP" altLang="en-US" sz="4300" dirty="0">
                <a:solidFill>
                  <a:schemeClr val="bg1"/>
                </a:solidFill>
              </a:rPr>
              <a:t>方法</a:t>
            </a:r>
            <a:endParaRPr lang="en-US" altLang="ja-JP" sz="4300" dirty="0">
              <a:solidFill>
                <a:schemeClr val="bg1"/>
              </a:solidFill>
            </a:endParaRPr>
          </a:p>
          <a:p>
            <a:pPr marL="0" indent="0">
              <a:lnSpc>
                <a:spcPct val="110000"/>
              </a:lnSpc>
              <a:spcBef>
                <a:spcPts val="3600"/>
              </a:spcBef>
              <a:buNone/>
            </a:pPr>
            <a:r>
              <a:rPr lang="en-US" altLang="ja-JP" sz="3600" dirty="0" smtClean="0">
                <a:solidFill>
                  <a:schemeClr val="bg1"/>
                </a:solidFill>
              </a:rPr>
              <a:t>1</a:t>
            </a:r>
            <a:r>
              <a:rPr lang="ja-JP" altLang="en-US" sz="3600" dirty="0">
                <a:solidFill>
                  <a:schemeClr val="bg1"/>
                </a:solidFill>
              </a:rPr>
              <a:t> </a:t>
            </a:r>
            <a:r>
              <a:rPr lang="ja-JP" altLang="en-US" sz="3600" dirty="0" smtClean="0">
                <a:solidFill>
                  <a:schemeClr val="bg1"/>
                </a:solidFill>
              </a:rPr>
              <a:t>） </a:t>
            </a:r>
            <a:r>
              <a:rPr lang="en-US" altLang="ja-JP" sz="3600" dirty="0" smtClean="0">
                <a:solidFill>
                  <a:schemeClr val="bg1"/>
                </a:solidFill>
              </a:rPr>
              <a:t>2018</a:t>
            </a:r>
            <a:r>
              <a:rPr lang="ja-JP" altLang="en-US" sz="3600" dirty="0">
                <a:solidFill>
                  <a:schemeClr val="bg1"/>
                </a:solidFill>
              </a:rPr>
              <a:t>年</a:t>
            </a:r>
            <a:r>
              <a:rPr lang="en-US" altLang="ja-JP" sz="3600" dirty="0">
                <a:solidFill>
                  <a:schemeClr val="bg1"/>
                </a:solidFill>
              </a:rPr>
              <a:t>11</a:t>
            </a:r>
            <a:r>
              <a:rPr lang="ja-JP" altLang="en-US" sz="3600" dirty="0">
                <a:solidFill>
                  <a:schemeClr val="bg1"/>
                </a:solidFill>
              </a:rPr>
              <a:t>月より</a:t>
            </a:r>
            <a:r>
              <a:rPr lang="en-US" altLang="ja-JP" sz="3600" dirty="0">
                <a:solidFill>
                  <a:schemeClr val="bg1"/>
                </a:solidFill>
              </a:rPr>
              <a:t>CP</a:t>
            </a:r>
            <a:r>
              <a:rPr lang="ja-JP" altLang="en-US" sz="3600" dirty="0">
                <a:solidFill>
                  <a:schemeClr val="bg1"/>
                </a:solidFill>
              </a:rPr>
              <a:t>の看護師の項目を</a:t>
            </a:r>
            <a:r>
              <a:rPr lang="en-US" altLang="ja-JP" sz="3600" dirty="0">
                <a:solidFill>
                  <a:schemeClr val="bg1"/>
                </a:solidFill>
              </a:rPr>
              <a:t>7</a:t>
            </a:r>
            <a:r>
              <a:rPr lang="ja-JP" altLang="en-US" sz="3600" dirty="0">
                <a:solidFill>
                  <a:schemeClr val="bg1"/>
                </a:solidFill>
              </a:rPr>
              <a:t>項目に削減</a:t>
            </a:r>
            <a:r>
              <a:rPr lang="ja-JP" altLang="en-US" sz="3600" dirty="0" smtClean="0">
                <a:solidFill>
                  <a:schemeClr val="bg1"/>
                </a:solidFill>
              </a:rPr>
              <a:t>した　　全患者</a:t>
            </a:r>
            <a:r>
              <a:rPr lang="ja-JP" altLang="en-US" sz="3600" dirty="0">
                <a:solidFill>
                  <a:schemeClr val="bg1"/>
                </a:solidFill>
              </a:rPr>
              <a:t>対象の</a:t>
            </a:r>
            <a:r>
              <a:rPr lang="en-US" altLang="ja-JP" sz="3600" dirty="0">
                <a:solidFill>
                  <a:schemeClr val="bg1"/>
                </a:solidFill>
              </a:rPr>
              <a:t>CP</a:t>
            </a:r>
            <a:r>
              <a:rPr lang="ja-JP" altLang="en-US" sz="3600" dirty="0">
                <a:solidFill>
                  <a:schemeClr val="bg1"/>
                </a:solidFill>
              </a:rPr>
              <a:t>を</a:t>
            </a:r>
            <a:r>
              <a:rPr lang="ja-JP" altLang="en-US" sz="3600" dirty="0" smtClean="0">
                <a:solidFill>
                  <a:schemeClr val="bg1"/>
                </a:solidFill>
              </a:rPr>
              <a:t>導入した</a:t>
            </a:r>
            <a:endParaRPr lang="en-US" altLang="ja-JP" sz="3600" dirty="0" smtClean="0">
              <a:solidFill>
                <a:schemeClr val="bg1"/>
              </a:solidFill>
            </a:endParaRPr>
          </a:p>
          <a:p>
            <a:pPr marL="0" indent="0">
              <a:lnSpc>
                <a:spcPct val="110000"/>
              </a:lnSpc>
              <a:spcBef>
                <a:spcPts val="3600"/>
              </a:spcBef>
              <a:buNone/>
            </a:pPr>
            <a:r>
              <a:rPr lang="en-US" altLang="ja-JP" sz="3600" dirty="0" smtClean="0">
                <a:solidFill>
                  <a:schemeClr val="bg1"/>
                </a:solidFill>
              </a:rPr>
              <a:t>2</a:t>
            </a:r>
            <a:r>
              <a:rPr lang="ja-JP" altLang="en-US" sz="3600" dirty="0">
                <a:solidFill>
                  <a:schemeClr val="bg1"/>
                </a:solidFill>
              </a:rPr>
              <a:t> </a:t>
            </a:r>
            <a:r>
              <a:rPr lang="ja-JP" altLang="en-US" sz="3600" dirty="0" smtClean="0">
                <a:solidFill>
                  <a:schemeClr val="bg1"/>
                </a:solidFill>
              </a:rPr>
              <a:t>） カンファレンス</a:t>
            </a:r>
            <a:r>
              <a:rPr lang="ja-JP" altLang="en-US" sz="3600" dirty="0">
                <a:solidFill>
                  <a:schemeClr val="bg1"/>
                </a:solidFill>
              </a:rPr>
              <a:t>においては看護計画の発表・評価を行うよう業務に</a:t>
            </a:r>
            <a:r>
              <a:rPr lang="ja-JP" altLang="en-US" sz="3600" dirty="0" smtClean="0">
                <a:solidFill>
                  <a:schemeClr val="bg1"/>
                </a:solidFill>
              </a:rPr>
              <a:t>取り入れた</a:t>
            </a:r>
            <a:endParaRPr lang="ja-JP" altLang="en-US" sz="3600" dirty="0">
              <a:solidFill>
                <a:schemeClr val="bg1"/>
              </a:solidFill>
            </a:endParaRPr>
          </a:p>
          <a:p>
            <a:pPr marL="0" indent="0">
              <a:lnSpc>
                <a:spcPct val="110000"/>
              </a:lnSpc>
              <a:spcBef>
                <a:spcPts val="3600"/>
              </a:spcBef>
              <a:buNone/>
            </a:pPr>
            <a:r>
              <a:rPr lang="en-US" altLang="ja-JP" sz="3600" dirty="0" smtClean="0">
                <a:solidFill>
                  <a:schemeClr val="bg1"/>
                </a:solidFill>
              </a:rPr>
              <a:t>3</a:t>
            </a:r>
            <a:r>
              <a:rPr lang="ja-JP" altLang="en-US" sz="3600" dirty="0">
                <a:solidFill>
                  <a:schemeClr val="bg1"/>
                </a:solidFill>
              </a:rPr>
              <a:t> </a:t>
            </a:r>
            <a:r>
              <a:rPr lang="ja-JP" altLang="en-US" sz="3600" dirty="0" smtClean="0">
                <a:solidFill>
                  <a:schemeClr val="bg1"/>
                </a:solidFill>
              </a:rPr>
              <a:t>） </a:t>
            </a:r>
            <a:r>
              <a:rPr lang="en-US" altLang="ja-JP" sz="3600" dirty="0" smtClean="0">
                <a:solidFill>
                  <a:schemeClr val="bg1"/>
                </a:solidFill>
              </a:rPr>
              <a:t>2018</a:t>
            </a:r>
            <a:r>
              <a:rPr lang="ja-JP" altLang="en-US" sz="3600" dirty="0">
                <a:solidFill>
                  <a:schemeClr val="bg1"/>
                </a:solidFill>
              </a:rPr>
              <a:t>年</a:t>
            </a:r>
            <a:r>
              <a:rPr lang="en-US" altLang="ja-JP" sz="3600" dirty="0">
                <a:solidFill>
                  <a:schemeClr val="bg1"/>
                </a:solidFill>
              </a:rPr>
              <a:t>11</a:t>
            </a:r>
            <a:r>
              <a:rPr lang="ja-JP" altLang="en-US" sz="3600" dirty="0">
                <a:solidFill>
                  <a:schemeClr val="bg1"/>
                </a:solidFill>
              </a:rPr>
              <a:t>月（導入時）、</a:t>
            </a:r>
            <a:r>
              <a:rPr lang="en-US" altLang="ja-JP" sz="3600" dirty="0">
                <a:solidFill>
                  <a:schemeClr val="bg1"/>
                </a:solidFill>
              </a:rPr>
              <a:t>2019</a:t>
            </a:r>
            <a:r>
              <a:rPr lang="ja-JP" altLang="en-US" sz="3600" dirty="0">
                <a:solidFill>
                  <a:schemeClr val="bg1"/>
                </a:solidFill>
              </a:rPr>
              <a:t>年</a:t>
            </a:r>
            <a:r>
              <a:rPr lang="en-US" altLang="ja-JP" sz="3600" dirty="0">
                <a:solidFill>
                  <a:schemeClr val="bg1"/>
                </a:solidFill>
              </a:rPr>
              <a:t>4</a:t>
            </a:r>
            <a:r>
              <a:rPr lang="ja-JP" altLang="en-US" sz="3600" dirty="0">
                <a:solidFill>
                  <a:schemeClr val="bg1"/>
                </a:solidFill>
              </a:rPr>
              <a:t>月（</a:t>
            </a:r>
            <a:r>
              <a:rPr lang="en-US" altLang="ja-JP" sz="3600" dirty="0">
                <a:solidFill>
                  <a:schemeClr val="bg1"/>
                </a:solidFill>
              </a:rPr>
              <a:t>5</a:t>
            </a:r>
            <a:r>
              <a:rPr lang="ja-JP" altLang="en-US" sz="3600" dirty="0">
                <a:solidFill>
                  <a:schemeClr val="bg1"/>
                </a:solidFill>
              </a:rPr>
              <a:t>ヶ月後）、</a:t>
            </a:r>
            <a:r>
              <a:rPr lang="en-US" altLang="ja-JP" sz="3600" dirty="0">
                <a:solidFill>
                  <a:schemeClr val="bg1"/>
                </a:solidFill>
              </a:rPr>
              <a:t>9</a:t>
            </a:r>
            <a:r>
              <a:rPr lang="ja-JP" altLang="en-US" sz="3600" dirty="0">
                <a:solidFill>
                  <a:schemeClr val="bg1"/>
                </a:solidFill>
              </a:rPr>
              <a:t>月（</a:t>
            </a:r>
            <a:r>
              <a:rPr lang="en-US" altLang="ja-JP" sz="3600" dirty="0">
                <a:solidFill>
                  <a:schemeClr val="bg1"/>
                </a:solidFill>
              </a:rPr>
              <a:t>10</a:t>
            </a:r>
            <a:r>
              <a:rPr lang="ja-JP" altLang="en-US" sz="3600" dirty="0">
                <a:solidFill>
                  <a:schemeClr val="bg1"/>
                </a:solidFill>
              </a:rPr>
              <a:t>ヶ月後）に意識調査アンケートを実施した</a:t>
            </a:r>
            <a:endParaRPr lang="en-US" altLang="ja-JP" sz="36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48048" y="1001378"/>
            <a:ext cx="10515600" cy="4351338"/>
          </a:xfrm>
        </p:spPr>
        <p:txBody>
          <a:bodyPr>
            <a:normAutofit/>
          </a:bodyPr>
          <a:lstStyle/>
          <a:p>
            <a:pPr marL="0" indent="0" algn="ctr">
              <a:buNone/>
            </a:pPr>
            <a:r>
              <a:rPr lang="ja-JP" altLang="en-US" sz="3600" dirty="0" smtClean="0">
                <a:solidFill>
                  <a:schemeClr val="bg1"/>
                </a:solidFill>
              </a:rPr>
              <a:t>５</a:t>
            </a:r>
            <a:r>
              <a:rPr lang="ja-JP" altLang="en-US" sz="3600" dirty="0">
                <a:solidFill>
                  <a:schemeClr val="bg1"/>
                </a:solidFill>
              </a:rPr>
              <a:t>．</a:t>
            </a:r>
            <a:r>
              <a:rPr lang="ja-JP" altLang="en-US" sz="4000" dirty="0">
                <a:solidFill>
                  <a:schemeClr val="bg1"/>
                </a:solidFill>
              </a:rPr>
              <a:t>分析</a:t>
            </a:r>
            <a:endParaRPr lang="en-US" altLang="ja-JP" sz="4000" dirty="0">
              <a:solidFill>
                <a:schemeClr val="bg1"/>
              </a:solidFill>
            </a:endParaRPr>
          </a:p>
          <a:p>
            <a:pPr marL="0" indent="0">
              <a:lnSpc>
                <a:spcPct val="150000"/>
              </a:lnSpc>
              <a:buNone/>
            </a:pPr>
            <a:r>
              <a:rPr lang="ja-JP" altLang="en-US" sz="3600" dirty="0" smtClean="0">
                <a:solidFill>
                  <a:schemeClr val="bg1"/>
                </a:solidFill>
              </a:rPr>
              <a:t>アンケート平均値</a:t>
            </a:r>
            <a:r>
              <a:rPr lang="ja-JP" altLang="en-US" sz="3600" dirty="0">
                <a:solidFill>
                  <a:schemeClr val="bg1"/>
                </a:solidFill>
              </a:rPr>
              <a:t>の比較及び</a:t>
            </a:r>
            <a:r>
              <a:rPr lang="ja-JP" altLang="en-US" sz="3600" dirty="0" smtClean="0">
                <a:solidFill>
                  <a:schemeClr val="bg1"/>
                </a:solidFill>
              </a:rPr>
              <a:t>、記述内容</a:t>
            </a:r>
            <a:r>
              <a:rPr lang="ja-JP" altLang="en-US" sz="3600" dirty="0">
                <a:solidFill>
                  <a:schemeClr val="bg1"/>
                </a:solidFill>
              </a:rPr>
              <a:t>を基</a:t>
            </a:r>
            <a:r>
              <a:rPr lang="ja-JP" altLang="en-US" sz="3600" dirty="0" smtClean="0">
                <a:solidFill>
                  <a:schemeClr val="bg1"/>
                </a:solidFill>
              </a:rPr>
              <a:t>に評価</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19075"/>
            <a:ext cx="10515600" cy="1325563"/>
          </a:xfrm>
        </p:spPr>
        <p:txBody>
          <a:bodyPr/>
          <a:lstStyle/>
          <a:p>
            <a:pPr algn="ctr"/>
            <a:r>
              <a:rPr kumimoji="1" lang="ja-JP" altLang="en-US" dirty="0" smtClean="0">
                <a:solidFill>
                  <a:schemeClr val="bg1"/>
                </a:solidFill>
                <a:latin typeface="+mj-ea"/>
              </a:rPr>
              <a:t>看護師対象アンケート</a:t>
            </a:r>
            <a:endParaRPr kumimoji="1" lang="ja-JP" altLang="en-US" dirty="0">
              <a:solidFill>
                <a:schemeClr val="bg1"/>
              </a:solidFill>
              <a:latin typeface="+mj-ea"/>
            </a:endParaRPr>
          </a:p>
        </p:txBody>
      </p:sp>
      <p:sp>
        <p:nvSpPr>
          <p:cNvPr id="3" name="コンテンツ プレースホルダー 2"/>
          <p:cNvSpPr>
            <a:spLocks noGrp="1"/>
          </p:cNvSpPr>
          <p:nvPr>
            <p:ph idx="1"/>
          </p:nvPr>
        </p:nvSpPr>
        <p:spPr>
          <a:xfrm>
            <a:off x="219075" y="1438275"/>
            <a:ext cx="11791950" cy="5200650"/>
          </a:xfrm>
        </p:spPr>
        <p:txBody>
          <a:bodyPr>
            <a:normAutofit/>
          </a:bodyPr>
          <a:lstStyle/>
          <a:p>
            <a:endParaRPr kumimoji="1" lang="ja-JP" altLang="en-US" dirty="0">
              <a:solidFill>
                <a:schemeClr val="bg1"/>
              </a:solidFill>
              <a:latin typeface="+mj-ea"/>
              <a:ea typeface="+mj-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5507" y="-50310"/>
            <a:ext cx="4879864" cy="6908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919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ja-JP" altLang="en-US" sz="4000" dirty="0" smtClean="0">
                <a:solidFill>
                  <a:schemeClr val="bg1"/>
                </a:solidFill>
              </a:rPr>
              <a:t>看護面談シート</a:t>
            </a:r>
            <a:endParaRPr lang="en-US" sz="4000" dirty="0">
              <a:solidFill>
                <a:schemeClr val="bg1"/>
              </a:solidFill>
            </a:endParaRPr>
          </a:p>
        </p:txBody>
      </p:sp>
      <p:sp>
        <p:nvSpPr>
          <p:cNvPr id="3" name="コンテンツ プレースホルダー 2"/>
          <p:cNvSpPr>
            <a:spLocks noGrp="1"/>
          </p:cNvSpPr>
          <p:nvPr>
            <p:ph idx="1"/>
          </p:nvPr>
        </p:nvSpPr>
        <p:spPr/>
        <p:txBody>
          <a:bodyPr>
            <a:normAutofit/>
          </a:bodyPr>
          <a:lstStyle/>
          <a:p>
            <a:pPr marL="0" indent="0">
              <a:lnSpc>
                <a:spcPct val="150000"/>
              </a:lnSpc>
              <a:buNone/>
            </a:pPr>
            <a:r>
              <a:rPr lang="ja-JP" altLang="en-US" sz="3600" dirty="0">
                <a:solidFill>
                  <a:schemeClr val="bg1"/>
                </a:solidFill>
                <a:latin typeface="+mj-ea"/>
                <a:ea typeface="+mj-ea"/>
              </a:rPr>
              <a:t>　</a:t>
            </a:r>
            <a:endParaRPr lang="en-US" sz="3600" dirty="0">
              <a:solidFill>
                <a:schemeClr val="bg1"/>
              </a:solidFill>
              <a:latin typeface="+mj-ea"/>
              <a:ea typeface="+mj-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5027" y="0"/>
            <a:ext cx="4760687" cy="6825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711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5169" y="178089"/>
            <a:ext cx="10515600" cy="1325563"/>
          </a:xfrm>
        </p:spPr>
        <p:txBody>
          <a:bodyPr>
            <a:normAutofit/>
          </a:bodyPr>
          <a:lstStyle/>
          <a:p>
            <a:pPr algn="ctr"/>
            <a:r>
              <a:rPr lang="ja-JP" altLang="en-US" sz="4000" dirty="0">
                <a:solidFill>
                  <a:schemeClr val="bg1"/>
                </a:solidFill>
              </a:rPr>
              <a:t>入院経過２ヶ月評価記録</a:t>
            </a:r>
            <a:endParaRPr lang="en-US" sz="3200" dirty="0">
              <a:solidFill>
                <a:schemeClr val="bg1"/>
              </a:solidFill>
            </a:endParaRPr>
          </a:p>
        </p:txBody>
      </p:sp>
      <p:sp>
        <p:nvSpPr>
          <p:cNvPr id="3" name="コンテンツ プレースホルダー 2"/>
          <p:cNvSpPr>
            <a:spLocks noGrp="1"/>
          </p:cNvSpPr>
          <p:nvPr>
            <p:ph idx="1"/>
          </p:nvPr>
        </p:nvSpPr>
        <p:spPr>
          <a:xfrm>
            <a:off x="735169" y="1374863"/>
            <a:ext cx="10515600" cy="5116089"/>
          </a:xfrm>
        </p:spPr>
        <p:txBody>
          <a:bodyPr>
            <a:noAutofit/>
          </a:bodyPr>
          <a:lstStyle/>
          <a:p>
            <a:pPr marL="0" indent="0">
              <a:buNone/>
            </a:pPr>
            <a:endParaRPr lang="en-US" altLang="ja-JP"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8329" y="12700"/>
            <a:ext cx="4773842" cy="6854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792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solidFill>
                  <a:schemeClr val="bg1"/>
                </a:solidFill>
                <a:latin typeface="+mj-ea"/>
              </a:rPr>
              <a:t>ＣＯＩ開示</a:t>
            </a:r>
            <a:endParaRPr lang="en-US" dirty="0">
              <a:solidFill>
                <a:schemeClr val="bg1"/>
              </a:solidFill>
              <a:latin typeface="+mj-ea"/>
            </a:endParaRPr>
          </a:p>
        </p:txBody>
      </p:sp>
      <p:sp>
        <p:nvSpPr>
          <p:cNvPr id="3" name="コンテンツ プレースホルダー 2"/>
          <p:cNvSpPr>
            <a:spLocks noGrp="1"/>
          </p:cNvSpPr>
          <p:nvPr>
            <p:ph idx="1"/>
          </p:nvPr>
        </p:nvSpPr>
        <p:spPr/>
        <p:txBody>
          <a:bodyPr>
            <a:normAutofit/>
          </a:bodyPr>
          <a:lstStyle/>
          <a:p>
            <a:pPr marL="0" indent="0">
              <a:buNone/>
            </a:pPr>
            <a:r>
              <a:rPr lang="ja-JP" altLang="en-US" sz="3200" dirty="0">
                <a:solidFill>
                  <a:schemeClr val="bg1"/>
                </a:solidFill>
              </a:rPr>
              <a:t>本研究において、関係する企業及び報告すべき利益相反</a:t>
            </a:r>
            <a:r>
              <a:rPr lang="ja-JP" altLang="en-US" sz="3200" dirty="0" smtClean="0">
                <a:solidFill>
                  <a:schemeClr val="bg1"/>
                </a:solidFill>
              </a:rPr>
              <a:t>はない</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36336"/>
            <a:ext cx="10515600" cy="1325563"/>
          </a:xfrm>
        </p:spPr>
        <p:txBody>
          <a:bodyPr/>
          <a:lstStyle/>
          <a:p>
            <a:pPr algn="ctr"/>
            <a:r>
              <a:rPr lang="en-US" altLang="ja-JP" dirty="0">
                <a:solidFill>
                  <a:schemeClr val="bg1"/>
                </a:solidFill>
              </a:rPr>
              <a:t>Ⅲ</a:t>
            </a:r>
            <a:r>
              <a:rPr lang="ja-JP" altLang="en-US" dirty="0">
                <a:solidFill>
                  <a:schemeClr val="bg1"/>
                </a:solidFill>
              </a:rPr>
              <a:t>．結果</a:t>
            </a:r>
            <a:endParaRPr lang="en-US" dirty="0">
              <a:solidFill>
                <a:schemeClr val="bg1"/>
              </a:solidFill>
            </a:endParaRPr>
          </a:p>
        </p:txBody>
      </p:sp>
      <p:sp>
        <p:nvSpPr>
          <p:cNvPr id="3" name="テキスト ボックス 2"/>
          <p:cNvSpPr txBox="1"/>
          <p:nvPr/>
        </p:nvSpPr>
        <p:spPr>
          <a:xfrm>
            <a:off x="656823" y="1287887"/>
            <a:ext cx="4790940" cy="584775"/>
          </a:xfrm>
          <a:prstGeom prst="rect">
            <a:avLst/>
          </a:prstGeom>
          <a:noFill/>
        </p:spPr>
        <p:txBody>
          <a:bodyPr wrap="square" rtlCol="0">
            <a:spAutoFit/>
          </a:bodyPr>
          <a:lstStyle/>
          <a:p>
            <a:r>
              <a:rPr lang="en-US" sz="3200" dirty="0" smtClean="0">
                <a:solidFill>
                  <a:schemeClr val="bg1"/>
                </a:solidFill>
                <a:latin typeface="+mn-ea"/>
              </a:rPr>
              <a:t>1.</a:t>
            </a:r>
            <a:r>
              <a:rPr lang="ja-JP" altLang="en-US" sz="3200" dirty="0">
                <a:solidFill>
                  <a:schemeClr val="bg1"/>
                </a:solidFill>
                <a:latin typeface="+mn-ea"/>
              </a:rPr>
              <a:t>アンケート調査の結果</a:t>
            </a:r>
            <a:endParaRPr lang="en-US" sz="3200" dirty="0">
              <a:solidFill>
                <a:schemeClr val="bg1"/>
              </a:solidFill>
              <a:latin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01" y="420913"/>
            <a:ext cx="8478766" cy="425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370219" y="5220533"/>
            <a:ext cx="11331976" cy="1077218"/>
          </a:xfrm>
          <a:prstGeom prst="rect">
            <a:avLst/>
          </a:prstGeom>
          <a:noFill/>
        </p:spPr>
        <p:txBody>
          <a:bodyPr wrap="square" rtlCol="0">
            <a:spAutoFit/>
          </a:bodyPr>
          <a:lstStyle/>
          <a:p>
            <a:r>
              <a:rPr lang="en-US" altLang="ja-JP" sz="3200" dirty="0">
                <a:solidFill>
                  <a:schemeClr val="bg1"/>
                </a:solidFill>
              </a:rPr>
              <a:t>0</a:t>
            </a:r>
            <a:r>
              <a:rPr lang="ja-JP" altLang="ja-JP" sz="3200" dirty="0">
                <a:solidFill>
                  <a:schemeClr val="bg1"/>
                </a:solidFill>
              </a:rPr>
              <a:t>（全く思わない）、</a:t>
            </a:r>
            <a:r>
              <a:rPr lang="en-US" altLang="ja-JP" sz="3200" dirty="0">
                <a:solidFill>
                  <a:schemeClr val="bg1"/>
                </a:solidFill>
              </a:rPr>
              <a:t>1</a:t>
            </a:r>
            <a:r>
              <a:rPr lang="ja-JP" altLang="ja-JP" sz="3200" dirty="0">
                <a:solidFill>
                  <a:schemeClr val="bg1"/>
                </a:solidFill>
              </a:rPr>
              <a:t>（殆ど思わない）、</a:t>
            </a:r>
            <a:r>
              <a:rPr lang="en-US" altLang="ja-JP" sz="3200" dirty="0">
                <a:solidFill>
                  <a:schemeClr val="bg1"/>
                </a:solidFill>
              </a:rPr>
              <a:t>2</a:t>
            </a:r>
            <a:r>
              <a:rPr lang="ja-JP" altLang="ja-JP" sz="3200" dirty="0">
                <a:solidFill>
                  <a:schemeClr val="bg1"/>
                </a:solidFill>
              </a:rPr>
              <a:t>（若干思う）、</a:t>
            </a:r>
            <a:r>
              <a:rPr lang="en-US" altLang="ja-JP" sz="3200" dirty="0">
                <a:solidFill>
                  <a:schemeClr val="bg1"/>
                </a:solidFill>
              </a:rPr>
              <a:t>3</a:t>
            </a:r>
            <a:r>
              <a:rPr lang="ja-JP" altLang="ja-JP" sz="3200" dirty="0">
                <a:solidFill>
                  <a:schemeClr val="bg1"/>
                </a:solidFill>
              </a:rPr>
              <a:t>（時折思う）、</a:t>
            </a:r>
            <a:r>
              <a:rPr lang="en-US" altLang="ja-JP" sz="3200" dirty="0">
                <a:solidFill>
                  <a:schemeClr val="bg1"/>
                </a:solidFill>
              </a:rPr>
              <a:t>4</a:t>
            </a:r>
            <a:r>
              <a:rPr lang="ja-JP" altLang="ja-JP" sz="3200" dirty="0">
                <a:solidFill>
                  <a:schemeClr val="bg1"/>
                </a:solidFill>
              </a:rPr>
              <a:t>（よく思う）、</a:t>
            </a:r>
            <a:r>
              <a:rPr lang="en-US" altLang="ja-JP" sz="3200" dirty="0">
                <a:solidFill>
                  <a:schemeClr val="bg1"/>
                </a:solidFill>
              </a:rPr>
              <a:t>5</a:t>
            </a:r>
            <a:r>
              <a:rPr lang="ja-JP" altLang="ja-JP" sz="3200" dirty="0">
                <a:solidFill>
                  <a:schemeClr val="bg1"/>
                </a:solidFill>
              </a:rPr>
              <a:t>（強く思う）</a:t>
            </a:r>
            <a:endParaRPr lang="en-US" sz="3200" dirty="0">
              <a:solidFill>
                <a:schemeClr val="bg1"/>
              </a:solidFill>
              <a:latin typeface="+mn-ea"/>
            </a:endParaRPr>
          </a:p>
        </p:txBody>
      </p:sp>
    </p:spTree>
    <p:extLst>
      <p:ext uri="{BB962C8B-B14F-4D97-AF65-F5344CB8AC3E}">
        <p14:creationId xmlns:p14="http://schemas.microsoft.com/office/powerpoint/2010/main" val="622560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81877" y="958196"/>
            <a:ext cx="5729610" cy="584775"/>
          </a:xfrm>
          <a:prstGeom prst="rect">
            <a:avLst/>
          </a:prstGeom>
          <a:noFill/>
        </p:spPr>
        <p:txBody>
          <a:bodyPr wrap="square" rtlCol="0">
            <a:spAutoFit/>
          </a:bodyPr>
          <a:lstStyle/>
          <a:p>
            <a:r>
              <a:rPr lang="en-US" altLang="ja-JP" sz="3200" dirty="0">
                <a:solidFill>
                  <a:schemeClr val="bg1"/>
                </a:solidFill>
                <a:latin typeface="+mn-ea"/>
              </a:rPr>
              <a:t>2</a:t>
            </a:r>
            <a:r>
              <a:rPr lang="ja-JP" altLang="en-US" sz="3200" dirty="0" smtClean="0">
                <a:solidFill>
                  <a:schemeClr val="bg1"/>
                </a:solidFill>
                <a:latin typeface="+mn-ea"/>
              </a:rPr>
              <a:t>．アンケート</a:t>
            </a:r>
            <a:r>
              <a:rPr lang="ja-JP" altLang="en-US" sz="3200" dirty="0" smtClean="0">
                <a:solidFill>
                  <a:schemeClr val="bg1"/>
                </a:solidFill>
              </a:rPr>
              <a:t>記述</a:t>
            </a:r>
            <a:r>
              <a:rPr lang="ja-JP" altLang="en-US" sz="3200" dirty="0">
                <a:solidFill>
                  <a:schemeClr val="bg1"/>
                </a:solidFill>
              </a:rPr>
              <a:t>内容</a:t>
            </a:r>
            <a:endParaRPr lang="en-US" sz="3200" dirty="0">
              <a:solidFill>
                <a:schemeClr val="bg1"/>
              </a:solidFill>
              <a:latin typeface="+mn-ea"/>
            </a:endParaRPr>
          </a:p>
        </p:txBody>
      </p:sp>
      <p:sp>
        <p:nvSpPr>
          <p:cNvPr id="2" name="正方形/長方形 1"/>
          <p:cNvSpPr/>
          <p:nvPr/>
        </p:nvSpPr>
        <p:spPr>
          <a:xfrm>
            <a:off x="536734" y="2931664"/>
            <a:ext cx="10871495" cy="1754326"/>
          </a:xfrm>
          <a:prstGeom prst="rect">
            <a:avLst/>
          </a:prstGeom>
        </p:spPr>
        <p:txBody>
          <a:bodyPr wrap="square">
            <a:spAutoFit/>
          </a:bodyPr>
          <a:lstStyle/>
          <a:p>
            <a:pPr algn="ctr"/>
            <a:r>
              <a:rPr lang="ja-JP" altLang="en-US" sz="3600" dirty="0">
                <a:solidFill>
                  <a:schemeClr val="bg1"/>
                </a:solidFill>
                <a:latin typeface="+mj-ea"/>
              </a:rPr>
              <a:t>例えばどんな時に退院まで複雑さを感じますか</a:t>
            </a:r>
            <a:r>
              <a:rPr lang="ja-JP" altLang="en-US" sz="3600" dirty="0" smtClean="0">
                <a:solidFill>
                  <a:schemeClr val="bg1"/>
                </a:solidFill>
                <a:latin typeface="+mj-ea"/>
              </a:rPr>
              <a:t>？</a:t>
            </a:r>
            <a:endParaRPr lang="en-US" altLang="ja-JP" sz="3600" dirty="0" smtClean="0">
              <a:solidFill>
                <a:schemeClr val="bg1"/>
              </a:solidFill>
              <a:latin typeface="+mj-ea"/>
            </a:endParaRPr>
          </a:p>
          <a:p>
            <a:pPr algn="ctr"/>
            <a:endParaRPr lang="en-US" altLang="ja-JP" sz="3600" dirty="0">
              <a:solidFill>
                <a:schemeClr val="bg1"/>
              </a:solidFill>
              <a:latin typeface="+mj-ea"/>
            </a:endParaRPr>
          </a:p>
          <a:p>
            <a:pPr algn="ctr"/>
            <a:endParaRPr lang="en-US" altLang="ja-JP" sz="3600" dirty="0">
              <a:solidFill>
                <a:schemeClr val="bg1"/>
              </a:solidFill>
              <a:latin typeface="+mj-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07368" y="116632"/>
            <a:ext cx="11610109" cy="5983184"/>
          </a:xfrm>
        </p:spPr>
        <p:txBody>
          <a:bodyPr>
            <a:normAutofit/>
          </a:bodyPr>
          <a:lstStyle/>
          <a:p>
            <a:pPr marL="0" indent="0" algn="ctr">
              <a:lnSpc>
                <a:spcPct val="150000"/>
              </a:lnSpc>
              <a:buNone/>
            </a:pPr>
            <a:r>
              <a:rPr lang="en-US" altLang="ja-JP" sz="3200" dirty="0">
                <a:solidFill>
                  <a:schemeClr val="bg1"/>
                </a:solidFill>
                <a:latin typeface="+mn-ea"/>
              </a:rPr>
              <a:t>2018</a:t>
            </a:r>
            <a:r>
              <a:rPr lang="ja-JP" altLang="en-US" sz="3200" dirty="0">
                <a:solidFill>
                  <a:schemeClr val="bg1"/>
                </a:solidFill>
                <a:latin typeface="+mn-ea"/>
              </a:rPr>
              <a:t>年</a:t>
            </a:r>
            <a:r>
              <a:rPr lang="en-US" altLang="ja-JP" sz="3200" dirty="0">
                <a:solidFill>
                  <a:schemeClr val="bg1"/>
                </a:solidFill>
                <a:latin typeface="+mn-ea"/>
              </a:rPr>
              <a:t>11</a:t>
            </a:r>
            <a:r>
              <a:rPr lang="ja-JP" altLang="en-US" sz="3200" dirty="0">
                <a:solidFill>
                  <a:schemeClr val="bg1"/>
                </a:solidFill>
                <a:latin typeface="+mn-ea"/>
              </a:rPr>
              <a:t>月（導入時）</a:t>
            </a:r>
            <a:endParaRPr lang="en-US" altLang="ja-JP" sz="3200" dirty="0">
              <a:solidFill>
                <a:schemeClr val="bg1"/>
              </a:solidFill>
              <a:latin typeface="+mn-ea"/>
            </a:endParaRPr>
          </a:p>
          <a:p>
            <a:pPr marL="0" indent="0">
              <a:lnSpc>
                <a:spcPct val="150000"/>
              </a:lnSpc>
              <a:buNone/>
            </a:pPr>
            <a:r>
              <a:rPr lang="ja-JP" altLang="en-US" sz="3200" dirty="0" smtClean="0">
                <a:solidFill>
                  <a:schemeClr val="bg1"/>
                </a:solidFill>
                <a:latin typeface="+mn-ea"/>
              </a:rPr>
              <a:t>「</a:t>
            </a:r>
            <a:r>
              <a:rPr lang="ja-JP" altLang="en-US" sz="3200" dirty="0">
                <a:solidFill>
                  <a:schemeClr val="bg1"/>
                </a:solidFill>
                <a:latin typeface="+mn-ea"/>
              </a:rPr>
              <a:t>他職種との</a:t>
            </a:r>
            <a:r>
              <a:rPr lang="ja-JP" altLang="en-US" sz="3200" dirty="0">
                <a:solidFill>
                  <a:srgbClr val="FFFF00"/>
                </a:solidFill>
                <a:latin typeface="+mn-ea"/>
              </a:rPr>
              <a:t>連携</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50000"/>
              </a:lnSpc>
              <a:buNone/>
            </a:pPr>
            <a:r>
              <a:rPr lang="ja-JP" altLang="en-US" sz="3200" dirty="0" smtClean="0">
                <a:solidFill>
                  <a:schemeClr val="bg1"/>
                </a:solidFill>
                <a:latin typeface="+mn-ea"/>
              </a:rPr>
              <a:t>「</a:t>
            </a:r>
            <a:r>
              <a:rPr lang="ja-JP" altLang="en-US" sz="3200" dirty="0">
                <a:solidFill>
                  <a:schemeClr val="bg1"/>
                </a:solidFill>
                <a:latin typeface="+mn-ea"/>
              </a:rPr>
              <a:t>本人と</a:t>
            </a:r>
            <a:r>
              <a:rPr lang="en-US" altLang="ja-JP" sz="3200" dirty="0">
                <a:solidFill>
                  <a:schemeClr val="bg1"/>
                </a:solidFill>
                <a:latin typeface="+mn-ea"/>
              </a:rPr>
              <a:t>Fa</a:t>
            </a:r>
            <a:r>
              <a:rPr lang="ja-JP" altLang="en-US" sz="3200" dirty="0">
                <a:solidFill>
                  <a:schemeClr val="bg1"/>
                </a:solidFill>
                <a:latin typeface="+mn-ea"/>
              </a:rPr>
              <a:t>で意向に</a:t>
            </a:r>
            <a:r>
              <a:rPr lang="ja-JP" altLang="en-US" sz="3200" dirty="0">
                <a:solidFill>
                  <a:srgbClr val="FFFF00"/>
                </a:solidFill>
                <a:latin typeface="+mn-ea"/>
              </a:rPr>
              <a:t>そご</a:t>
            </a:r>
            <a:r>
              <a:rPr lang="ja-JP" altLang="en-US" sz="3200" dirty="0">
                <a:solidFill>
                  <a:schemeClr val="bg1"/>
                </a:solidFill>
                <a:latin typeface="+mn-ea"/>
              </a:rPr>
              <a:t>があるときなど</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50000"/>
              </a:lnSpc>
              <a:buNone/>
            </a:pPr>
            <a:r>
              <a:rPr lang="ja-JP" altLang="en-US" sz="3200" dirty="0" smtClean="0">
                <a:solidFill>
                  <a:schemeClr val="bg1"/>
                </a:solidFill>
                <a:latin typeface="+mn-ea"/>
              </a:rPr>
              <a:t>「</a:t>
            </a:r>
            <a:r>
              <a:rPr lang="ja-JP" altLang="en-US" sz="3200" dirty="0">
                <a:solidFill>
                  <a:schemeClr val="bg1"/>
                </a:solidFill>
                <a:latin typeface="+mn-ea"/>
              </a:rPr>
              <a:t>慣れるまで時間かかる。持参やくの管理とか</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50000"/>
              </a:lnSpc>
              <a:buNone/>
            </a:pPr>
            <a:r>
              <a:rPr lang="en-US" altLang="ja-JP" sz="3200" dirty="0" smtClean="0">
                <a:solidFill>
                  <a:schemeClr val="bg1"/>
                </a:solidFill>
                <a:latin typeface="+mn-ea"/>
              </a:rPr>
              <a:t>｢</a:t>
            </a:r>
            <a:r>
              <a:rPr lang="ja-JP" altLang="en-US" sz="3200" dirty="0">
                <a:solidFill>
                  <a:schemeClr val="bg1"/>
                </a:solidFill>
                <a:latin typeface="+mn-ea"/>
              </a:rPr>
              <a:t>家族と本人の意向が違う時や、ワーカーとの</a:t>
            </a:r>
            <a:r>
              <a:rPr lang="ja-JP" altLang="en-US" sz="3200" dirty="0">
                <a:solidFill>
                  <a:srgbClr val="FFFF00"/>
                </a:solidFill>
                <a:latin typeface="+mn-ea"/>
              </a:rPr>
              <a:t>連携</a:t>
            </a:r>
            <a:r>
              <a:rPr lang="ja-JP" altLang="en-US" sz="3200" dirty="0">
                <a:solidFill>
                  <a:schemeClr val="bg1"/>
                </a:solidFill>
                <a:latin typeface="+mn-ea"/>
              </a:rPr>
              <a:t>が取り辛い時</a:t>
            </a:r>
            <a:r>
              <a:rPr lang="en-US" altLang="ja-JP" sz="3200" dirty="0" smtClean="0">
                <a:solidFill>
                  <a:schemeClr val="bg1"/>
                </a:solidFill>
                <a:latin typeface="+mn-ea"/>
              </a:rPr>
              <a:t>｣</a:t>
            </a:r>
          </a:p>
          <a:p>
            <a:pPr marL="0" indent="0">
              <a:lnSpc>
                <a:spcPct val="150000"/>
              </a:lnSpc>
              <a:buNone/>
            </a:pPr>
            <a:r>
              <a:rPr lang="ja-JP" altLang="en-US" sz="3200" dirty="0" smtClean="0">
                <a:solidFill>
                  <a:schemeClr val="bg1"/>
                </a:solidFill>
                <a:latin typeface="+mn-ea"/>
              </a:rPr>
              <a:t>「</a:t>
            </a:r>
            <a:r>
              <a:rPr lang="ja-JP" altLang="en-US" sz="3200" dirty="0">
                <a:solidFill>
                  <a:schemeClr val="bg1"/>
                </a:solidFill>
                <a:latin typeface="+mn-ea"/>
              </a:rPr>
              <a:t>パソコンが</a:t>
            </a:r>
            <a:r>
              <a:rPr lang="en-US" altLang="ja-JP" sz="3200" dirty="0">
                <a:solidFill>
                  <a:schemeClr val="bg1"/>
                </a:solidFill>
                <a:latin typeface="+mn-ea"/>
              </a:rPr>
              <a:t>1</a:t>
            </a:r>
            <a:r>
              <a:rPr lang="ja-JP" altLang="en-US" sz="3200" dirty="0">
                <a:solidFill>
                  <a:schemeClr val="bg1"/>
                </a:solidFill>
                <a:latin typeface="+mn-ea"/>
              </a:rPr>
              <a:t>台の為業務がスムーズではない</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50000"/>
              </a:lnSpc>
              <a:buNone/>
            </a:pPr>
            <a:r>
              <a:rPr lang="en-US" altLang="ja-JP" sz="3200" dirty="0" smtClean="0">
                <a:solidFill>
                  <a:schemeClr val="bg1"/>
                </a:solidFill>
                <a:latin typeface="+mn-ea"/>
              </a:rPr>
              <a:t>｢</a:t>
            </a:r>
            <a:r>
              <a:rPr lang="ja-JP" altLang="en-US" sz="3200" dirty="0">
                <a:solidFill>
                  <a:srgbClr val="FFFF00"/>
                </a:solidFill>
                <a:latin typeface="+mn-ea"/>
              </a:rPr>
              <a:t>社会資源</a:t>
            </a:r>
            <a:r>
              <a:rPr lang="ja-JP" altLang="en-US" sz="3200" dirty="0">
                <a:solidFill>
                  <a:schemeClr val="bg1"/>
                </a:solidFill>
                <a:latin typeface="+mn-ea"/>
              </a:rPr>
              <a:t>など</a:t>
            </a:r>
            <a:r>
              <a:rPr lang="en-US" altLang="ja-JP" sz="3200" dirty="0" smtClean="0">
                <a:solidFill>
                  <a:schemeClr val="bg1"/>
                </a:solidFill>
                <a:latin typeface="+mn-ea"/>
              </a:rPr>
              <a:t>｣</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81891" y="246743"/>
            <a:ext cx="11222182" cy="6313714"/>
          </a:xfrm>
        </p:spPr>
        <p:txBody>
          <a:bodyPr>
            <a:noAutofit/>
          </a:bodyPr>
          <a:lstStyle/>
          <a:p>
            <a:pPr marL="0" indent="0" algn="ctr">
              <a:lnSpc>
                <a:spcPct val="100000"/>
              </a:lnSpc>
              <a:spcBef>
                <a:spcPts val="3000"/>
              </a:spcBef>
              <a:buNone/>
            </a:pPr>
            <a:r>
              <a:rPr lang="en-US" altLang="ja-JP" sz="3200" dirty="0">
                <a:solidFill>
                  <a:schemeClr val="bg1"/>
                </a:solidFill>
              </a:rPr>
              <a:t>2019</a:t>
            </a:r>
            <a:r>
              <a:rPr lang="ja-JP" altLang="ja-JP" sz="3200" dirty="0">
                <a:solidFill>
                  <a:schemeClr val="bg1"/>
                </a:solidFill>
              </a:rPr>
              <a:t>年</a:t>
            </a:r>
            <a:r>
              <a:rPr lang="en-US" altLang="ja-JP" sz="3200" dirty="0">
                <a:solidFill>
                  <a:schemeClr val="bg1"/>
                </a:solidFill>
              </a:rPr>
              <a:t>4</a:t>
            </a:r>
            <a:r>
              <a:rPr lang="ja-JP" altLang="ja-JP" sz="3200" dirty="0">
                <a:solidFill>
                  <a:schemeClr val="bg1"/>
                </a:solidFill>
              </a:rPr>
              <a:t>月（</a:t>
            </a:r>
            <a:r>
              <a:rPr lang="en-US" altLang="ja-JP" sz="3200" dirty="0">
                <a:solidFill>
                  <a:schemeClr val="bg1"/>
                </a:solidFill>
              </a:rPr>
              <a:t>5</a:t>
            </a:r>
            <a:r>
              <a:rPr lang="ja-JP" altLang="ja-JP" sz="3200" dirty="0">
                <a:solidFill>
                  <a:schemeClr val="bg1"/>
                </a:solidFill>
              </a:rPr>
              <a:t>ヶ月後）</a:t>
            </a:r>
            <a:endParaRPr lang="en-US" altLang="ja-JP" sz="3200" dirty="0">
              <a:solidFill>
                <a:schemeClr val="bg1"/>
              </a:solidFill>
              <a:latin typeface="+mn-ea"/>
            </a:endParaRPr>
          </a:p>
          <a:p>
            <a:pPr marL="0" indent="0">
              <a:lnSpc>
                <a:spcPct val="100000"/>
              </a:lnSpc>
              <a:spcBef>
                <a:spcPts val="2400"/>
              </a:spcBef>
              <a:buNone/>
            </a:pPr>
            <a:r>
              <a:rPr lang="ja-JP" altLang="en-US" sz="3200" dirty="0" smtClean="0">
                <a:solidFill>
                  <a:schemeClr val="bg1"/>
                </a:solidFill>
                <a:latin typeface="+mn-ea"/>
              </a:rPr>
              <a:t>「</a:t>
            </a:r>
            <a:r>
              <a:rPr lang="ja-JP" altLang="en-US" sz="3200" dirty="0">
                <a:solidFill>
                  <a:srgbClr val="FFFF00"/>
                </a:solidFill>
                <a:latin typeface="+mn-ea"/>
              </a:rPr>
              <a:t>他職種とのれんらく</a:t>
            </a:r>
            <a:r>
              <a:rPr lang="ja-JP" altLang="en-US" sz="3200" dirty="0">
                <a:solidFill>
                  <a:schemeClr val="bg1"/>
                </a:solidFill>
                <a:latin typeface="+mn-ea"/>
              </a:rPr>
              <a:t>など、対応など</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00000"/>
              </a:lnSpc>
              <a:spcBef>
                <a:spcPts val="2400"/>
              </a:spcBef>
              <a:buNone/>
            </a:pPr>
            <a:r>
              <a:rPr lang="ja-JP" altLang="en-US" sz="3200" dirty="0" smtClean="0">
                <a:solidFill>
                  <a:schemeClr val="bg1"/>
                </a:solidFill>
                <a:latin typeface="+mn-ea"/>
              </a:rPr>
              <a:t>「</a:t>
            </a:r>
            <a:r>
              <a:rPr lang="en-US" altLang="ja-JP" sz="3200" dirty="0">
                <a:solidFill>
                  <a:schemeClr val="bg1"/>
                </a:solidFill>
                <a:latin typeface="+mn-ea"/>
              </a:rPr>
              <a:t>SW</a:t>
            </a:r>
            <a:r>
              <a:rPr lang="ja-JP" altLang="en-US" sz="3200" dirty="0">
                <a:solidFill>
                  <a:schemeClr val="bg1"/>
                </a:solidFill>
                <a:latin typeface="+mn-ea"/>
              </a:rPr>
              <a:t>によって</a:t>
            </a:r>
            <a:r>
              <a:rPr lang="en-US" altLang="ja-JP" sz="3200" dirty="0">
                <a:solidFill>
                  <a:schemeClr val="bg1"/>
                </a:solidFill>
                <a:latin typeface="+mn-ea"/>
              </a:rPr>
              <a:t>Ns</a:t>
            </a:r>
            <a:r>
              <a:rPr lang="ja-JP" altLang="en-US" sz="3200" dirty="0">
                <a:solidFill>
                  <a:schemeClr val="bg1"/>
                </a:solidFill>
                <a:latin typeface="+mn-ea"/>
              </a:rPr>
              <a:t>任せの事や、</a:t>
            </a:r>
            <a:r>
              <a:rPr lang="ja-JP" altLang="en-US" sz="3200" dirty="0">
                <a:solidFill>
                  <a:srgbClr val="FFFF00"/>
                </a:solidFill>
                <a:latin typeface="+mn-ea"/>
              </a:rPr>
              <a:t>情報共有</a:t>
            </a:r>
            <a:r>
              <a:rPr lang="ja-JP" altLang="en-US" sz="3200" dirty="0">
                <a:solidFill>
                  <a:schemeClr val="bg1"/>
                </a:solidFill>
                <a:latin typeface="+mn-ea"/>
              </a:rPr>
              <a:t>が出来ていなかったり、困る事がある</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00000"/>
              </a:lnSpc>
              <a:spcBef>
                <a:spcPts val="2400"/>
              </a:spcBef>
              <a:buNone/>
            </a:pPr>
            <a:r>
              <a:rPr lang="ja-JP" altLang="en-US" sz="3200" dirty="0" smtClean="0">
                <a:solidFill>
                  <a:schemeClr val="bg1"/>
                </a:solidFill>
                <a:latin typeface="+mn-ea"/>
              </a:rPr>
              <a:t>「</a:t>
            </a:r>
            <a:r>
              <a:rPr lang="ja-JP" altLang="en-US" sz="3200" dirty="0">
                <a:solidFill>
                  <a:schemeClr val="bg1"/>
                </a:solidFill>
                <a:latin typeface="+mn-ea"/>
              </a:rPr>
              <a:t>家族の協力が得られない時</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00000"/>
              </a:lnSpc>
              <a:spcBef>
                <a:spcPts val="2400"/>
              </a:spcBef>
              <a:buNone/>
            </a:pPr>
            <a:r>
              <a:rPr lang="ja-JP" altLang="en-US" sz="3200" dirty="0" smtClean="0">
                <a:solidFill>
                  <a:schemeClr val="bg1"/>
                </a:solidFill>
                <a:latin typeface="+mn-ea"/>
              </a:rPr>
              <a:t>「</a:t>
            </a:r>
            <a:r>
              <a:rPr lang="ja-JP" altLang="en-US" sz="3200" dirty="0">
                <a:solidFill>
                  <a:schemeClr val="bg1"/>
                </a:solidFill>
                <a:latin typeface="+mn-ea"/>
              </a:rPr>
              <a:t>本人・家族の退院</a:t>
            </a:r>
            <a:r>
              <a:rPr lang="ja-JP" altLang="en-US" sz="3200" dirty="0" smtClean="0">
                <a:solidFill>
                  <a:schemeClr val="bg1"/>
                </a:solidFill>
                <a:latin typeface="+mn-ea"/>
              </a:rPr>
              <a:t>の意思に</a:t>
            </a:r>
            <a:r>
              <a:rPr lang="ja-JP" altLang="en-US" sz="3200" dirty="0">
                <a:solidFill>
                  <a:schemeClr val="bg1"/>
                </a:solidFill>
                <a:latin typeface="+mn-ea"/>
              </a:rPr>
              <a:t>沿えない時</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00000"/>
              </a:lnSpc>
              <a:spcBef>
                <a:spcPts val="2400"/>
              </a:spcBef>
              <a:buNone/>
            </a:pPr>
            <a:r>
              <a:rPr lang="ja-JP" altLang="en-US" sz="3200" dirty="0" smtClean="0">
                <a:solidFill>
                  <a:schemeClr val="bg1"/>
                </a:solidFill>
                <a:latin typeface="+mn-ea"/>
              </a:rPr>
              <a:t>「</a:t>
            </a:r>
            <a:r>
              <a:rPr lang="ja-JP" altLang="en-US" sz="3200" dirty="0">
                <a:solidFill>
                  <a:schemeClr val="bg1"/>
                </a:solidFill>
                <a:latin typeface="+mn-ea"/>
              </a:rPr>
              <a:t>プライマリーナースがどこまでするのかわからない、明確にしてほしい、又は</a:t>
            </a:r>
            <a:r>
              <a:rPr lang="en-US" altLang="ja-JP" sz="3200" dirty="0">
                <a:solidFill>
                  <a:schemeClr val="bg1"/>
                </a:solidFill>
                <a:latin typeface="+mn-ea"/>
              </a:rPr>
              <a:t>ENT</a:t>
            </a:r>
            <a:r>
              <a:rPr lang="ja-JP" altLang="en-US" sz="3200" dirty="0">
                <a:solidFill>
                  <a:schemeClr val="bg1"/>
                </a:solidFill>
                <a:latin typeface="+mn-ea"/>
              </a:rPr>
              <a:t>調整</a:t>
            </a:r>
            <a:r>
              <a:rPr lang="en-US" altLang="ja-JP" sz="3200" dirty="0">
                <a:solidFill>
                  <a:schemeClr val="bg1"/>
                </a:solidFill>
                <a:latin typeface="+mn-ea"/>
              </a:rPr>
              <a:t>Ns1</a:t>
            </a:r>
            <a:r>
              <a:rPr lang="ja-JP" altLang="en-US" sz="3200" dirty="0">
                <a:solidFill>
                  <a:schemeClr val="bg1"/>
                </a:solidFill>
                <a:latin typeface="+mn-ea"/>
              </a:rPr>
              <a:t>名きめては</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00000"/>
              </a:lnSpc>
              <a:spcBef>
                <a:spcPts val="2400"/>
              </a:spcBef>
              <a:buNone/>
            </a:pPr>
            <a:r>
              <a:rPr lang="ja-JP" altLang="en-US" sz="3200" dirty="0" smtClean="0">
                <a:solidFill>
                  <a:schemeClr val="bg1"/>
                </a:solidFill>
                <a:latin typeface="+mn-ea"/>
              </a:rPr>
              <a:t>「</a:t>
            </a:r>
            <a:r>
              <a:rPr lang="ja-JP" altLang="en-US" sz="3200" dirty="0">
                <a:solidFill>
                  <a:schemeClr val="bg1"/>
                </a:solidFill>
                <a:latin typeface="+mn-ea"/>
              </a:rPr>
              <a:t>一人一人なんかちがう」</a:t>
            </a:r>
            <a:endParaRPr lang="en-US" sz="4000" dirty="0">
              <a:solidFill>
                <a:schemeClr val="bg1"/>
              </a:solidFill>
            </a:endParaRPr>
          </a:p>
        </p:txBody>
      </p:sp>
    </p:spTree>
    <p:extLst>
      <p:ext uri="{BB962C8B-B14F-4D97-AF65-F5344CB8AC3E}">
        <p14:creationId xmlns:p14="http://schemas.microsoft.com/office/powerpoint/2010/main" val="3860351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98004" y="246742"/>
            <a:ext cx="11232738" cy="5983184"/>
          </a:xfrm>
        </p:spPr>
        <p:txBody>
          <a:bodyPr>
            <a:normAutofit/>
          </a:bodyPr>
          <a:lstStyle/>
          <a:p>
            <a:pPr marL="0" indent="0" algn="ctr">
              <a:lnSpc>
                <a:spcPct val="110000"/>
              </a:lnSpc>
              <a:spcBef>
                <a:spcPts val="5400"/>
              </a:spcBef>
              <a:buNone/>
            </a:pPr>
            <a:r>
              <a:rPr lang="en-US" altLang="ja-JP" sz="3200" dirty="0">
                <a:solidFill>
                  <a:schemeClr val="bg1"/>
                </a:solidFill>
              </a:rPr>
              <a:t>2019</a:t>
            </a:r>
            <a:r>
              <a:rPr lang="ja-JP" altLang="en-US" sz="3200" dirty="0">
                <a:solidFill>
                  <a:schemeClr val="bg1"/>
                </a:solidFill>
              </a:rPr>
              <a:t>年</a:t>
            </a:r>
            <a:r>
              <a:rPr lang="en-US" altLang="ja-JP" sz="3200" dirty="0">
                <a:solidFill>
                  <a:schemeClr val="bg1"/>
                </a:solidFill>
              </a:rPr>
              <a:t>9</a:t>
            </a:r>
            <a:r>
              <a:rPr lang="ja-JP" altLang="en-US" sz="3200" dirty="0">
                <a:solidFill>
                  <a:schemeClr val="bg1"/>
                </a:solidFill>
              </a:rPr>
              <a:t>月（</a:t>
            </a:r>
            <a:r>
              <a:rPr lang="en-US" altLang="ja-JP" sz="3200" dirty="0">
                <a:solidFill>
                  <a:schemeClr val="bg1"/>
                </a:solidFill>
              </a:rPr>
              <a:t>10</a:t>
            </a:r>
            <a:r>
              <a:rPr lang="ja-JP" altLang="en-US" sz="3200" dirty="0">
                <a:solidFill>
                  <a:schemeClr val="bg1"/>
                </a:solidFill>
              </a:rPr>
              <a:t>ヶ月後）</a:t>
            </a:r>
            <a:endParaRPr lang="en-US" altLang="ja-JP" sz="3200" dirty="0">
              <a:solidFill>
                <a:schemeClr val="bg1"/>
              </a:solidFill>
              <a:latin typeface="+mn-ea"/>
            </a:endParaRPr>
          </a:p>
          <a:p>
            <a:pPr marL="0" indent="0">
              <a:lnSpc>
                <a:spcPct val="110000"/>
              </a:lnSpc>
              <a:spcBef>
                <a:spcPts val="5400"/>
              </a:spcBef>
              <a:buNone/>
            </a:pPr>
            <a:r>
              <a:rPr lang="ja-JP" altLang="en-US" sz="3200" dirty="0" smtClean="0">
                <a:solidFill>
                  <a:schemeClr val="bg1"/>
                </a:solidFill>
                <a:latin typeface="+mn-ea"/>
              </a:rPr>
              <a:t>「</a:t>
            </a:r>
            <a:r>
              <a:rPr lang="ja-JP" altLang="en-US" sz="3200" dirty="0">
                <a:solidFill>
                  <a:schemeClr val="bg1"/>
                </a:solidFill>
                <a:latin typeface="+mn-ea"/>
              </a:rPr>
              <a:t>プライマリーナースを行う上でソーシャルワーカーとの</a:t>
            </a:r>
            <a:r>
              <a:rPr lang="ja-JP" altLang="en-US" sz="3200" dirty="0">
                <a:solidFill>
                  <a:srgbClr val="FFFF00"/>
                </a:solidFill>
                <a:latin typeface="+mn-ea"/>
              </a:rPr>
              <a:t>連絡</a:t>
            </a:r>
            <a:r>
              <a:rPr lang="ja-JP" altLang="en-US" sz="3200" dirty="0" smtClean="0">
                <a:solidFill>
                  <a:schemeClr val="bg1"/>
                </a:solidFill>
                <a:latin typeface="+mn-ea"/>
              </a:rPr>
              <a:t>、</a:t>
            </a:r>
            <a:r>
              <a:rPr lang="en-US" altLang="ja-JP" sz="3200" dirty="0" err="1" smtClean="0">
                <a:solidFill>
                  <a:schemeClr val="bg1"/>
                </a:solidFill>
                <a:latin typeface="+mn-ea"/>
              </a:rPr>
              <a:t>Dr</a:t>
            </a:r>
            <a:r>
              <a:rPr lang="ja-JP" altLang="en-US" sz="3200" dirty="0">
                <a:solidFill>
                  <a:schemeClr val="bg1"/>
                </a:solidFill>
                <a:latin typeface="+mn-ea"/>
              </a:rPr>
              <a:t>、家族との連絡をとる上で</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10000"/>
              </a:lnSpc>
              <a:spcBef>
                <a:spcPts val="5400"/>
              </a:spcBef>
              <a:buNone/>
            </a:pPr>
            <a:r>
              <a:rPr lang="ja-JP" altLang="en-US" sz="3200" dirty="0" smtClean="0">
                <a:solidFill>
                  <a:schemeClr val="bg1"/>
                </a:solidFill>
                <a:latin typeface="+mn-ea"/>
              </a:rPr>
              <a:t>「</a:t>
            </a:r>
            <a:r>
              <a:rPr lang="ja-JP" altLang="en-US" sz="3200" dirty="0">
                <a:solidFill>
                  <a:srgbClr val="FFFF00"/>
                </a:solidFill>
                <a:latin typeface="+mn-ea"/>
              </a:rPr>
              <a:t>誰が何の役割</a:t>
            </a:r>
            <a:r>
              <a:rPr lang="ja-JP" altLang="en-US" sz="3200" dirty="0">
                <a:solidFill>
                  <a:schemeClr val="bg1"/>
                </a:solidFill>
                <a:latin typeface="+mn-ea"/>
              </a:rPr>
              <a:t>をしているかが不明なとき</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10000"/>
              </a:lnSpc>
              <a:spcBef>
                <a:spcPts val="5400"/>
              </a:spcBef>
              <a:buNone/>
            </a:pPr>
            <a:r>
              <a:rPr lang="ja-JP" altLang="en-US" sz="3200" dirty="0" smtClean="0">
                <a:solidFill>
                  <a:schemeClr val="bg1"/>
                </a:solidFill>
                <a:latin typeface="+mn-ea"/>
              </a:rPr>
              <a:t>「</a:t>
            </a:r>
            <a:r>
              <a:rPr lang="en-US" altLang="ja-JP" sz="3200" dirty="0">
                <a:solidFill>
                  <a:schemeClr val="bg1"/>
                </a:solidFill>
                <a:latin typeface="+mn-ea"/>
              </a:rPr>
              <a:t>ENT</a:t>
            </a:r>
            <a:r>
              <a:rPr lang="ja-JP" altLang="en-US" sz="3200" dirty="0">
                <a:solidFill>
                  <a:schemeClr val="bg1"/>
                </a:solidFill>
                <a:latin typeface="+mn-ea"/>
              </a:rPr>
              <a:t>近くなって慌ただしくなること、お金がない</a:t>
            </a:r>
            <a:r>
              <a:rPr lang="en-US" altLang="ja-JP" sz="3200" dirty="0">
                <a:solidFill>
                  <a:schemeClr val="bg1"/>
                </a:solidFill>
                <a:latin typeface="+mn-ea"/>
              </a:rPr>
              <a:t>Pt</a:t>
            </a:r>
            <a:r>
              <a:rPr lang="ja-JP" altLang="en-US" sz="3200" dirty="0">
                <a:solidFill>
                  <a:schemeClr val="bg1"/>
                </a:solidFill>
                <a:latin typeface="+mn-ea"/>
              </a:rPr>
              <a:t>への対応」</a:t>
            </a:r>
            <a:endParaRPr lang="en-US" sz="4000" dirty="0">
              <a:solidFill>
                <a:schemeClr val="bg1"/>
              </a:solidFill>
            </a:endParaRPr>
          </a:p>
        </p:txBody>
      </p:sp>
    </p:spTree>
    <p:extLst>
      <p:ext uri="{BB962C8B-B14F-4D97-AF65-F5344CB8AC3E}">
        <p14:creationId xmlns:p14="http://schemas.microsoft.com/office/powerpoint/2010/main" val="875943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81877" y="958196"/>
            <a:ext cx="5729610" cy="584775"/>
          </a:xfrm>
          <a:prstGeom prst="rect">
            <a:avLst/>
          </a:prstGeom>
          <a:noFill/>
        </p:spPr>
        <p:txBody>
          <a:bodyPr wrap="square" rtlCol="0">
            <a:spAutoFit/>
          </a:bodyPr>
          <a:lstStyle/>
          <a:p>
            <a:r>
              <a:rPr lang="en-US" altLang="ja-JP" sz="3200" dirty="0">
                <a:solidFill>
                  <a:schemeClr val="bg1"/>
                </a:solidFill>
                <a:latin typeface="+mn-ea"/>
              </a:rPr>
              <a:t>2</a:t>
            </a:r>
            <a:r>
              <a:rPr lang="ja-JP" altLang="en-US" sz="3200" dirty="0" smtClean="0">
                <a:solidFill>
                  <a:schemeClr val="bg1"/>
                </a:solidFill>
                <a:latin typeface="+mn-ea"/>
              </a:rPr>
              <a:t>．アンケート</a:t>
            </a:r>
            <a:r>
              <a:rPr lang="ja-JP" altLang="en-US" sz="3200" dirty="0" smtClean="0">
                <a:solidFill>
                  <a:schemeClr val="bg1"/>
                </a:solidFill>
              </a:rPr>
              <a:t>記述</a:t>
            </a:r>
            <a:r>
              <a:rPr lang="ja-JP" altLang="en-US" sz="3200" dirty="0">
                <a:solidFill>
                  <a:schemeClr val="bg1"/>
                </a:solidFill>
              </a:rPr>
              <a:t>内容</a:t>
            </a:r>
            <a:endParaRPr lang="en-US" sz="3200" dirty="0">
              <a:solidFill>
                <a:schemeClr val="bg1"/>
              </a:solidFill>
              <a:latin typeface="+mn-ea"/>
            </a:endParaRPr>
          </a:p>
        </p:txBody>
      </p:sp>
      <p:sp>
        <p:nvSpPr>
          <p:cNvPr id="2" name="正方形/長方形 1"/>
          <p:cNvSpPr/>
          <p:nvPr/>
        </p:nvSpPr>
        <p:spPr>
          <a:xfrm>
            <a:off x="536734" y="2931664"/>
            <a:ext cx="10871495" cy="2308324"/>
          </a:xfrm>
          <a:prstGeom prst="rect">
            <a:avLst/>
          </a:prstGeom>
        </p:spPr>
        <p:txBody>
          <a:bodyPr wrap="square">
            <a:spAutoFit/>
          </a:bodyPr>
          <a:lstStyle/>
          <a:p>
            <a:pPr algn="ctr"/>
            <a:r>
              <a:rPr lang="ja-JP" altLang="ja-JP" sz="3600" dirty="0" smtClean="0">
                <a:solidFill>
                  <a:schemeClr val="bg1"/>
                </a:solidFill>
              </a:rPr>
              <a:t>入院</a:t>
            </a:r>
            <a:r>
              <a:rPr lang="ja-JP" altLang="ja-JP" sz="3600" dirty="0">
                <a:solidFill>
                  <a:schemeClr val="bg1"/>
                </a:solidFill>
              </a:rPr>
              <a:t>期間の短縮や医療の質を向上させるためには何が必要と思いますか</a:t>
            </a:r>
            <a:r>
              <a:rPr lang="ja-JP" altLang="ja-JP" sz="3600" dirty="0" smtClean="0">
                <a:solidFill>
                  <a:schemeClr val="bg1"/>
                </a:solidFill>
              </a:rPr>
              <a:t>？</a:t>
            </a:r>
            <a:endParaRPr lang="en-US" altLang="ja-JP" sz="3600" dirty="0" smtClean="0">
              <a:solidFill>
                <a:schemeClr val="bg1"/>
              </a:solidFill>
            </a:endParaRPr>
          </a:p>
          <a:p>
            <a:pPr algn="ctr"/>
            <a:endParaRPr lang="en-US" altLang="ja-JP" sz="3600" dirty="0">
              <a:solidFill>
                <a:schemeClr val="bg1"/>
              </a:solidFill>
            </a:endParaRPr>
          </a:p>
          <a:p>
            <a:pPr algn="ctr"/>
            <a:endParaRPr lang="en-US" altLang="ja-JP" sz="3600" dirty="0">
              <a:solidFill>
                <a:schemeClr val="bg1"/>
              </a:solidFill>
            </a:endParaRPr>
          </a:p>
        </p:txBody>
      </p:sp>
    </p:spTree>
    <p:extLst>
      <p:ext uri="{BB962C8B-B14F-4D97-AF65-F5344CB8AC3E}">
        <p14:creationId xmlns:p14="http://schemas.microsoft.com/office/powerpoint/2010/main" val="3616649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491" y="188685"/>
            <a:ext cx="11222182" cy="5983184"/>
          </a:xfrm>
        </p:spPr>
        <p:txBody>
          <a:bodyPr>
            <a:noAutofit/>
          </a:bodyPr>
          <a:lstStyle/>
          <a:p>
            <a:pPr marL="0" indent="0" algn="ctr">
              <a:lnSpc>
                <a:spcPct val="100000"/>
              </a:lnSpc>
              <a:spcBef>
                <a:spcPts val="3000"/>
              </a:spcBef>
              <a:buNone/>
            </a:pPr>
            <a:r>
              <a:rPr lang="en-US" altLang="ja-JP" sz="3200" dirty="0">
                <a:solidFill>
                  <a:schemeClr val="bg1"/>
                </a:solidFill>
                <a:latin typeface="+mn-ea"/>
              </a:rPr>
              <a:t>2018</a:t>
            </a:r>
            <a:r>
              <a:rPr lang="ja-JP" altLang="en-US" sz="3200" dirty="0">
                <a:solidFill>
                  <a:schemeClr val="bg1"/>
                </a:solidFill>
                <a:latin typeface="+mn-ea"/>
              </a:rPr>
              <a:t>年</a:t>
            </a:r>
            <a:r>
              <a:rPr lang="en-US" altLang="ja-JP" sz="3200" dirty="0">
                <a:solidFill>
                  <a:schemeClr val="bg1"/>
                </a:solidFill>
                <a:latin typeface="+mn-ea"/>
              </a:rPr>
              <a:t>11</a:t>
            </a:r>
            <a:r>
              <a:rPr lang="ja-JP" altLang="en-US" sz="3200" dirty="0">
                <a:solidFill>
                  <a:schemeClr val="bg1"/>
                </a:solidFill>
                <a:latin typeface="+mn-ea"/>
              </a:rPr>
              <a:t>月（導入時）</a:t>
            </a:r>
            <a:endParaRPr lang="en-US" altLang="ja-JP" sz="3200" dirty="0">
              <a:solidFill>
                <a:schemeClr val="bg1"/>
              </a:solidFill>
              <a:latin typeface="+mn-ea"/>
            </a:endParaRPr>
          </a:p>
          <a:p>
            <a:pPr marL="0" indent="0">
              <a:lnSpc>
                <a:spcPct val="100000"/>
              </a:lnSpc>
              <a:spcBef>
                <a:spcPts val="3000"/>
              </a:spcBef>
              <a:buNone/>
            </a:pPr>
            <a:r>
              <a:rPr lang="ja-JP" altLang="en-US" sz="3200" dirty="0" smtClean="0">
                <a:solidFill>
                  <a:schemeClr val="bg1"/>
                </a:solidFill>
                <a:latin typeface="+mn-ea"/>
              </a:rPr>
              <a:t>「</a:t>
            </a:r>
            <a:r>
              <a:rPr lang="ja-JP" altLang="en-US" sz="3200" dirty="0">
                <a:solidFill>
                  <a:schemeClr val="bg1"/>
                </a:solidFill>
                <a:latin typeface="+mn-ea"/>
              </a:rPr>
              <a:t>まずは</a:t>
            </a:r>
            <a:r>
              <a:rPr lang="en-US" altLang="ja-JP" sz="3200" dirty="0">
                <a:solidFill>
                  <a:srgbClr val="FFFF00"/>
                </a:solidFill>
                <a:latin typeface="+mn-ea"/>
              </a:rPr>
              <a:t>Ns</a:t>
            </a:r>
            <a:r>
              <a:rPr lang="ja-JP" altLang="en-US" sz="3200" dirty="0">
                <a:solidFill>
                  <a:srgbClr val="FFFF00"/>
                </a:solidFill>
                <a:latin typeface="+mn-ea"/>
              </a:rPr>
              <a:t>間連携</a:t>
            </a:r>
            <a:r>
              <a:rPr lang="ja-JP" altLang="en-US" sz="3200" dirty="0">
                <a:solidFill>
                  <a:schemeClr val="bg1"/>
                </a:solidFill>
                <a:latin typeface="+mn-ea"/>
              </a:rPr>
              <a:t>、</a:t>
            </a:r>
            <a:r>
              <a:rPr lang="ja-JP" altLang="en-US" sz="3200" dirty="0">
                <a:solidFill>
                  <a:srgbClr val="FFFF00"/>
                </a:solidFill>
                <a:latin typeface="+mn-ea"/>
              </a:rPr>
              <a:t>病棟のシステム</a:t>
            </a:r>
            <a:r>
              <a:rPr lang="ja-JP" altLang="en-US" sz="3200" dirty="0">
                <a:solidFill>
                  <a:schemeClr val="bg1"/>
                </a:solidFill>
                <a:latin typeface="+mn-ea"/>
              </a:rPr>
              <a:t>作り</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00000"/>
              </a:lnSpc>
              <a:spcBef>
                <a:spcPts val="3000"/>
              </a:spcBef>
              <a:buNone/>
            </a:pPr>
            <a:r>
              <a:rPr lang="ja-JP" altLang="en-US" sz="3200" dirty="0" smtClean="0">
                <a:solidFill>
                  <a:schemeClr val="bg1"/>
                </a:solidFill>
                <a:latin typeface="+mn-ea"/>
              </a:rPr>
              <a:t>「</a:t>
            </a:r>
            <a:r>
              <a:rPr lang="ja-JP" altLang="en-US" sz="3200" dirty="0">
                <a:solidFill>
                  <a:srgbClr val="FFFF00"/>
                </a:solidFill>
                <a:latin typeface="+mn-ea"/>
              </a:rPr>
              <a:t>情報共有</a:t>
            </a:r>
            <a:r>
              <a:rPr lang="ja-JP" altLang="en-US" sz="3200" dirty="0">
                <a:solidFill>
                  <a:schemeClr val="bg1"/>
                </a:solidFill>
                <a:latin typeface="+mn-ea"/>
              </a:rPr>
              <a:t>（病棟スタッフ、他職種を含む）</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00000"/>
              </a:lnSpc>
              <a:spcBef>
                <a:spcPts val="3000"/>
              </a:spcBef>
              <a:buNone/>
            </a:pPr>
            <a:r>
              <a:rPr lang="ja-JP" altLang="en-US" sz="3200" dirty="0" smtClean="0">
                <a:solidFill>
                  <a:schemeClr val="bg1"/>
                </a:solidFill>
                <a:latin typeface="+mn-ea"/>
              </a:rPr>
              <a:t>「</a:t>
            </a:r>
            <a:r>
              <a:rPr lang="ja-JP" altLang="en-US" sz="3200" dirty="0">
                <a:solidFill>
                  <a:srgbClr val="FFFF00"/>
                </a:solidFill>
                <a:latin typeface="+mn-ea"/>
              </a:rPr>
              <a:t>カンファレンス</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00000"/>
              </a:lnSpc>
              <a:spcBef>
                <a:spcPts val="3000"/>
              </a:spcBef>
              <a:buNone/>
            </a:pPr>
            <a:r>
              <a:rPr lang="ja-JP" altLang="en-US" sz="3200" dirty="0" smtClean="0">
                <a:solidFill>
                  <a:schemeClr val="bg1"/>
                </a:solidFill>
                <a:latin typeface="+mn-ea"/>
              </a:rPr>
              <a:t>「</a:t>
            </a:r>
            <a:r>
              <a:rPr lang="en-US" altLang="ja-JP" sz="3200" dirty="0" err="1">
                <a:solidFill>
                  <a:schemeClr val="bg1"/>
                </a:solidFill>
                <a:latin typeface="+mn-ea"/>
              </a:rPr>
              <a:t>Dr</a:t>
            </a:r>
            <a:r>
              <a:rPr lang="ja-JP" altLang="en-US" sz="3200" dirty="0">
                <a:solidFill>
                  <a:schemeClr val="bg1"/>
                </a:solidFill>
                <a:latin typeface="+mn-ea"/>
              </a:rPr>
              <a:t>との</a:t>
            </a:r>
            <a:r>
              <a:rPr lang="ja-JP" altLang="en-US" sz="3200" dirty="0">
                <a:solidFill>
                  <a:srgbClr val="FFFF00"/>
                </a:solidFill>
                <a:latin typeface="+mn-ea"/>
              </a:rPr>
              <a:t>連携</a:t>
            </a:r>
            <a:r>
              <a:rPr lang="ja-JP" altLang="en-US" sz="3200" dirty="0">
                <a:solidFill>
                  <a:schemeClr val="bg1"/>
                </a:solidFill>
                <a:latin typeface="+mn-ea"/>
              </a:rPr>
              <a:t>、</a:t>
            </a:r>
            <a:r>
              <a:rPr lang="ja-JP" altLang="en-US" sz="3200" dirty="0">
                <a:solidFill>
                  <a:srgbClr val="FFFF00"/>
                </a:solidFill>
                <a:latin typeface="+mn-ea"/>
              </a:rPr>
              <a:t>中間カンファ</a:t>
            </a:r>
            <a:r>
              <a:rPr lang="ja-JP" altLang="en-US" sz="3200" dirty="0">
                <a:solidFill>
                  <a:schemeClr val="bg1"/>
                </a:solidFill>
                <a:latin typeface="+mn-ea"/>
              </a:rPr>
              <a:t>、</a:t>
            </a:r>
            <a:r>
              <a:rPr lang="ja-JP" altLang="en-US" sz="3200" dirty="0">
                <a:solidFill>
                  <a:srgbClr val="FFFF00"/>
                </a:solidFill>
                <a:latin typeface="+mn-ea"/>
              </a:rPr>
              <a:t>方向性のすりあわせ</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00000"/>
              </a:lnSpc>
              <a:spcBef>
                <a:spcPts val="3000"/>
              </a:spcBef>
              <a:buNone/>
            </a:pPr>
            <a:r>
              <a:rPr lang="ja-JP" altLang="en-US" sz="3200" dirty="0" smtClean="0">
                <a:solidFill>
                  <a:schemeClr val="bg1"/>
                </a:solidFill>
                <a:latin typeface="+mn-ea"/>
              </a:rPr>
              <a:t>「</a:t>
            </a:r>
            <a:r>
              <a:rPr lang="en-US" altLang="ja-JP" sz="3200" dirty="0" err="1">
                <a:solidFill>
                  <a:schemeClr val="bg1"/>
                </a:solidFill>
                <a:latin typeface="+mn-ea"/>
              </a:rPr>
              <a:t>Dr</a:t>
            </a:r>
            <a:r>
              <a:rPr lang="ja-JP" altLang="en-US" sz="3200" dirty="0">
                <a:solidFill>
                  <a:schemeClr val="bg1"/>
                </a:solidFill>
                <a:latin typeface="+mn-ea"/>
              </a:rPr>
              <a:t>との</a:t>
            </a:r>
            <a:r>
              <a:rPr lang="ja-JP" altLang="en-US" sz="3200" dirty="0">
                <a:solidFill>
                  <a:srgbClr val="FFFF00"/>
                </a:solidFill>
                <a:latin typeface="+mn-ea"/>
              </a:rPr>
              <a:t>情報交換</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00000"/>
              </a:lnSpc>
              <a:spcBef>
                <a:spcPts val="3000"/>
              </a:spcBef>
              <a:buNone/>
            </a:pPr>
            <a:r>
              <a:rPr lang="ja-JP" altLang="en-US" sz="3200" dirty="0" smtClean="0">
                <a:solidFill>
                  <a:schemeClr val="bg1"/>
                </a:solidFill>
                <a:latin typeface="+mn-ea"/>
              </a:rPr>
              <a:t>「</a:t>
            </a:r>
            <a:r>
              <a:rPr lang="ja-JP" altLang="en-US" sz="3200" dirty="0">
                <a:solidFill>
                  <a:schemeClr val="bg1"/>
                </a:solidFill>
                <a:latin typeface="+mn-ea"/>
              </a:rPr>
              <a:t>全体的のレベルアップ</a:t>
            </a:r>
            <a:r>
              <a:rPr lang="ja-JP" altLang="en-US" sz="3200" dirty="0" smtClean="0">
                <a:solidFill>
                  <a:schemeClr val="bg1"/>
                </a:solidFill>
                <a:latin typeface="+mn-ea"/>
              </a:rPr>
              <a:t>」</a:t>
            </a:r>
            <a:endParaRPr lang="en-US" sz="4000" dirty="0">
              <a:solidFill>
                <a:schemeClr val="bg1"/>
              </a:solidFill>
            </a:endParaRPr>
          </a:p>
        </p:txBody>
      </p:sp>
    </p:spTree>
    <p:extLst>
      <p:ext uri="{BB962C8B-B14F-4D97-AF65-F5344CB8AC3E}">
        <p14:creationId xmlns:p14="http://schemas.microsoft.com/office/powerpoint/2010/main" val="3596994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68976" y="101600"/>
            <a:ext cx="11222182" cy="5983184"/>
          </a:xfrm>
        </p:spPr>
        <p:txBody>
          <a:bodyPr>
            <a:noAutofit/>
          </a:bodyPr>
          <a:lstStyle/>
          <a:p>
            <a:pPr marL="0" indent="0">
              <a:lnSpc>
                <a:spcPct val="100000"/>
              </a:lnSpc>
              <a:spcBef>
                <a:spcPts val="4200"/>
              </a:spcBef>
              <a:buNone/>
            </a:pPr>
            <a:endParaRPr lang="en-US" altLang="ja-JP" sz="3200" dirty="0" smtClean="0">
              <a:solidFill>
                <a:schemeClr val="bg1"/>
              </a:solidFill>
              <a:latin typeface="+mn-ea"/>
            </a:endParaRPr>
          </a:p>
          <a:p>
            <a:pPr marL="0" indent="0">
              <a:lnSpc>
                <a:spcPct val="100000"/>
              </a:lnSpc>
              <a:spcBef>
                <a:spcPts val="4200"/>
              </a:spcBef>
              <a:buNone/>
            </a:pPr>
            <a:r>
              <a:rPr lang="ja-JP" altLang="en-US" sz="3200" dirty="0" smtClean="0">
                <a:solidFill>
                  <a:schemeClr val="bg1"/>
                </a:solidFill>
                <a:latin typeface="+mn-ea"/>
              </a:rPr>
              <a:t>「</a:t>
            </a:r>
            <a:r>
              <a:rPr lang="ja-JP" altLang="en-US" sz="3200" dirty="0">
                <a:solidFill>
                  <a:schemeClr val="bg1"/>
                </a:solidFill>
                <a:latin typeface="+mn-ea"/>
              </a:rPr>
              <a:t>雑多なので、デイケア、訪問導入の時期や褥瘡計画の見直しの時期もかいてあると活用しやすいかも？</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00000"/>
              </a:lnSpc>
              <a:spcBef>
                <a:spcPts val="4200"/>
              </a:spcBef>
              <a:buNone/>
            </a:pPr>
            <a:r>
              <a:rPr lang="ja-JP" altLang="en-US" sz="3200" dirty="0" smtClean="0">
                <a:solidFill>
                  <a:schemeClr val="bg1"/>
                </a:solidFill>
                <a:latin typeface="+mn-ea"/>
              </a:rPr>
              <a:t>「</a:t>
            </a:r>
            <a:r>
              <a:rPr lang="ja-JP" altLang="en-US" sz="3200" dirty="0">
                <a:solidFill>
                  <a:schemeClr val="bg1"/>
                </a:solidFill>
                <a:latin typeface="+mn-ea"/>
              </a:rPr>
              <a:t>スタッフ</a:t>
            </a:r>
            <a:r>
              <a:rPr lang="en-US" altLang="ja-JP" sz="3200" dirty="0">
                <a:solidFill>
                  <a:schemeClr val="bg1"/>
                </a:solidFill>
                <a:latin typeface="+mn-ea"/>
              </a:rPr>
              <a:t>1</a:t>
            </a:r>
            <a:r>
              <a:rPr lang="ja-JP" altLang="en-US" sz="3200" dirty="0">
                <a:solidFill>
                  <a:schemeClr val="bg1"/>
                </a:solidFill>
                <a:latin typeface="+mn-ea"/>
              </a:rPr>
              <a:t>人</a:t>
            </a:r>
            <a:r>
              <a:rPr lang="en-US" altLang="ja-JP" sz="3200" dirty="0">
                <a:solidFill>
                  <a:schemeClr val="bg1"/>
                </a:solidFill>
                <a:latin typeface="+mn-ea"/>
              </a:rPr>
              <a:t>1</a:t>
            </a:r>
            <a:r>
              <a:rPr lang="ja-JP" altLang="en-US" sz="3200" dirty="0">
                <a:solidFill>
                  <a:schemeClr val="bg1"/>
                </a:solidFill>
                <a:latin typeface="+mn-ea"/>
              </a:rPr>
              <a:t>人の能力向上の為には、問題点を出し合い、それに対する勉強会や、なぜできないのか個人的に理解できるまで指導</a:t>
            </a:r>
            <a:r>
              <a:rPr lang="en-US" altLang="ja-JP" sz="3200" dirty="0">
                <a:solidFill>
                  <a:schemeClr val="bg1"/>
                </a:solidFill>
                <a:latin typeface="+mn-ea"/>
              </a:rPr>
              <a:t>Ns</a:t>
            </a:r>
            <a:r>
              <a:rPr lang="ja-JP" altLang="en-US" sz="3200" dirty="0">
                <a:solidFill>
                  <a:schemeClr val="bg1"/>
                </a:solidFill>
                <a:latin typeface="+mn-ea"/>
              </a:rPr>
              <a:t>制で行う</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00000"/>
              </a:lnSpc>
              <a:spcBef>
                <a:spcPts val="4200"/>
              </a:spcBef>
              <a:buNone/>
            </a:pPr>
            <a:r>
              <a:rPr lang="ja-JP" altLang="en-US" sz="3200" dirty="0" smtClean="0">
                <a:solidFill>
                  <a:schemeClr val="bg1"/>
                </a:solidFill>
                <a:latin typeface="+mn-ea"/>
              </a:rPr>
              <a:t>「</a:t>
            </a:r>
            <a:r>
              <a:rPr lang="ja-JP" altLang="en-US" sz="3200" dirty="0">
                <a:solidFill>
                  <a:schemeClr val="bg1"/>
                </a:solidFill>
                <a:latin typeface="+mn-ea"/>
              </a:rPr>
              <a:t>パスが変わってバリアンス発生時にも問題が発生しにくくなってはいる」</a:t>
            </a:r>
            <a:endParaRPr lang="en-US" sz="4000" dirty="0">
              <a:solidFill>
                <a:schemeClr val="bg1"/>
              </a:solidFill>
            </a:endParaRPr>
          </a:p>
        </p:txBody>
      </p:sp>
    </p:spTree>
    <p:extLst>
      <p:ext uri="{BB962C8B-B14F-4D97-AF65-F5344CB8AC3E}">
        <p14:creationId xmlns:p14="http://schemas.microsoft.com/office/powerpoint/2010/main" val="2598117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81890" y="188686"/>
            <a:ext cx="11610109" cy="6447641"/>
          </a:xfrm>
        </p:spPr>
        <p:txBody>
          <a:bodyPr>
            <a:noAutofit/>
          </a:bodyPr>
          <a:lstStyle/>
          <a:p>
            <a:pPr marL="0" indent="0" algn="ctr">
              <a:lnSpc>
                <a:spcPct val="100000"/>
              </a:lnSpc>
              <a:spcBef>
                <a:spcPts val="2400"/>
              </a:spcBef>
              <a:buNone/>
            </a:pPr>
            <a:r>
              <a:rPr lang="en-US" altLang="ja-JP" sz="3200" dirty="0">
                <a:solidFill>
                  <a:schemeClr val="bg1"/>
                </a:solidFill>
              </a:rPr>
              <a:t>2019</a:t>
            </a:r>
            <a:r>
              <a:rPr lang="ja-JP" altLang="ja-JP" sz="3200" dirty="0">
                <a:solidFill>
                  <a:schemeClr val="bg1"/>
                </a:solidFill>
              </a:rPr>
              <a:t>年</a:t>
            </a:r>
            <a:r>
              <a:rPr lang="en-US" altLang="ja-JP" sz="3200" dirty="0">
                <a:solidFill>
                  <a:schemeClr val="bg1"/>
                </a:solidFill>
              </a:rPr>
              <a:t>4</a:t>
            </a:r>
            <a:r>
              <a:rPr lang="ja-JP" altLang="ja-JP" sz="3200" dirty="0">
                <a:solidFill>
                  <a:schemeClr val="bg1"/>
                </a:solidFill>
              </a:rPr>
              <a:t>月</a:t>
            </a:r>
            <a:r>
              <a:rPr lang="ja-JP" altLang="ja-JP" sz="3200" dirty="0" smtClean="0">
                <a:solidFill>
                  <a:schemeClr val="bg1"/>
                </a:solidFill>
              </a:rPr>
              <a:t>（</a:t>
            </a:r>
            <a:r>
              <a:rPr lang="en-US" altLang="ja-JP" sz="3200" dirty="0" smtClean="0">
                <a:solidFill>
                  <a:schemeClr val="bg1"/>
                </a:solidFill>
              </a:rPr>
              <a:t> </a:t>
            </a:r>
            <a:r>
              <a:rPr lang="ja-JP" altLang="en-US" sz="3200" dirty="0" smtClean="0">
                <a:solidFill>
                  <a:schemeClr val="bg1"/>
                </a:solidFill>
              </a:rPr>
              <a:t> </a:t>
            </a:r>
            <a:r>
              <a:rPr lang="en-US" altLang="ja-JP" sz="3200" dirty="0" smtClean="0">
                <a:solidFill>
                  <a:schemeClr val="bg1"/>
                </a:solidFill>
              </a:rPr>
              <a:t>5</a:t>
            </a:r>
            <a:r>
              <a:rPr lang="ja-JP" altLang="ja-JP" sz="3200" dirty="0">
                <a:solidFill>
                  <a:schemeClr val="bg1"/>
                </a:solidFill>
              </a:rPr>
              <a:t>ヶ月後）</a:t>
            </a:r>
            <a:endParaRPr lang="en-US" altLang="ja-JP" sz="3200" dirty="0">
              <a:solidFill>
                <a:schemeClr val="bg1"/>
              </a:solidFill>
              <a:latin typeface="+mn-ea"/>
            </a:endParaRPr>
          </a:p>
          <a:p>
            <a:pPr marL="0" indent="0">
              <a:lnSpc>
                <a:spcPct val="100000"/>
              </a:lnSpc>
              <a:spcBef>
                <a:spcPts val="2400"/>
              </a:spcBef>
              <a:buNone/>
            </a:pPr>
            <a:r>
              <a:rPr lang="ja-JP" altLang="en-US" sz="3200" dirty="0" smtClean="0">
                <a:solidFill>
                  <a:schemeClr val="bg1"/>
                </a:solidFill>
                <a:latin typeface="+mn-ea"/>
              </a:rPr>
              <a:t>「</a:t>
            </a:r>
            <a:r>
              <a:rPr lang="en-US" altLang="ja-JP" sz="3200" dirty="0" err="1">
                <a:solidFill>
                  <a:srgbClr val="FFFF00"/>
                </a:solidFill>
                <a:latin typeface="+mn-ea"/>
              </a:rPr>
              <a:t>Dr.Psw.Pt</a:t>
            </a:r>
            <a:r>
              <a:rPr lang="en-US" altLang="ja-JP" sz="3200" dirty="0">
                <a:solidFill>
                  <a:srgbClr val="FFFF00"/>
                </a:solidFill>
                <a:latin typeface="+mn-ea"/>
              </a:rPr>
              <a:t>.</a:t>
            </a:r>
            <a:r>
              <a:rPr lang="ja-JP" altLang="en-US" sz="3200" dirty="0">
                <a:solidFill>
                  <a:srgbClr val="FFFF00"/>
                </a:solidFill>
                <a:latin typeface="+mn-ea"/>
              </a:rPr>
              <a:t>家族との関わり</a:t>
            </a:r>
            <a:r>
              <a:rPr lang="ja-JP" altLang="en-US" sz="3200" dirty="0">
                <a:solidFill>
                  <a:schemeClr val="bg1"/>
                </a:solidFill>
                <a:latin typeface="+mn-ea"/>
              </a:rPr>
              <a:t>がもっと必要だと思う</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00000"/>
              </a:lnSpc>
              <a:spcBef>
                <a:spcPts val="2400"/>
              </a:spcBef>
              <a:buNone/>
            </a:pPr>
            <a:r>
              <a:rPr lang="ja-JP" altLang="en-US" sz="3200" dirty="0" smtClean="0">
                <a:solidFill>
                  <a:schemeClr val="bg1"/>
                </a:solidFill>
                <a:latin typeface="+mn-ea"/>
              </a:rPr>
              <a:t>「</a:t>
            </a:r>
            <a:r>
              <a:rPr lang="ja-JP" altLang="en-US" sz="3200" dirty="0">
                <a:solidFill>
                  <a:schemeClr val="bg1"/>
                </a:solidFill>
                <a:latin typeface="+mn-ea"/>
              </a:rPr>
              <a:t>パスを使う事により、何が効率が良くなるのか、</a:t>
            </a:r>
            <a:r>
              <a:rPr lang="ja-JP" altLang="en-US" sz="3200" dirty="0">
                <a:solidFill>
                  <a:srgbClr val="FFFF00"/>
                </a:solidFill>
                <a:latin typeface="+mn-ea"/>
              </a:rPr>
              <a:t>情報共有や伝達</a:t>
            </a:r>
            <a:r>
              <a:rPr lang="ja-JP" altLang="en-US" sz="3200" dirty="0">
                <a:solidFill>
                  <a:schemeClr val="bg1"/>
                </a:solidFill>
                <a:latin typeface="+mn-ea"/>
              </a:rPr>
              <a:t>が足らず、カンファの記入ができていない等に結果なっている</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00000"/>
              </a:lnSpc>
              <a:spcBef>
                <a:spcPts val="2400"/>
              </a:spcBef>
              <a:buNone/>
            </a:pPr>
            <a:r>
              <a:rPr lang="ja-JP" altLang="en-US" sz="3200" dirty="0" smtClean="0">
                <a:solidFill>
                  <a:schemeClr val="bg1"/>
                </a:solidFill>
                <a:latin typeface="+mn-ea"/>
              </a:rPr>
              <a:t>「</a:t>
            </a:r>
            <a:r>
              <a:rPr lang="ja-JP" altLang="en-US" sz="3200" dirty="0">
                <a:solidFill>
                  <a:schemeClr val="bg1"/>
                </a:solidFill>
                <a:latin typeface="+mn-ea"/>
              </a:rPr>
              <a:t>患者やその家族と話し合う時間をもつことが必要</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00000"/>
              </a:lnSpc>
              <a:spcBef>
                <a:spcPts val="2400"/>
              </a:spcBef>
              <a:buNone/>
            </a:pPr>
            <a:r>
              <a:rPr lang="ja-JP" altLang="en-US" sz="3200" dirty="0" smtClean="0">
                <a:solidFill>
                  <a:schemeClr val="bg1"/>
                </a:solidFill>
                <a:latin typeface="+mn-ea"/>
              </a:rPr>
              <a:t>「</a:t>
            </a:r>
            <a:r>
              <a:rPr lang="ja-JP" altLang="en-US" sz="3200" dirty="0">
                <a:solidFill>
                  <a:schemeClr val="bg1"/>
                </a:solidFill>
                <a:latin typeface="+mn-ea"/>
              </a:rPr>
              <a:t>クリニカルパスの医療の質を向上させるかどうかはわからないと思う、</a:t>
            </a:r>
            <a:r>
              <a:rPr lang="en-US" altLang="ja-JP" sz="3200" dirty="0">
                <a:solidFill>
                  <a:schemeClr val="bg1"/>
                </a:solidFill>
                <a:latin typeface="+mn-ea"/>
              </a:rPr>
              <a:t>Ns</a:t>
            </a:r>
            <a:r>
              <a:rPr lang="ja-JP" altLang="en-US" sz="3200" dirty="0">
                <a:solidFill>
                  <a:schemeClr val="bg1"/>
                </a:solidFill>
                <a:latin typeface="+mn-ea"/>
              </a:rPr>
              <a:t>自身が向上していかねば</a:t>
            </a:r>
            <a:r>
              <a:rPr lang="en-US" altLang="ja-JP" sz="3200" dirty="0">
                <a:solidFill>
                  <a:schemeClr val="bg1"/>
                </a:solidFill>
                <a:latin typeface="+mn-ea"/>
              </a:rPr>
              <a:t>!!</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00000"/>
              </a:lnSpc>
              <a:spcBef>
                <a:spcPts val="2400"/>
              </a:spcBef>
              <a:buNone/>
            </a:pPr>
            <a:r>
              <a:rPr lang="ja-JP" altLang="en-US" sz="3200" dirty="0" smtClean="0">
                <a:solidFill>
                  <a:schemeClr val="bg1"/>
                </a:solidFill>
                <a:latin typeface="+mn-ea"/>
              </a:rPr>
              <a:t>「</a:t>
            </a:r>
            <a:r>
              <a:rPr lang="ja-JP" altLang="en-US" sz="3200" dirty="0">
                <a:solidFill>
                  <a:schemeClr val="bg1"/>
                </a:solidFill>
                <a:latin typeface="+mn-ea"/>
              </a:rPr>
              <a:t>知識と技術のレベルアップ</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00000"/>
              </a:lnSpc>
              <a:spcBef>
                <a:spcPts val="2400"/>
              </a:spcBef>
              <a:buNone/>
            </a:pPr>
            <a:r>
              <a:rPr lang="ja-JP" altLang="en-US" sz="3200" dirty="0" smtClean="0">
                <a:solidFill>
                  <a:schemeClr val="bg1"/>
                </a:solidFill>
                <a:latin typeface="+mn-ea"/>
              </a:rPr>
              <a:t>「</a:t>
            </a:r>
            <a:r>
              <a:rPr lang="ja-JP" altLang="en-US" sz="3200" dirty="0">
                <a:solidFill>
                  <a:schemeClr val="bg1"/>
                </a:solidFill>
                <a:latin typeface="+mn-ea"/>
              </a:rPr>
              <a:t>看護師ひとりひとりの経験、知識」</a:t>
            </a:r>
            <a:endParaRPr lang="en-US" sz="4000" dirty="0">
              <a:solidFill>
                <a:schemeClr val="bg1"/>
              </a:solidFill>
            </a:endParaRPr>
          </a:p>
        </p:txBody>
      </p:sp>
    </p:spTree>
    <p:extLst>
      <p:ext uri="{BB962C8B-B14F-4D97-AF65-F5344CB8AC3E}">
        <p14:creationId xmlns:p14="http://schemas.microsoft.com/office/powerpoint/2010/main" val="401353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dirty="0">
                <a:solidFill>
                  <a:schemeClr val="bg1"/>
                </a:solidFill>
              </a:rPr>
              <a:t>Ⅰ</a:t>
            </a:r>
            <a:r>
              <a:rPr lang="ja-JP" altLang="en-US" dirty="0">
                <a:solidFill>
                  <a:schemeClr val="bg1"/>
                </a:solidFill>
              </a:rPr>
              <a:t>．研究背景・目的</a:t>
            </a:r>
            <a:endParaRPr lang="en-US" dirty="0">
              <a:solidFill>
                <a:schemeClr val="bg1"/>
              </a:solidFill>
            </a:endParaRPr>
          </a:p>
        </p:txBody>
      </p:sp>
      <p:sp>
        <p:nvSpPr>
          <p:cNvPr id="3" name="コンテンツ プレースホルダー 2"/>
          <p:cNvSpPr>
            <a:spLocks noGrp="1"/>
          </p:cNvSpPr>
          <p:nvPr>
            <p:ph idx="1"/>
          </p:nvPr>
        </p:nvSpPr>
        <p:spPr>
          <a:xfrm>
            <a:off x="838200" y="1790162"/>
            <a:ext cx="10515600" cy="4108361"/>
          </a:xfrm>
        </p:spPr>
        <p:txBody>
          <a:bodyPr>
            <a:normAutofit lnSpcReduction="10000"/>
          </a:bodyPr>
          <a:lstStyle/>
          <a:p>
            <a:pPr marL="0" indent="0" algn="ctr">
              <a:buNone/>
            </a:pPr>
            <a:r>
              <a:rPr lang="ja-JP" altLang="en-US" sz="4000" dirty="0">
                <a:solidFill>
                  <a:schemeClr val="bg1"/>
                </a:solidFill>
              </a:rPr>
              <a:t>１．背景</a:t>
            </a:r>
            <a:endParaRPr lang="en-US" altLang="ja-JP" sz="4000" dirty="0">
              <a:solidFill>
                <a:schemeClr val="bg1"/>
              </a:solidFill>
            </a:endParaRPr>
          </a:p>
          <a:p>
            <a:pPr marL="742950" indent="-742950">
              <a:lnSpc>
                <a:spcPct val="110000"/>
              </a:lnSpc>
              <a:spcBef>
                <a:spcPts val="4200"/>
              </a:spcBef>
              <a:buFont typeface="+mj-lt"/>
              <a:buAutoNum type="arabicParenR"/>
            </a:pPr>
            <a:r>
              <a:rPr lang="en-US" altLang="ja-JP" sz="3600" dirty="0">
                <a:solidFill>
                  <a:schemeClr val="bg1"/>
                </a:solidFill>
                <a:latin typeface="+mj-ea"/>
                <a:ea typeface="+mj-ea"/>
              </a:rPr>
              <a:t>2017</a:t>
            </a:r>
            <a:r>
              <a:rPr lang="ja-JP" altLang="en-US" sz="3600" dirty="0">
                <a:solidFill>
                  <a:schemeClr val="bg1"/>
                </a:solidFill>
                <a:latin typeface="+mj-ea"/>
                <a:ea typeface="+mj-ea"/>
              </a:rPr>
              <a:t>年に認知症</a:t>
            </a:r>
            <a:r>
              <a:rPr lang="ja-JP" altLang="en-US" sz="3600" dirty="0" smtClean="0">
                <a:solidFill>
                  <a:schemeClr val="bg1"/>
                </a:solidFill>
                <a:latin typeface="+mj-ea"/>
                <a:ea typeface="+mj-ea"/>
              </a:rPr>
              <a:t>クリニカルパス（以下</a:t>
            </a:r>
            <a:r>
              <a:rPr lang="en-US" altLang="ja-JP" sz="3600" dirty="0" smtClean="0">
                <a:solidFill>
                  <a:schemeClr val="bg1"/>
                </a:solidFill>
                <a:latin typeface="+mj-ea"/>
                <a:ea typeface="+mj-ea"/>
              </a:rPr>
              <a:t>CP</a:t>
            </a:r>
            <a:r>
              <a:rPr lang="ja-JP" altLang="en-US" sz="3600" dirty="0" smtClean="0">
                <a:solidFill>
                  <a:schemeClr val="bg1"/>
                </a:solidFill>
                <a:latin typeface="+mj-ea"/>
                <a:ea typeface="+mj-ea"/>
              </a:rPr>
              <a:t>）及び、入院</a:t>
            </a:r>
            <a:r>
              <a:rPr lang="en-US" altLang="ja-JP" sz="3600" dirty="0">
                <a:solidFill>
                  <a:schemeClr val="bg1"/>
                </a:solidFill>
                <a:latin typeface="+mj-ea"/>
                <a:ea typeface="+mj-ea"/>
              </a:rPr>
              <a:t>50</a:t>
            </a:r>
            <a:r>
              <a:rPr lang="ja-JP" altLang="en-US" sz="3600" dirty="0">
                <a:solidFill>
                  <a:schemeClr val="bg1"/>
                </a:solidFill>
                <a:latin typeface="+mj-ea"/>
                <a:ea typeface="+mj-ea"/>
              </a:rPr>
              <a:t>日カンファレンスが</a:t>
            </a:r>
            <a:r>
              <a:rPr lang="ja-JP" altLang="en-US" sz="3600" dirty="0" smtClean="0">
                <a:solidFill>
                  <a:schemeClr val="bg1"/>
                </a:solidFill>
                <a:latin typeface="+mj-ea"/>
                <a:ea typeface="+mj-ea"/>
              </a:rPr>
              <a:t>導入された</a:t>
            </a:r>
            <a:endParaRPr lang="en-US" altLang="ja-JP" sz="3600" dirty="0" smtClean="0">
              <a:solidFill>
                <a:schemeClr val="bg1"/>
              </a:solidFill>
              <a:latin typeface="+mj-ea"/>
              <a:ea typeface="+mj-ea"/>
            </a:endParaRPr>
          </a:p>
          <a:p>
            <a:pPr marL="742950" indent="-742950">
              <a:lnSpc>
                <a:spcPct val="110000"/>
              </a:lnSpc>
              <a:spcBef>
                <a:spcPts val="4200"/>
              </a:spcBef>
              <a:buFont typeface="+mj-lt"/>
              <a:buAutoNum type="arabicParenR"/>
            </a:pPr>
            <a:r>
              <a:rPr lang="ja-JP" altLang="en-US" sz="3600" dirty="0">
                <a:solidFill>
                  <a:schemeClr val="bg1"/>
                </a:solidFill>
              </a:rPr>
              <a:t>前回の研究「</a:t>
            </a:r>
            <a:r>
              <a:rPr lang="ja-JP" altLang="en-US" sz="3600" dirty="0" smtClean="0">
                <a:solidFill>
                  <a:schemeClr val="bg1"/>
                </a:solidFill>
              </a:rPr>
              <a:t>認知症</a:t>
            </a:r>
            <a:r>
              <a:rPr lang="en-US" altLang="ja-JP" sz="3600" dirty="0" smtClean="0">
                <a:solidFill>
                  <a:schemeClr val="bg1"/>
                </a:solidFill>
              </a:rPr>
              <a:t>CP</a:t>
            </a:r>
            <a:r>
              <a:rPr lang="ja-JP" altLang="en-US" sz="3600" dirty="0" smtClean="0">
                <a:solidFill>
                  <a:schemeClr val="bg1"/>
                </a:solidFill>
              </a:rPr>
              <a:t>を</a:t>
            </a:r>
            <a:r>
              <a:rPr lang="ja-JP" altLang="en-US" sz="3600" dirty="0">
                <a:solidFill>
                  <a:schemeClr val="bg1"/>
                </a:solidFill>
              </a:rPr>
              <a:t>活用する取り組み」で</a:t>
            </a:r>
            <a:r>
              <a:rPr lang="en-US" altLang="ja-JP" sz="3600" dirty="0">
                <a:solidFill>
                  <a:schemeClr val="bg1"/>
                </a:solidFill>
              </a:rPr>
              <a:t>CP</a:t>
            </a:r>
            <a:r>
              <a:rPr lang="ja-JP" altLang="en-US" sz="3600" dirty="0">
                <a:solidFill>
                  <a:schemeClr val="bg1"/>
                </a:solidFill>
              </a:rPr>
              <a:t>が活用されていない現状が明らかになった</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81891" y="188685"/>
            <a:ext cx="11222182" cy="5983184"/>
          </a:xfrm>
        </p:spPr>
        <p:txBody>
          <a:bodyPr>
            <a:normAutofit/>
          </a:bodyPr>
          <a:lstStyle/>
          <a:p>
            <a:pPr marL="0" indent="0" algn="ctr">
              <a:lnSpc>
                <a:spcPct val="100000"/>
              </a:lnSpc>
              <a:spcBef>
                <a:spcPts val="4200"/>
              </a:spcBef>
              <a:buNone/>
            </a:pPr>
            <a:r>
              <a:rPr lang="ja-JP" altLang="en-US" sz="3200" dirty="0" smtClean="0">
                <a:solidFill>
                  <a:schemeClr val="bg1"/>
                </a:solidFill>
              </a:rPr>
              <a:t>　</a:t>
            </a:r>
            <a:r>
              <a:rPr lang="en-US" altLang="ja-JP" sz="3200" dirty="0" smtClean="0">
                <a:solidFill>
                  <a:schemeClr val="bg1"/>
                </a:solidFill>
              </a:rPr>
              <a:t>2019</a:t>
            </a:r>
            <a:r>
              <a:rPr lang="ja-JP" altLang="en-US" sz="3200" dirty="0">
                <a:solidFill>
                  <a:schemeClr val="bg1"/>
                </a:solidFill>
              </a:rPr>
              <a:t>年</a:t>
            </a:r>
            <a:r>
              <a:rPr lang="en-US" altLang="ja-JP" sz="3200" dirty="0">
                <a:solidFill>
                  <a:schemeClr val="bg1"/>
                </a:solidFill>
              </a:rPr>
              <a:t>9</a:t>
            </a:r>
            <a:r>
              <a:rPr lang="ja-JP" altLang="en-US" sz="3200" dirty="0">
                <a:solidFill>
                  <a:schemeClr val="bg1"/>
                </a:solidFill>
              </a:rPr>
              <a:t>月（</a:t>
            </a:r>
            <a:r>
              <a:rPr lang="en-US" altLang="ja-JP" sz="3200" dirty="0">
                <a:solidFill>
                  <a:schemeClr val="bg1"/>
                </a:solidFill>
              </a:rPr>
              <a:t>10</a:t>
            </a:r>
            <a:r>
              <a:rPr lang="ja-JP" altLang="en-US" sz="3200" dirty="0">
                <a:solidFill>
                  <a:schemeClr val="bg1"/>
                </a:solidFill>
              </a:rPr>
              <a:t>ヶ月後）</a:t>
            </a:r>
            <a:endParaRPr lang="en-US" altLang="ja-JP" sz="3200" dirty="0">
              <a:solidFill>
                <a:schemeClr val="bg1"/>
              </a:solidFill>
              <a:latin typeface="+mn-ea"/>
            </a:endParaRPr>
          </a:p>
          <a:p>
            <a:pPr marL="0" indent="0">
              <a:lnSpc>
                <a:spcPct val="100000"/>
              </a:lnSpc>
              <a:spcBef>
                <a:spcPts val="4200"/>
              </a:spcBef>
              <a:buNone/>
            </a:pPr>
            <a:r>
              <a:rPr lang="ja-JP" altLang="en-US" sz="3200" dirty="0" smtClean="0">
                <a:solidFill>
                  <a:schemeClr val="bg1"/>
                </a:solidFill>
                <a:latin typeface="+mn-ea"/>
              </a:rPr>
              <a:t>「</a:t>
            </a:r>
            <a:r>
              <a:rPr lang="en-US" altLang="ja-JP" sz="3200" dirty="0">
                <a:solidFill>
                  <a:schemeClr val="bg1"/>
                </a:solidFill>
                <a:latin typeface="+mn-ea"/>
              </a:rPr>
              <a:t>Pt</a:t>
            </a:r>
            <a:r>
              <a:rPr lang="ja-JP" altLang="en-US" sz="3200" dirty="0">
                <a:solidFill>
                  <a:schemeClr val="bg1"/>
                </a:solidFill>
                <a:latin typeface="+mn-ea"/>
              </a:rPr>
              <a:t>とかかわる時間と</a:t>
            </a:r>
            <a:r>
              <a:rPr lang="ja-JP" altLang="en-US" sz="3200" dirty="0">
                <a:solidFill>
                  <a:srgbClr val="FFFF00"/>
                </a:solidFill>
                <a:latin typeface="+mn-ea"/>
              </a:rPr>
              <a:t>情報共有</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00000"/>
              </a:lnSpc>
              <a:spcBef>
                <a:spcPts val="4200"/>
              </a:spcBef>
              <a:buNone/>
            </a:pPr>
            <a:r>
              <a:rPr lang="ja-JP" altLang="en-US" sz="3200" dirty="0" smtClean="0">
                <a:solidFill>
                  <a:schemeClr val="bg1"/>
                </a:solidFill>
                <a:latin typeface="+mn-ea"/>
              </a:rPr>
              <a:t>「</a:t>
            </a:r>
            <a:r>
              <a:rPr lang="en-US" altLang="ja-JP" sz="3200" dirty="0">
                <a:solidFill>
                  <a:schemeClr val="bg1"/>
                </a:solidFill>
                <a:latin typeface="+mn-ea"/>
              </a:rPr>
              <a:t>Ns</a:t>
            </a:r>
            <a:r>
              <a:rPr lang="ja-JP" altLang="en-US" sz="3200" dirty="0">
                <a:solidFill>
                  <a:schemeClr val="bg1"/>
                </a:solidFill>
                <a:latin typeface="+mn-ea"/>
              </a:rPr>
              <a:t>の意識“自分がよりよい環境を作る”</a:t>
            </a:r>
            <a:r>
              <a:rPr lang="ja-JP" altLang="en-US" sz="3200" dirty="0" smtClean="0">
                <a:solidFill>
                  <a:schemeClr val="bg1"/>
                </a:solidFill>
                <a:latin typeface="+mn-ea"/>
              </a:rPr>
              <a:t>」</a:t>
            </a:r>
            <a:endParaRPr lang="en-US" altLang="ja-JP" sz="3200" dirty="0" smtClean="0">
              <a:solidFill>
                <a:schemeClr val="bg1"/>
              </a:solidFill>
              <a:latin typeface="+mn-ea"/>
            </a:endParaRPr>
          </a:p>
          <a:p>
            <a:pPr marL="0" indent="0">
              <a:lnSpc>
                <a:spcPct val="100000"/>
              </a:lnSpc>
              <a:spcBef>
                <a:spcPts val="4200"/>
              </a:spcBef>
              <a:buNone/>
            </a:pPr>
            <a:r>
              <a:rPr lang="ja-JP" altLang="en-US" sz="3200" dirty="0" smtClean="0">
                <a:solidFill>
                  <a:schemeClr val="bg1"/>
                </a:solidFill>
                <a:latin typeface="+mn-ea"/>
              </a:rPr>
              <a:t>「</a:t>
            </a:r>
            <a:r>
              <a:rPr lang="ja-JP" altLang="en-US" sz="3200" dirty="0">
                <a:solidFill>
                  <a:schemeClr val="bg1"/>
                </a:solidFill>
                <a:latin typeface="+mn-ea"/>
              </a:rPr>
              <a:t>スタッフの充実と経験、それに合わせて</a:t>
            </a:r>
            <a:r>
              <a:rPr lang="ja-JP" altLang="en-US" sz="3200" dirty="0">
                <a:solidFill>
                  <a:srgbClr val="FFFF00"/>
                </a:solidFill>
                <a:latin typeface="+mn-ea"/>
              </a:rPr>
              <a:t>ソフト、ハード面の充実</a:t>
            </a:r>
            <a:r>
              <a:rPr lang="ja-JP" altLang="en-US" sz="3200" dirty="0">
                <a:solidFill>
                  <a:schemeClr val="bg1"/>
                </a:solidFill>
                <a:latin typeface="+mn-ea"/>
              </a:rPr>
              <a:t>と</a:t>
            </a:r>
            <a:r>
              <a:rPr lang="ja-JP" altLang="en-US" sz="3200" dirty="0">
                <a:solidFill>
                  <a:srgbClr val="FFFF00"/>
                </a:solidFill>
                <a:latin typeface="+mn-ea"/>
              </a:rPr>
              <a:t>システム作り</a:t>
            </a:r>
            <a:r>
              <a:rPr lang="ja-JP" altLang="en-US" sz="3200" dirty="0">
                <a:solidFill>
                  <a:schemeClr val="bg1"/>
                </a:solidFill>
                <a:latin typeface="+mn-ea"/>
              </a:rPr>
              <a:t>」</a:t>
            </a:r>
            <a:endParaRPr lang="en-US" sz="4000" dirty="0">
              <a:solidFill>
                <a:schemeClr val="bg1"/>
              </a:solidFill>
            </a:endParaRPr>
          </a:p>
        </p:txBody>
      </p:sp>
    </p:spTree>
    <p:extLst>
      <p:ext uri="{BB962C8B-B14F-4D97-AF65-F5344CB8AC3E}">
        <p14:creationId xmlns:p14="http://schemas.microsoft.com/office/powerpoint/2010/main" val="2413372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94805" y="2235200"/>
            <a:ext cx="11222182" cy="2380344"/>
          </a:xfrm>
        </p:spPr>
        <p:txBody>
          <a:bodyPr>
            <a:normAutofit/>
          </a:bodyPr>
          <a:lstStyle/>
          <a:p>
            <a:pPr marL="0" indent="0" algn="ctr">
              <a:lnSpc>
                <a:spcPct val="100000"/>
              </a:lnSpc>
              <a:spcBef>
                <a:spcPts val="4200"/>
              </a:spcBef>
              <a:buNone/>
            </a:pPr>
            <a:r>
              <a:rPr lang="ja-JP" altLang="en-US" sz="3200" dirty="0" smtClean="0">
                <a:solidFill>
                  <a:schemeClr val="bg1"/>
                </a:solidFill>
              </a:rPr>
              <a:t>　</a:t>
            </a:r>
            <a:endParaRPr lang="en-US" altLang="ja-JP" sz="3200" dirty="0" smtClean="0">
              <a:solidFill>
                <a:schemeClr val="bg1"/>
              </a:solidFill>
            </a:endParaRPr>
          </a:p>
          <a:p>
            <a:pPr marL="0" indent="0" algn="ctr">
              <a:lnSpc>
                <a:spcPct val="100000"/>
              </a:lnSpc>
              <a:spcBef>
                <a:spcPts val="4200"/>
              </a:spcBef>
              <a:buNone/>
            </a:pPr>
            <a:r>
              <a:rPr lang="ja-JP" altLang="en-US" sz="3200" dirty="0" smtClean="0">
                <a:solidFill>
                  <a:schemeClr val="bg1"/>
                </a:solidFill>
              </a:rPr>
              <a:t>全３０回答中、連携や</a:t>
            </a:r>
            <a:r>
              <a:rPr lang="ja-JP" altLang="en-US" sz="3200" dirty="0" smtClean="0">
                <a:solidFill>
                  <a:schemeClr val="bg1"/>
                </a:solidFill>
              </a:rPr>
              <a:t>システム作り</a:t>
            </a:r>
            <a:r>
              <a:rPr lang="ja-JP" altLang="en-US" sz="3200" dirty="0" smtClean="0">
                <a:solidFill>
                  <a:schemeClr val="bg1"/>
                </a:solidFill>
              </a:rPr>
              <a:t>に関する</a:t>
            </a:r>
            <a:r>
              <a:rPr lang="ja-JP" altLang="en-US" sz="3200" dirty="0" smtClean="0">
                <a:solidFill>
                  <a:schemeClr val="bg1"/>
                </a:solidFill>
              </a:rPr>
              <a:t>回答</a:t>
            </a:r>
            <a:r>
              <a:rPr lang="ja-JP" altLang="en-US" sz="3200" dirty="0" smtClean="0">
                <a:solidFill>
                  <a:schemeClr val="bg1"/>
                </a:solidFill>
              </a:rPr>
              <a:t>が</a:t>
            </a:r>
            <a:r>
              <a:rPr lang="en-US" altLang="ja-JP" sz="3200" dirty="0" smtClean="0">
                <a:solidFill>
                  <a:schemeClr val="bg1"/>
                </a:solidFill>
              </a:rPr>
              <a:t>17</a:t>
            </a:r>
            <a:r>
              <a:rPr lang="ja-JP" altLang="en-US" sz="3200" dirty="0" smtClean="0">
                <a:solidFill>
                  <a:schemeClr val="bg1"/>
                </a:solidFill>
              </a:rPr>
              <a:t>回答あった</a:t>
            </a:r>
            <a:endParaRPr lang="en-US" sz="3200" dirty="0">
              <a:solidFill>
                <a:schemeClr val="bg1"/>
              </a:solidFill>
            </a:endParaRPr>
          </a:p>
        </p:txBody>
      </p:sp>
      <p:sp>
        <p:nvSpPr>
          <p:cNvPr id="2" name="正方形/長方形 1"/>
          <p:cNvSpPr/>
          <p:nvPr/>
        </p:nvSpPr>
        <p:spPr>
          <a:xfrm>
            <a:off x="702879" y="895121"/>
            <a:ext cx="4068743" cy="584775"/>
          </a:xfrm>
          <a:prstGeom prst="rect">
            <a:avLst/>
          </a:prstGeom>
        </p:spPr>
        <p:txBody>
          <a:bodyPr wrap="none">
            <a:spAutoFit/>
          </a:bodyPr>
          <a:lstStyle/>
          <a:p>
            <a:r>
              <a:rPr lang="en-US" altLang="ja-JP" sz="3200" dirty="0">
                <a:solidFill>
                  <a:schemeClr val="bg1"/>
                </a:solidFill>
                <a:latin typeface="+mn-ea"/>
              </a:rPr>
              <a:t>2</a:t>
            </a:r>
            <a:r>
              <a:rPr lang="ja-JP" altLang="en-US" sz="3200" dirty="0">
                <a:solidFill>
                  <a:schemeClr val="bg1"/>
                </a:solidFill>
                <a:latin typeface="+mn-ea"/>
              </a:rPr>
              <a:t>．アンケート</a:t>
            </a:r>
            <a:r>
              <a:rPr lang="ja-JP" altLang="en-US" sz="3200" dirty="0">
                <a:solidFill>
                  <a:schemeClr val="bg1"/>
                </a:solidFill>
              </a:rPr>
              <a:t>記述内容</a:t>
            </a:r>
            <a:endParaRPr lang="en-US" altLang="ja-JP" sz="3200" dirty="0">
              <a:solidFill>
                <a:schemeClr val="bg1"/>
              </a:solidFill>
              <a:latin typeface="+mn-ea"/>
            </a:endParaRPr>
          </a:p>
        </p:txBody>
      </p:sp>
    </p:spTree>
    <p:extLst>
      <p:ext uri="{BB962C8B-B14F-4D97-AF65-F5344CB8AC3E}">
        <p14:creationId xmlns:p14="http://schemas.microsoft.com/office/powerpoint/2010/main" val="91846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49748" y="150496"/>
            <a:ext cx="10874845" cy="762000"/>
          </a:xfrm>
          <a:prstGeom prst="rect">
            <a:avLst/>
          </a:prstGeom>
          <a:noFill/>
        </p:spPr>
        <p:txBody>
          <a:bodyPr wrap="square" rtlCol="0">
            <a:spAutoFit/>
          </a:bodyPr>
          <a:lstStyle/>
          <a:p>
            <a:pPr algn="ctr"/>
            <a:r>
              <a:rPr lang="en-US" altLang="ja-JP" sz="4400" dirty="0" smtClean="0">
                <a:solidFill>
                  <a:schemeClr val="bg1"/>
                </a:solidFill>
                <a:latin typeface="+mn-ea"/>
              </a:rPr>
              <a:t>Ⅳ.</a:t>
            </a:r>
            <a:r>
              <a:rPr lang="ja-JP" altLang="en-US" sz="4400" dirty="0" smtClean="0">
                <a:solidFill>
                  <a:schemeClr val="bg1"/>
                </a:solidFill>
                <a:latin typeface="+mn-ea"/>
              </a:rPr>
              <a:t>考察</a:t>
            </a:r>
            <a:r>
              <a:rPr lang="ja-JP" altLang="en-US" sz="4000" dirty="0" smtClean="0">
                <a:solidFill>
                  <a:schemeClr val="bg1"/>
                </a:solidFill>
                <a:latin typeface="+mn-ea"/>
              </a:rPr>
              <a:t>　　　　　　</a:t>
            </a:r>
            <a:endParaRPr lang="ja-JP" altLang="en-US" sz="3600" dirty="0" smtClean="0">
              <a:solidFill>
                <a:schemeClr val="bg1"/>
              </a:solidFill>
              <a:latin typeface="+mn-ea"/>
            </a:endParaRPr>
          </a:p>
        </p:txBody>
      </p:sp>
      <p:sp>
        <p:nvSpPr>
          <p:cNvPr id="5" name="正方形/長方形 4"/>
          <p:cNvSpPr/>
          <p:nvPr/>
        </p:nvSpPr>
        <p:spPr>
          <a:xfrm>
            <a:off x="649747" y="1068693"/>
            <a:ext cx="6034832" cy="584775"/>
          </a:xfrm>
          <a:prstGeom prst="rect">
            <a:avLst/>
          </a:prstGeom>
        </p:spPr>
        <p:txBody>
          <a:bodyPr wrap="square">
            <a:spAutoFit/>
          </a:bodyPr>
          <a:lstStyle/>
          <a:p>
            <a:r>
              <a:rPr lang="en-US" altLang="ja-JP" sz="3200" dirty="0">
                <a:solidFill>
                  <a:schemeClr val="bg1"/>
                </a:solidFill>
                <a:latin typeface="+mn-ea"/>
              </a:rPr>
              <a:t>1.</a:t>
            </a:r>
            <a:r>
              <a:rPr lang="ja-JP" altLang="en-US" sz="3200" dirty="0">
                <a:solidFill>
                  <a:schemeClr val="bg1"/>
                </a:solidFill>
                <a:latin typeface="+mn-ea"/>
              </a:rPr>
              <a:t>アンケート調査の</a:t>
            </a:r>
            <a:r>
              <a:rPr lang="ja-JP" altLang="en-US" sz="3200" dirty="0" smtClean="0">
                <a:solidFill>
                  <a:schemeClr val="bg1"/>
                </a:solidFill>
                <a:latin typeface="+mn-ea"/>
              </a:rPr>
              <a:t>結果から</a:t>
            </a:r>
            <a:endParaRPr lang="en-US" altLang="ja-JP" sz="3200" dirty="0">
              <a:solidFill>
                <a:schemeClr val="bg1"/>
              </a:solidFill>
              <a:latin typeface="+mn-e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346" y="0"/>
            <a:ext cx="928367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3164625" y="969590"/>
            <a:ext cx="1039200" cy="615424"/>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5349025" y="1585014"/>
            <a:ext cx="1039200" cy="615424"/>
          </a:xfrm>
          <a:prstGeom prst="rect">
            <a:avLst/>
          </a:prstGeom>
        </p:spPr>
      </p:pic>
      <p:pic>
        <p:nvPicPr>
          <p:cNvPr id="14338" name="Picture 2" descr="C:\Users\1\Pictures\矢印001N_B0s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6783" y="860341"/>
            <a:ext cx="852242" cy="10323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1\Pictures\矢印001N_B0s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9125" y="453397"/>
            <a:ext cx="852242" cy="10323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1\Pictures\矢印001N_B0s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9754" y="1165141"/>
            <a:ext cx="852242" cy="103238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1\Pictures\s-20130517213747219266.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961228">
            <a:off x="418924" y="4553751"/>
            <a:ext cx="4532219"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1\Pictures\s-20130517213747219266.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961228">
            <a:off x="3907195" y="4182594"/>
            <a:ext cx="2883659" cy="176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82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wipe(down)">
                                      <p:cBhvr>
                                        <p:cTn id="17" dur="500"/>
                                        <p:tgtEl>
                                          <p:spTgt spid="14338"/>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4340"/>
                                        </p:tgtEl>
                                        <p:attrNameLst>
                                          <p:attrName>style.visibility</p:attrName>
                                        </p:attrNameLst>
                                      </p:cBhvr>
                                      <p:to>
                                        <p:strVal val="visible"/>
                                      </p:to>
                                    </p:set>
                                    <p:animEffect transition="in" filter="wheel(1)">
                                      <p:cBhvr>
                                        <p:cTn id="28" dur="500"/>
                                        <p:tgtEl>
                                          <p:spTgt spid="14340"/>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346" y="0"/>
            <a:ext cx="928367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83002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1218" y="143452"/>
            <a:ext cx="10515600" cy="1325563"/>
          </a:xfrm>
        </p:spPr>
        <p:txBody>
          <a:bodyPr/>
          <a:lstStyle/>
          <a:p>
            <a:pPr algn="ctr"/>
            <a:r>
              <a:rPr lang="en-US" altLang="ja-JP" dirty="0">
                <a:solidFill>
                  <a:schemeClr val="bg1"/>
                </a:solidFill>
                <a:latin typeface="+mn-ea"/>
              </a:rPr>
              <a:t>Ⅳ.</a:t>
            </a:r>
            <a:r>
              <a:rPr lang="ja-JP" altLang="en-US" dirty="0">
                <a:solidFill>
                  <a:schemeClr val="bg1"/>
                </a:solidFill>
                <a:latin typeface="+mn-ea"/>
              </a:rPr>
              <a:t>考察</a:t>
            </a:r>
            <a:r>
              <a:rPr lang="ja-JP" altLang="en-US" sz="4000" dirty="0">
                <a:solidFill>
                  <a:schemeClr val="bg1"/>
                </a:solidFill>
                <a:latin typeface="+mn-ea"/>
              </a:rPr>
              <a:t>　</a:t>
            </a:r>
            <a:endParaRPr lang="en-US" b="1" dirty="0">
              <a:solidFill>
                <a:schemeClr val="bg1"/>
              </a:solidFill>
              <a:latin typeface="+mj-ea"/>
            </a:endParaRPr>
          </a:p>
        </p:txBody>
      </p:sp>
      <p:sp>
        <p:nvSpPr>
          <p:cNvPr id="5" name="コンテンツ プレースホルダー 4"/>
          <p:cNvSpPr txBox="1">
            <a:spLocks noGrp="1"/>
          </p:cNvSpPr>
          <p:nvPr>
            <p:ph idx="1"/>
          </p:nvPr>
        </p:nvSpPr>
        <p:spPr>
          <a:xfrm>
            <a:off x="409137" y="1343791"/>
            <a:ext cx="11287125" cy="535531"/>
          </a:xfrm>
          <a:prstGeom prst="rect">
            <a:avLst/>
          </a:prstGeom>
          <a:noFill/>
        </p:spPr>
        <p:txBody>
          <a:bodyPr wrap="square" rtlCol="0">
            <a:spAutoFit/>
          </a:bodyPr>
          <a:lstStyle/>
          <a:p>
            <a:pPr marL="0" indent="0">
              <a:buNone/>
            </a:pPr>
            <a:endParaRPr lang="en-US" sz="3200" dirty="0">
              <a:solidFill>
                <a:schemeClr val="bg1"/>
              </a:solidFill>
              <a:latin typeface="+mn-ea"/>
            </a:endParaRPr>
          </a:p>
        </p:txBody>
      </p:sp>
      <p:sp>
        <p:nvSpPr>
          <p:cNvPr id="4" name="正方形/長方形 3"/>
          <p:cNvSpPr/>
          <p:nvPr/>
        </p:nvSpPr>
        <p:spPr>
          <a:xfrm>
            <a:off x="1045028" y="2212592"/>
            <a:ext cx="10145486" cy="1569660"/>
          </a:xfrm>
          <a:prstGeom prst="rect">
            <a:avLst/>
          </a:prstGeom>
        </p:spPr>
        <p:txBody>
          <a:bodyPr wrap="square">
            <a:spAutoFit/>
          </a:bodyPr>
          <a:lstStyle/>
          <a:p>
            <a:r>
              <a:rPr lang="ja-JP" altLang="ja-JP" sz="3200" dirty="0">
                <a:solidFill>
                  <a:schemeClr val="bg1"/>
                </a:solidFill>
              </a:rPr>
              <a:t>パスだけでは情報共有が伴わず、更なる情報共有が必要とされていることが考えられた。このことは、システム面の改善が必要であると言える。</a:t>
            </a:r>
            <a:endParaRPr lang="ja-JP" altLang="en-US" sz="3200"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89602"/>
          </a:xfrm>
        </p:spPr>
        <p:txBody>
          <a:bodyPr/>
          <a:lstStyle/>
          <a:p>
            <a:pPr algn="ctr"/>
            <a:r>
              <a:rPr lang="en-US" altLang="ja-JP" dirty="0">
                <a:solidFill>
                  <a:schemeClr val="bg1"/>
                </a:solidFill>
                <a:latin typeface="+mj-ea"/>
              </a:rPr>
              <a:t>Ⅴ</a:t>
            </a:r>
            <a:r>
              <a:rPr lang="ja-JP" altLang="en-US" dirty="0">
                <a:solidFill>
                  <a:schemeClr val="bg1"/>
                </a:solidFill>
                <a:latin typeface="+mj-ea"/>
              </a:rPr>
              <a:t>．結論</a:t>
            </a:r>
            <a:endParaRPr lang="en-US" dirty="0">
              <a:solidFill>
                <a:schemeClr val="bg1"/>
              </a:solidFill>
              <a:latin typeface="+mj-ea"/>
            </a:endParaRPr>
          </a:p>
        </p:txBody>
      </p:sp>
      <p:sp>
        <p:nvSpPr>
          <p:cNvPr id="3" name="コンテンツ プレースホルダー 2"/>
          <p:cNvSpPr>
            <a:spLocks noGrp="1"/>
          </p:cNvSpPr>
          <p:nvPr>
            <p:ph idx="1"/>
          </p:nvPr>
        </p:nvSpPr>
        <p:spPr>
          <a:xfrm>
            <a:off x="443345" y="1496291"/>
            <a:ext cx="11249891" cy="4918364"/>
          </a:xfrm>
        </p:spPr>
        <p:txBody>
          <a:bodyPr>
            <a:noAutofit/>
          </a:bodyPr>
          <a:lstStyle/>
          <a:p>
            <a:pPr marL="0" indent="0">
              <a:lnSpc>
                <a:spcPct val="150000"/>
              </a:lnSpc>
              <a:buNone/>
            </a:pPr>
            <a:r>
              <a:rPr lang="ja-JP" altLang="en-US" sz="3200" dirty="0">
                <a:solidFill>
                  <a:schemeClr val="bg1"/>
                </a:solidFill>
                <a:latin typeface="+mn-ea"/>
              </a:rPr>
              <a:t>　</a:t>
            </a:r>
            <a:r>
              <a:rPr lang="en-US" altLang="ja-JP" sz="3200" dirty="0" smtClean="0">
                <a:solidFill>
                  <a:schemeClr val="bg1"/>
                </a:solidFill>
                <a:latin typeface="+mn-ea"/>
              </a:rPr>
              <a:t>CP</a:t>
            </a:r>
            <a:r>
              <a:rPr lang="ja-JP" altLang="en-US" sz="3200" dirty="0">
                <a:solidFill>
                  <a:schemeClr val="bg1"/>
                </a:solidFill>
                <a:latin typeface="+mn-ea"/>
              </a:rPr>
              <a:t>の看護師の項目を</a:t>
            </a:r>
            <a:r>
              <a:rPr lang="en-US" altLang="ja-JP" sz="3200" dirty="0">
                <a:solidFill>
                  <a:schemeClr val="bg1"/>
                </a:solidFill>
                <a:latin typeface="+mn-ea"/>
              </a:rPr>
              <a:t>7</a:t>
            </a:r>
            <a:r>
              <a:rPr lang="ja-JP" altLang="en-US" sz="3200" dirty="0">
                <a:solidFill>
                  <a:schemeClr val="bg1"/>
                </a:solidFill>
                <a:latin typeface="+mn-ea"/>
              </a:rPr>
              <a:t>項目に削減し、疾患に関わらず入院する全患者へ導入したことにより、</a:t>
            </a:r>
            <a:r>
              <a:rPr lang="en-US" altLang="ja-JP" sz="3200" dirty="0">
                <a:solidFill>
                  <a:schemeClr val="bg1"/>
                </a:solidFill>
                <a:latin typeface="+mn-ea"/>
              </a:rPr>
              <a:t>IC</a:t>
            </a:r>
            <a:r>
              <a:rPr lang="ja-JP" altLang="en-US" sz="3200" dirty="0">
                <a:solidFill>
                  <a:schemeClr val="bg1"/>
                </a:solidFill>
                <a:latin typeface="+mn-ea"/>
              </a:rPr>
              <a:t>、連携、各種評価への効果はみられたが、退院への複雑さを感じるかの程度はあまり変化がなく、</a:t>
            </a:r>
            <a:r>
              <a:rPr lang="en-US" altLang="ja-JP" sz="3200" dirty="0">
                <a:solidFill>
                  <a:schemeClr val="bg1"/>
                </a:solidFill>
                <a:latin typeface="+mn-ea"/>
              </a:rPr>
              <a:t>CP</a:t>
            </a:r>
            <a:r>
              <a:rPr lang="ja-JP" altLang="en-US" sz="3200" dirty="0">
                <a:solidFill>
                  <a:schemeClr val="bg1"/>
                </a:solidFill>
                <a:latin typeface="+mn-ea"/>
              </a:rPr>
              <a:t>の必要性も増さない</a:t>
            </a:r>
            <a:r>
              <a:rPr lang="ja-JP" altLang="en-US" sz="3200" dirty="0" smtClean="0">
                <a:solidFill>
                  <a:schemeClr val="bg1"/>
                </a:solidFill>
                <a:latin typeface="+mn-ea"/>
              </a:rPr>
              <a:t>。</a:t>
            </a:r>
            <a:r>
              <a:rPr lang="en-US" altLang="ja-JP" sz="3200" dirty="0">
                <a:solidFill>
                  <a:schemeClr val="bg1"/>
                </a:solidFill>
              </a:rPr>
              <a:t>CP</a:t>
            </a:r>
            <a:r>
              <a:rPr lang="ja-JP" altLang="ja-JP" sz="3200" dirty="0">
                <a:solidFill>
                  <a:schemeClr val="bg1"/>
                </a:solidFill>
              </a:rPr>
              <a:t>の項目を削減するだけでなく、</a:t>
            </a:r>
            <a:r>
              <a:rPr lang="ja-JP" altLang="en-US" sz="3200" dirty="0" smtClean="0">
                <a:solidFill>
                  <a:schemeClr val="bg1"/>
                </a:solidFill>
                <a:latin typeface="+mn-ea"/>
              </a:rPr>
              <a:t>情報</a:t>
            </a:r>
            <a:r>
              <a:rPr lang="ja-JP" altLang="en-US" sz="3200" dirty="0">
                <a:solidFill>
                  <a:schemeClr val="bg1"/>
                </a:solidFill>
                <a:latin typeface="+mn-ea"/>
              </a:rPr>
              <a:t>共有して連携するためのシステム作り</a:t>
            </a:r>
            <a:r>
              <a:rPr lang="ja-JP" altLang="en-US" sz="3200" dirty="0" smtClean="0">
                <a:solidFill>
                  <a:schemeClr val="bg1"/>
                </a:solidFill>
                <a:latin typeface="+mn-ea"/>
              </a:rPr>
              <a:t>が求められている。</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7262"/>
            <a:ext cx="10515600" cy="1325563"/>
          </a:xfrm>
        </p:spPr>
        <p:txBody>
          <a:bodyPr/>
          <a:lstStyle/>
          <a:p>
            <a:pPr algn="ctr"/>
            <a:r>
              <a:rPr lang="ja-JP" altLang="en-US" dirty="0">
                <a:solidFill>
                  <a:schemeClr val="bg1"/>
                </a:solidFill>
              </a:rPr>
              <a:t>参考文献</a:t>
            </a:r>
            <a:endParaRPr lang="en-US" dirty="0">
              <a:solidFill>
                <a:schemeClr val="bg1"/>
              </a:solidFill>
            </a:endParaRPr>
          </a:p>
        </p:txBody>
      </p:sp>
      <p:sp>
        <p:nvSpPr>
          <p:cNvPr id="3" name="コンテンツ プレースホルダー 2"/>
          <p:cNvSpPr>
            <a:spLocks noGrp="1"/>
          </p:cNvSpPr>
          <p:nvPr>
            <p:ph idx="1"/>
          </p:nvPr>
        </p:nvSpPr>
        <p:spPr>
          <a:xfrm>
            <a:off x="600075" y="1185913"/>
            <a:ext cx="11287125" cy="5363850"/>
          </a:xfrm>
        </p:spPr>
        <p:txBody>
          <a:bodyPr>
            <a:normAutofit/>
          </a:bodyPr>
          <a:lstStyle/>
          <a:p>
            <a:pPr>
              <a:lnSpc>
                <a:spcPct val="150000"/>
              </a:lnSpc>
            </a:pPr>
            <a:r>
              <a:rPr lang="ja-JP" altLang="en-US" dirty="0" smtClean="0">
                <a:solidFill>
                  <a:schemeClr val="bg1"/>
                </a:solidFill>
                <a:latin typeface="+mn-ea"/>
              </a:rPr>
              <a:t>１．岡田</a:t>
            </a:r>
            <a:r>
              <a:rPr lang="ja-JP" altLang="en-US" dirty="0">
                <a:solidFill>
                  <a:schemeClr val="bg1"/>
                </a:solidFill>
                <a:latin typeface="+mn-ea"/>
              </a:rPr>
              <a:t>　実</a:t>
            </a:r>
            <a:r>
              <a:rPr lang="en-US" altLang="ja-JP" dirty="0">
                <a:solidFill>
                  <a:schemeClr val="bg1"/>
                </a:solidFill>
                <a:latin typeface="+mn-ea"/>
              </a:rPr>
              <a:t>(2008)</a:t>
            </a:r>
            <a:r>
              <a:rPr lang="ja-JP" altLang="en-US" dirty="0">
                <a:solidFill>
                  <a:schemeClr val="bg1"/>
                </a:solidFill>
                <a:latin typeface="+mn-ea"/>
              </a:rPr>
              <a:t>「暴力と攻撃への対処」 精神看護の経験実践知　</a:t>
            </a:r>
            <a:endParaRPr lang="en-US" altLang="ja-JP" dirty="0">
              <a:solidFill>
                <a:schemeClr val="bg1"/>
              </a:solidFill>
              <a:latin typeface="+mn-ea"/>
            </a:endParaRPr>
          </a:p>
          <a:p>
            <a:pPr marL="0" indent="0">
              <a:lnSpc>
                <a:spcPct val="150000"/>
              </a:lnSpc>
              <a:buNone/>
            </a:pPr>
            <a:r>
              <a:rPr lang="en-US" altLang="ja-JP" dirty="0">
                <a:solidFill>
                  <a:schemeClr val="bg1"/>
                </a:solidFill>
                <a:latin typeface="+mn-ea"/>
              </a:rPr>
              <a:t>     </a:t>
            </a:r>
            <a:r>
              <a:rPr lang="ja-JP" altLang="en-US" dirty="0">
                <a:solidFill>
                  <a:schemeClr val="bg1"/>
                </a:solidFill>
                <a:latin typeface="+mn-ea"/>
              </a:rPr>
              <a:t>すぴか書房</a:t>
            </a:r>
          </a:p>
          <a:p>
            <a:pPr>
              <a:lnSpc>
                <a:spcPct val="150000"/>
              </a:lnSpc>
            </a:pPr>
            <a:r>
              <a:rPr lang="ja-JP" altLang="en-US" dirty="0" smtClean="0">
                <a:solidFill>
                  <a:schemeClr val="bg1"/>
                </a:solidFill>
                <a:latin typeface="+mn-ea"/>
              </a:rPr>
              <a:t>２．東京</a:t>
            </a:r>
            <a:r>
              <a:rPr lang="ja-JP" altLang="en-US" dirty="0">
                <a:solidFill>
                  <a:schemeClr val="bg1"/>
                </a:solidFill>
                <a:latin typeface="+mn-ea"/>
              </a:rPr>
              <a:t>大学医学部心療内科</a:t>
            </a:r>
            <a:r>
              <a:rPr lang="en-US" altLang="ja-JP" dirty="0">
                <a:solidFill>
                  <a:schemeClr val="bg1"/>
                </a:solidFill>
                <a:latin typeface="+mn-ea"/>
              </a:rPr>
              <a:t>TEG</a:t>
            </a:r>
            <a:r>
              <a:rPr lang="ja-JP" altLang="en-US" dirty="0">
                <a:solidFill>
                  <a:schemeClr val="bg1"/>
                </a:solidFill>
                <a:latin typeface="+mn-ea"/>
              </a:rPr>
              <a:t>研究会「新版</a:t>
            </a:r>
            <a:r>
              <a:rPr lang="en-US" altLang="ja-JP" dirty="0" err="1">
                <a:solidFill>
                  <a:schemeClr val="bg1"/>
                </a:solidFill>
                <a:latin typeface="+mn-ea"/>
              </a:rPr>
              <a:t>TEGⅡ</a:t>
            </a:r>
            <a:r>
              <a:rPr lang="ja-JP" altLang="en-US" dirty="0">
                <a:solidFill>
                  <a:schemeClr val="bg1"/>
                </a:solidFill>
                <a:latin typeface="+mn-ea"/>
              </a:rPr>
              <a:t>解説とエゴ</a:t>
            </a:r>
            <a:endParaRPr lang="en-US" altLang="ja-JP" dirty="0">
              <a:solidFill>
                <a:schemeClr val="bg1"/>
              </a:solidFill>
              <a:latin typeface="+mn-ea"/>
            </a:endParaRPr>
          </a:p>
          <a:p>
            <a:pPr marL="0" indent="0">
              <a:lnSpc>
                <a:spcPct val="150000"/>
              </a:lnSpc>
              <a:buNone/>
            </a:pPr>
            <a:r>
              <a:rPr lang="ja-JP" altLang="en-US" dirty="0">
                <a:solidFill>
                  <a:schemeClr val="bg1"/>
                </a:solidFill>
                <a:latin typeface="+mn-ea"/>
              </a:rPr>
              <a:t>      グラム・パターン」 金子書房</a:t>
            </a:r>
          </a:p>
          <a:p>
            <a:pPr>
              <a:lnSpc>
                <a:spcPct val="150000"/>
              </a:lnSpc>
            </a:pPr>
            <a:r>
              <a:rPr lang="ja-JP" altLang="en-US" dirty="0" smtClean="0">
                <a:solidFill>
                  <a:schemeClr val="bg1"/>
                </a:solidFill>
                <a:latin typeface="+mn-ea"/>
              </a:rPr>
              <a:t>３．下里</a:t>
            </a:r>
            <a:r>
              <a:rPr lang="ja-JP" altLang="en-US" dirty="0">
                <a:solidFill>
                  <a:schemeClr val="bg1"/>
                </a:solidFill>
                <a:latin typeface="+mn-ea"/>
              </a:rPr>
              <a:t>　誠二</a:t>
            </a:r>
            <a:r>
              <a:rPr lang="en-US" altLang="ja-JP" dirty="0">
                <a:solidFill>
                  <a:schemeClr val="bg1"/>
                </a:solidFill>
                <a:latin typeface="+mn-ea"/>
              </a:rPr>
              <a:t>(2017)</a:t>
            </a:r>
            <a:r>
              <a:rPr lang="ja-JP" altLang="en-US" dirty="0">
                <a:solidFill>
                  <a:schemeClr val="bg1"/>
                </a:solidFill>
                <a:latin typeface="+mn-ea"/>
              </a:rPr>
              <a:t>「</a:t>
            </a:r>
            <a:r>
              <a:rPr lang="en-US" altLang="ja-JP" dirty="0">
                <a:solidFill>
                  <a:schemeClr val="bg1"/>
                </a:solidFill>
                <a:latin typeface="+mn-ea"/>
              </a:rPr>
              <a:t>CVPPP</a:t>
            </a:r>
            <a:r>
              <a:rPr lang="ja-JP" altLang="en-US" dirty="0">
                <a:solidFill>
                  <a:schemeClr val="bg1"/>
                </a:solidFill>
                <a:latin typeface="+mn-ea"/>
              </a:rPr>
              <a:t>を語ることは精神科看護を語ること」</a:t>
            </a:r>
            <a:endParaRPr lang="en-US" altLang="ja-JP" dirty="0">
              <a:solidFill>
                <a:schemeClr val="bg1"/>
              </a:solidFill>
              <a:latin typeface="+mn-ea"/>
            </a:endParaRPr>
          </a:p>
          <a:p>
            <a:pPr marL="0" indent="0">
              <a:lnSpc>
                <a:spcPct val="150000"/>
              </a:lnSpc>
              <a:buNone/>
            </a:pPr>
            <a:r>
              <a:rPr lang="ja-JP" altLang="en-US" dirty="0">
                <a:solidFill>
                  <a:schemeClr val="bg1"/>
                </a:solidFill>
                <a:latin typeface="+mn-ea"/>
              </a:rPr>
              <a:t>      精神看護出版</a:t>
            </a:r>
            <a:r>
              <a:rPr lang="en-US" altLang="ja-JP" dirty="0">
                <a:solidFill>
                  <a:schemeClr val="bg1"/>
                </a:solidFill>
                <a:latin typeface="+mn-ea"/>
              </a:rPr>
              <a:t>44</a:t>
            </a:r>
            <a:r>
              <a:rPr lang="ja-JP" altLang="en-US" dirty="0">
                <a:solidFill>
                  <a:schemeClr val="bg1"/>
                </a:solidFill>
                <a:latin typeface="+mn-ea"/>
              </a:rPr>
              <a:t>巻、</a:t>
            </a:r>
            <a:r>
              <a:rPr lang="en-US" altLang="ja-JP" dirty="0">
                <a:solidFill>
                  <a:schemeClr val="bg1"/>
                </a:solidFill>
                <a:latin typeface="+mn-ea"/>
              </a:rPr>
              <a:t>No,6</a:t>
            </a:r>
            <a:endParaRPr lang="en-US" dirty="0">
              <a:solidFill>
                <a:schemeClr val="bg1"/>
              </a:solidFill>
              <a:latin typeface="+mn-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ja-JP" dirty="0" smtClean="0">
                <a:solidFill>
                  <a:schemeClr val="bg1"/>
                </a:solidFill>
              </a:rPr>
              <a:t>2019</a:t>
            </a:r>
            <a:r>
              <a:rPr lang="ja-JP" altLang="en-US" dirty="0" smtClean="0">
                <a:solidFill>
                  <a:schemeClr val="bg1"/>
                </a:solidFill>
              </a:rPr>
              <a:t>年</a:t>
            </a:r>
            <a:r>
              <a:rPr lang="en-US" altLang="ja-JP" dirty="0" smtClean="0">
                <a:solidFill>
                  <a:schemeClr val="bg1"/>
                </a:solidFill>
              </a:rPr>
              <a:t>10</a:t>
            </a:r>
            <a:r>
              <a:rPr lang="ja-JP" altLang="en-US" dirty="0" smtClean="0">
                <a:solidFill>
                  <a:schemeClr val="bg1"/>
                </a:solidFill>
              </a:rPr>
              <a:t>月より導入された</a:t>
            </a:r>
            <a:r>
              <a:rPr lang="en-US" altLang="ja-JP" dirty="0" smtClean="0">
                <a:solidFill>
                  <a:schemeClr val="bg1"/>
                </a:solidFill>
              </a:rPr>
              <a:t>CP</a:t>
            </a:r>
            <a:endParaRPr kumimoji="1" lang="ja-JP" altLang="en-US" b="1" dirty="0">
              <a:solidFill>
                <a:schemeClr val="bg1"/>
              </a:solidFill>
              <a:latin typeface="+mj-ea"/>
            </a:endParaRPr>
          </a:p>
        </p:txBody>
      </p:sp>
    </p:spTree>
    <p:extLst>
      <p:ext uri="{BB962C8B-B14F-4D97-AF65-F5344CB8AC3E}">
        <p14:creationId xmlns:p14="http://schemas.microsoft.com/office/powerpoint/2010/main" val="39213058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6866" y="0"/>
            <a:ext cx="986814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461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52715" y="993513"/>
            <a:ext cx="10515600" cy="5326957"/>
          </a:xfrm>
        </p:spPr>
        <p:txBody>
          <a:bodyPr/>
          <a:lstStyle/>
          <a:p>
            <a:pPr marL="0" indent="0" algn="ctr">
              <a:buNone/>
            </a:pPr>
            <a:endParaRPr lang="en-US" altLang="ja-JP" sz="4000" dirty="0" smtClean="0">
              <a:solidFill>
                <a:schemeClr val="bg1"/>
              </a:solidFill>
            </a:endParaRPr>
          </a:p>
          <a:p>
            <a:pPr marL="0" indent="0" algn="ctr">
              <a:buNone/>
            </a:pPr>
            <a:r>
              <a:rPr lang="ja-JP" altLang="en-US" sz="4000" dirty="0" smtClean="0">
                <a:solidFill>
                  <a:schemeClr val="bg1"/>
                </a:solidFill>
              </a:rPr>
              <a:t>２</a:t>
            </a:r>
            <a:r>
              <a:rPr lang="ja-JP" altLang="en-US" sz="4000" dirty="0">
                <a:solidFill>
                  <a:schemeClr val="bg1"/>
                </a:solidFill>
              </a:rPr>
              <a:t>．目的</a:t>
            </a:r>
            <a:endParaRPr lang="en-US" altLang="ja-JP" sz="4000" dirty="0">
              <a:solidFill>
                <a:schemeClr val="bg1"/>
              </a:solidFill>
            </a:endParaRPr>
          </a:p>
          <a:p>
            <a:pPr marL="0" indent="0" algn="ctr">
              <a:buNone/>
            </a:pPr>
            <a:endParaRPr lang="en-US" altLang="ja-JP" sz="3600" dirty="0">
              <a:solidFill>
                <a:schemeClr val="bg1"/>
              </a:solidFill>
            </a:endParaRPr>
          </a:p>
          <a:p>
            <a:pPr marL="0" indent="0">
              <a:lnSpc>
                <a:spcPct val="100000"/>
              </a:lnSpc>
              <a:buNone/>
            </a:pPr>
            <a:r>
              <a:rPr lang="ja-JP" altLang="en-US" sz="3600" dirty="0">
                <a:solidFill>
                  <a:schemeClr val="bg1"/>
                </a:solidFill>
              </a:rPr>
              <a:t>　本研究では、改めて全患者に対する</a:t>
            </a:r>
            <a:r>
              <a:rPr lang="en-US" altLang="ja-JP" sz="3600" dirty="0">
                <a:solidFill>
                  <a:schemeClr val="bg1"/>
                </a:solidFill>
              </a:rPr>
              <a:t>CP</a:t>
            </a:r>
            <a:r>
              <a:rPr lang="ja-JP" altLang="en-US" sz="3600" dirty="0">
                <a:solidFill>
                  <a:schemeClr val="bg1"/>
                </a:solidFill>
              </a:rPr>
              <a:t>の導入により、看護師の意識変化を調査し、</a:t>
            </a:r>
            <a:r>
              <a:rPr lang="en-US" altLang="ja-JP" sz="3600" dirty="0">
                <a:solidFill>
                  <a:schemeClr val="bg1"/>
                </a:solidFill>
              </a:rPr>
              <a:t>CP</a:t>
            </a:r>
            <a:r>
              <a:rPr lang="ja-JP" altLang="en-US" sz="3600" dirty="0">
                <a:solidFill>
                  <a:schemeClr val="bg1"/>
                </a:solidFill>
              </a:rPr>
              <a:t>の活用状況を再評価することを目的と</a:t>
            </a:r>
            <a:r>
              <a:rPr lang="ja-JP" altLang="en-US" sz="3600" dirty="0" smtClean="0">
                <a:solidFill>
                  <a:schemeClr val="bg1"/>
                </a:solidFill>
              </a:rPr>
              <a:t>する</a:t>
            </a:r>
            <a:endParaRPr lang="en-US" sz="3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229" y="1206993"/>
            <a:ext cx="9857196" cy="4453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47078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300" y="1"/>
            <a:ext cx="96522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07796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9388" y="248227"/>
            <a:ext cx="10515600" cy="1082033"/>
          </a:xfrm>
        </p:spPr>
        <p:txBody>
          <a:bodyPr/>
          <a:lstStyle/>
          <a:p>
            <a:pPr algn="ctr"/>
            <a:r>
              <a:rPr lang="ja-JP" altLang="en-US" smtClean="0">
                <a:solidFill>
                  <a:schemeClr val="bg1"/>
                </a:solidFill>
              </a:rPr>
              <a:t>ポスター</a:t>
            </a:r>
            <a:endParaRPr lang="en-US" dirty="0">
              <a:solidFill>
                <a:schemeClr val="bg1"/>
              </a:solidFill>
            </a:endParaRPr>
          </a:p>
        </p:txBody>
      </p:sp>
      <p:sp>
        <p:nvSpPr>
          <p:cNvPr id="3" name="コンテンツ プレースホルダー 2"/>
          <p:cNvSpPr>
            <a:spLocks noGrp="1"/>
          </p:cNvSpPr>
          <p:nvPr>
            <p:ph idx="1"/>
          </p:nvPr>
        </p:nvSpPr>
        <p:spPr>
          <a:xfrm>
            <a:off x="629739" y="1463611"/>
            <a:ext cx="10834897" cy="4956240"/>
          </a:xfrm>
        </p:spPr>
        <p:txBody>
          <a:bodyPr>
            <a:normAutofit/>
          </a:bodyPr>
          <a:lstStyle/>
          <a:p>
            <a:pPr marL="0" indent="0">
              <a:buNone/>
            </a:pPr>
            <a:endParaRPr lang="en-US" altLang="ja-JP" sz="3200" dirty="0">
              <a:solidFill>
                <a:schemeClr val="bg1"/>
              </a:solidFill>
              <a:latin typeface="+mn-ea"/>
            </a:endParaRPr>
          </a:p>
        </p:txBody>
      </p:sp>
    </p:spTree>
    <p:extLst>
      <p:ext uri="{BB962C8B-B14F-4D97-AF65-F5344CB8AC3E}">
        <p14:creationId xmlns:p14="http://schemas.microsoft.com/office/powerpoint/2010/main" val="20224754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970" y="0"/>
            <a:ext cx="1034225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0203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485" y="0"/>
            <a:ext cx="4934857" cy="6895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887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ja-JP" dirty="0" smtClean="0">
                <a:solidFill>
                  <a:prstClr val="white"/>
                </a:solidFill>
              </a:rPr>
              <a:t>2019</a:t>
            </a:r>
            <a:r>
              <a:rPr lang="ja-JP" altLang="en-US" dirty="0" smtClean="0">
                <a:solidFill>
                  <a:prstClr val="white"/>
                </a:solidFill>
              </a:rPr>
              <a:t>年</a:t>
            </a:r>
            <a:r>
              <a:rPr lang="en-US" altLang="ja-JP" dirty="0" smtClean="0">
                <a:solidFill>
                  <a:prstClr val="white"/>
                </a:solidFill>
              </a:rPr>
              <a:t>10</a:t>
            </a:r>
            <a:r>
              <a:rPr lang="ja-JP" altLang="en-US" dirty="0" smtClean="0">
                <a:solidFill>
                  <a:prstClr val="white"/>
                </a:solidFill>
              </a:rPr>
              <a:t>月より導入されたカンファ</a:t>
            </a:r>
            <a:endParaRPr kumimoji="1" lang="ja-JP" altLang="en-US" b="1" dirty="0">
              <a:solidFill>
                <a:prstClr val="white"/>
              </a:solidFill>
              <a:latin typeface="ＭＳ Ｐゴシック"/>
            </a:endParaRPr>
          </a:p>
        </p:txBody>
      </p:sp>
    </p:spTree>
    <p:extLst>
      <p:ext uri="{BB962C8B-B14F-4D97-AF65-F5344CB8AC3E}">
        <p14:creationId xmlns:p14="http://schemas.microsoft.com/office/powerpoint/2010/main" val="23462503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ja-JP" dirty="0" smtClean="0">
                <a:solidFill>
                  <a:prstClr val="white"/>
                </a:solidFill>
              </a:rPr>
              <a:t>2019</a:t>
            </a:r>
            <a:r>
              <a:rPr lang="ja-JP" altLang="en-US" dirty="0" smtClean="0">
                <a:solidFill>
                  <a:prstClr val="white"/>
                </a:solidFill>
              </a:rPr>
              <a:t>年</a:t>
            </a:r>
            <a:r>
              <a:rPr lang="en-US" altLang="ja-JP" dirty="0" smtClean="0">
                <a:solidFill>
                  <a:prstClr val="white"/>
                </a:solidFill>
              </a:rPr>
              <a:t>11</a:t>
            </a:r>
            <a:r>
              <a:rPr lang="ja-JP" altLang="en-US" dirty="0" smtClean="0">
                <a:solidFill>
                  <a:prstClr val="white"/>
                </a:solidFill>
              </a:rPr>
              <a:t>月より導入されたチームナーシング</a:t>
            </a:r>
            <a:endParaRPr kumimoji="1" lang="ja-JP" altLang="en-US" b="1" dirty="0">
              <a:solidFill>
                <a:prstClr val="white"/>
              </a:solidFill>
              <a:latin typeface="ＭＳ Ｐゴシック"/>
            </a:endParaRPr>
          </a:p>
        </p:txBody>
      </p:sp>
    </p:spTree>
    <p:extLst>
      <p:ext uri="{BB962C8B-B14F-4D97-AF65-F5344CB8AC3E}">
        <p14:creationId xmlns:p14="http://schemas.microsoft.com/office/powerpoint/2010/main" val="2782900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9388" y="248227"/>
            <a:ext cx="10515600" cy="1082033"/>
          </a:xfrm>
        </p:spPr>
        <p:txBody>
          <a:bodyPr/>
          <a:lstStyle/>
          <a:p>
            <a:pPr algn="ctr"/>
            <a:r>
              <a:rPr lang="ja-JP" altLang="en-US" dirty="0" smtClean="0">
                <a:solidFill>
                  <a:schemeClr val="bg1"/>
                </a:solidFill>
              </a:rPr>
              <a:t>ご家族・患者様用</a:t>
            </a:r>
            <a:r>
              <a:rPr lang="en-US" altLang="ja-JP" dirty="0" smtClean="0">
                <a:solidFill>
                  <a:schemeClr val="bg1"/>
                </a:solidFill>
              </a:rPr>
              <a:t>CP</a:t>
            </a:r>
            <a:endParaRPr lang="en-US" dirty="0">
              <a:solidFill>
                <a:schemeClr val="bg1"/>
              </a:solidFill>
            </a:endParaRPr>
          </a:p>
        </p:txBody>
      </p:sp>
      <p:sp>
        <p:nvSpPr>
          <p:cNvPr id="3" name="コンテンツ プレースホルダー 2"/>
          <p:cNvSpPr>
            <a:spLocks noGrp="1"/>
          </p:cNvSpPr>
          <p:nvPr>
            <p:ph idx="1"/>
          </p:nvPr>
        </p:nvSpPr>
        <p:spPr>
          <a:xfrm>
            <a:off x="629739" y="1463611"/>
            <a:ext cx="10834897" cy="4956240"/>
          </a:xfrm>
        </p:spPr>
        <p:txBody>
          <a:bodyPr>
            <a:normAutofit/>
          </a:bodyPr>
          <a:lstStyle/>
          <a:p>
            <a:pPr marL="0" indent="0">
              <a:buNone/>
            </a:pPr>
            <a:endParaRPr lang="en-US" altLang="ja-JP" sz="3200" dirty="0">
              <a:solidFill>
                <a:schemeClr val="bg1"/>
              </a:solidFill>
              <a:latin typeface="+mn-ea"/>
            </a:endParaRPr>
          </a:p>
        </p:txBody>
      </p:sp>
    </p:spTree>
    <p:extLst>
      <p:ext uri="{BB962C8B-B14F-4D97-AF65-F5344CB8AC3E}">
        <p14:creationId xmlns:p14="http://schemas.microsoft.com/office/powerpoint/2010/main" val="7734304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7262"/>
            <a:ext cx="10515600" cy="1325563"/>
          </a:xfrm>
        </p:spPr>
        <p:txBody>
          <a:bodyPr/>
          <a:lstStyle/>
          <a:p>
            <a:pPr algn="ctr"/>
            <a:endParaRPr lang="en-US" dirty="0">
              <a:solidFill>
                <a:schemeClr val="bg1"/>
              </a:solidFill>
            </a:endParaRPr>
          </a:p>
        </p:txBody>
      </p:sp>
      <p:sp>
        <p:nvSpPr>
          <p:cNvPr id="3" name="コンテンツ プレースホルダー 2"/>
          <p:cNvSpPr>
            <a:spLocks noGrp="1"/>
          </p:cNvSpPr>
          <p:nvPr>
            <p:ph idx="1"/>
          </p:nvPr>
        </p:nvSpPr>
        <p:spPr>
          <a:xfrm>
            <a:off x="600075" y="1185913"/>
            <a:ext cx="11287125" cy="5363850"/>
          </a:xfrm>
        </p:spPr>
        <p:txBody>
          <a:bodyPr>
            <a:normAutofit/>
          </a:bodyPr>
          <a:lstStyle/>
          <a:p>
            <a:pPr marL="0" indent="0" algn="ctr">
              <a:lnSpc>
                <a:spcPct val="150000"/>
              </a:lnSpc>
              <a:buNone/>
            </a:pPr>
            <a:endParaRPr lang="en-US" altLang="ja-JP" dirty="0" smtClean="0">
              <a:solidFill>
                <a:schemeClr val="bg1"/>
              </a:solidFill>
              <a:latin typeface="+mn-ea"/>
            </a:endParaRPr>
          </a:p>
          <a:p>
            <a:pPr marL="0" indent="0" algn="ctr">
              <a:lnSpc>
                <a:spcPct val="150000"/>
              </a:lnSpc>
              <a:buNone/>
            </a:pPr>
            <a:endParaRPr lang="en-US" altLang="ja-JP" dirty="0">
              <a:solidFill>
                <a:schemeClr val="bg1"/>
              </a:solidFill>
              <a:latin typeface="+mn-ea"/>
            </a:endParaRPr>
          </a:p>
          <a:p>
            <a:pPr marL="0" indent="0" algn="ctr">
              <a:lnSpc>
                <a:spcPct val="150000"/>
              </a:lnSpc>
              <a:buNone/>
            </a:pPr>
            <a:r>
              <a:rPr lang="ja-JP" altLang="en-US" dirty="0" smtClean="0">
                <a:solidFill>
                  <a:schemeClr val="bg1"/>
                </a:solidFill>
                <a:latin typeface="+mn-ea"/>
              </a:rPr>
              <a:t>ご清聴ありがとうございました</a:t>
            </a:r>
            <a:endParaRPr lang="en-US" dirty="0">
              <a:solidFill>
                <a:schemeClr val="bg1"/>
              </a:solidFill>
              <a:latin typeface="+mn-ea"/>
            </a:endParaRPr>
          </a:p>
        </p:txBody>
      </p:sp>
    </p:spTree>
    <p:extLst>
      <p:ext uri="{BB962C8B-B14F-4D97-AF65-F5344CB8AC3E}">
        <p14:creationId xmlns:p14="http://schemas.microsoft.com/office/powerpoint/2010/main" val="3943156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9388" y="248227"/>
            <a:ext cx="10515600" cy="1082033"/>
          </a:xfrm>
        </p:spPr>
        <p:txBody>
          <a:bodyPr/>
          <a:lstStyle/>
          <a:p>
            <a:pPr algn="ctr"/>
            <a:r>
              <a:rPr lang="ja-JP" altLang="en-US" dirty="0" smtClean="0">
                <a:solidFill>
                  <a:schemeClr val="bg1"/>
                </a:solidFill>
              </a:rPr>
              <a:t>認知症</a:t>
            </a:r>
            <a:r>
              <a:rPr lang="en-US" altLang="ja-JP" dirty="0" smtClean="0">
                <a:solidFill>
                  <a:schemeClr val="bg1"/>
                </a:solidFill>
              </a:rPr>
              <a:t>CP</a:t>
            </a:r>
            <a:r>
              <a:rPr lang="ja-JP" altLang="en-US" dirty="0" smtClean="0">
                <a:solidFill>
                  <a:schemeClr val="bg1"/>
                </a:solidFill>
              </a:rPr>
              <a:t>（</a:t>
            </a:r>
            <a:r>
              <a:rPr lang="ja-JP" altLang="en-US" dirty="0">
                <a:solidFill>
                  <a:schemeClr val="bg1"/>
                </a:solidFill>
              </a:rPr>
              <a:t>前回</a:t>
            </a:r>
            <a:r>
              <a:rPr lang="ja-JP" altLang="en-US" dirty="0" smtClean="0">
                <a:solidFill>
                  <a:schemeClr val="bg1"/>
                </a:solidFill>
              </a:rPr>
              <a:t>）</a:t>
            </a:r>
            <a:endParaRPr lang="en-US" dirty="0">
              <a:solidFill>
                <a:schemeClr val="bg1"/>
              </a:solidFill>
            </a:endParaRPr>
          </a:p>
        </p:txBody>
      </p:sp>
      <p:sp>
        <p:nvSpPr>
          <p:cNvPr id="3" name="コンテンツ プレースホルダー 2"/>
          <p:cNvSpPr>
            <a:spLocks noGrp="1"/>
          </p:cNvSpPr>
          <p:nvPr>
            <p:ph idx="1"/>
          </p:nvPr>
        </p:nvSpPr>
        <p:spPr>
          <a:xfrm>
            <a:off x="629739" y="1463611"/>
            <a:ext cx="10834897" cy="4956240"/>
          </a:xfrm>
        </p:spPr>
        <p:txBody>
          <a:bodyPr>
            <a:normAutofit/>
          </a:bodyPr>
          <a:lstStyle/>
          <a:p>
            <a:pPr marL="0" indent="0">
              <a:buNone/>
            </a:pPr>
            <a:endParaRPr lang="en-US" altLang="ja-JP" sz="3200" dirty="0">
              <a:solidFill>
                <a:schemeClr val="bg1"/>
              </a:solidFill>
              <a:latin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1486" y="335612"/>
            <a:ext cx="10253426" cy="652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470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3686" y="147411"/>
            <a:ext cx="10515600" cy="1325563"/>
          </a:xfrm>
        </p:spPr>
        <p:txBody>
          <a:bodyPr>
            <a:normAutofit/>
          </a:bodyPr>
          <a:lstStyle/>
          <a:p>
            <a:pPr algn="ctr"/>
            <a:r>
              <a:rPr lang="ja-JP" altLang="en-US" dirty="0" smtClean="0">
                <a:solidFill>
                  <a:schemeClr val="bg1"/>
                </a:solidFill>
              </a:rPr>
              <a:t>全患者対象</a:t>
            </a:r>
            <a:r>
              <a:rPr lang="en-US" altLang="ja-JP" dirty="0" smtClean="0">
                <a:solidFill>
                  <a:schemeClr val="bg1"/>
                </a:solidFill>
              </a:rPr>
              <a:t>CP</a:t>
            </a:r>
            <a:endParaRPr kumimoji="1" lang="ja-JP" altLang="en-US" b="1" dirty="0">
              <a:solidFill>
                <a:schemeClr val="bg1"/>
              </a:solidFill>
              <a:latin typeface="+mj-ea"/>
            </a:endParaRPr>
          </a:p>
        </p:txBody>
      </p:sp>
      <p:sp>
        <p:nvSpPr>
          <p:cNvPr id="3" name="コンテンツ プレースホルダー 2"/>
          <p:cNvSpPr>
            <a:spLocks noGrp="1"/>
          </p:cNvSpPr>
          <p:nvPr>
            <p:ph idx="1"/>
          </p:nvPr>
        </p:nvSpPr>
        <p:spPr>
          <a:xfrm>
            <a:off x="436728" y="1825624"/>
            <a:ext cx="11395881" cy="4670709"/>
          </a:xfrm>
        </p:spPr>
        <p:txBody>
          <a:bodyPr>
            <a:normAutofit/>
          </a:bodyPr>
          <a:lstStyle/>
          <a:p>
            <a:pPr>
              <a:lnSpc>
                <a:spcPct val="150000"/>
              </a:lnSpc>
            </a:pPr>
            <a:endParaRPr kumimoji="1" lang="ja-JP" altLang="en-US" sz="3200" dirty="0">
              <a:solidFill>
                <a:srgbClr val="FFFF00"/>
              </a:solidFill>
              <a:latin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175" y="0"/>
            <a:ext cx="98484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078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1\Deskto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1014639"/>
            <a:ext cx="9764659" cy="4631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236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277</TotalTime>
  <Words>1180</Words>
  <Application>Microsoft Office PowerPoint</Application>
  <PresentationFormat>ユーザー設定</PresentationFormat>
  <Paragraphs>118</Paragraphs>
  <Slides>48</Slides>
  <Notes>6</Notes>
  <HiddenSlides>0</HiddenSlides>
  <MMClips>0</MMClips>
  <ScaleCrop>false</ScaleCrop>
  <HeadingPairs>
    <vt:vector size="4" baseType="variant">
      <vt:variant>
        <vt:lpstr>テーマ</vt:lpstr>
      </vt:variant>
      <vt:variant>
        <vt:i4>2</vt:i4>
      </vt:variant>
      <vt:variant>
        <vt:lpstr>スライド タイトル</vt:lpstr>
      </vt:variant>
      <vt:variant>
        <vt:i4>48</vt:i4>
      </vt:variant>
    </vt:vector>
  </HeadingPairs>
  <TitlesOfParts>
    <vt:vector size="50" baseType="lpstr">
      <vt:lpstr>Office テーマ</vt:lpstr>
      <vt:lpstr>1_Office テーマ</vt:lpstr>
      <vt:lpstr>全ての入院患者を対象としたクリニカルパス導入による 看護師の意識変化</vt:lpstr>
      <vt:lpstr>ＣＯＩ開示</vt:lpstr>
      <vt:lpstr>Ⅰ．研究背景・目的</vt:lpstr>
      <vt:lpstr>PowerPoint プレゼンテーション</vt:lpstr>
      <vt:lpstr>認知症CP（前回）</vt:lpstr>
      <vt:lpstr>PowerPoint プレゼンテーション</vt:lpstr>
      <vt:lpstr>全患者対象CP</vt:lpstr>
      <vt:lpstr>PowerPoint プレゼンテーション</vt:lpstr>
      <vt:lpstr>PowerPoint プレゼンテーション</vt:lpstr>
      <vt:lpstr>Ⅱ．研究方法</vt:lpstr>
      <vt:lpstr>PowerPoint プレゼンテーション</vt:lpstr>
      <vt:lpstr>PowerPoint プレゼンテーション</vt:lpstr>
      <vt:lpstr>PowerPoint プレゼンテーション</vt:lpstr>
      <vt:lpstr>看護師対象アンケート</vt:lpstr>
      <vt:lpstr>PowerPoint プレゼンテーション</vt:lpstr>
      <vt:lpstr>看護面談シート</vt:lpstr>
      <vt:lpstr>PowerPoint プレゼンテーション</vt:lpstr>
      <vt:lpstr>入院経過２ヶ月評価記録</vt:lpstr>
      <vt:lpstr>PowerPoint プレゼンテーション</vt:lpstr>
      <vt:lpstr>Ⅲ．結果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Ⅳ.考察　</vt:lpstr>
      <vt:lpstr>Ⅴ．結論</vt:lpstr>
      <vt:lpstr>参考文献</vt:lpstr>
      <vt:lpstr>PowerPoint プレゼンテーション</vt:lpstr>
      <vt:lpstr>PowerPoint プレゼンテーション</vt:lpstr>
      <vt:lpstr>PowerPoint プレゼンテーション</vt:lpstr>
      <vt:lpstr>PowerPoint プレゼンテーション</vt:lpstr>
      <vt:lpstr>ポスター</vt:lpstr>
      <vt:lpstr>PowerPoint プレゼンテーション</vt:lpstr>
      <vt:lpstr>PowerPoint プレゼンテーション</vt:lpstr>
      <vt:lpstr>PowerPoint プレゼンテーション</vt:lpstr>
      <vt:lpstr>PowerPoint プレゼンテーション</vt:lpstr>
      <vt:lpstr>ご家族・患者様用CP</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当院における暴力に対する 対処能力向上プログラムの 実施評価</dc:title>
  <dc:creator>Matsuoka</dc:creator>
  <cp:lastModifiedBy>inokuchi1</cp:lastModifiedBy>
  <cp:revision>125</cp:revision>
  <cp:lastPrinted>2019-09-07T06:09:00Z</cp:lastPrinted>
  <dcterms:created xsi:type="dcterms:W3CDTF">2019-09-05T04:06:00Z</dcterms:created>
  <dcterms:modified xsi:type="dcterms:W3CDTF">2019-11-09T14:13:25Z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1041-10.8.0.5745</vt:lpwstr>
  </property>
</Properties>
</file>