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7"/>
  </p:notesMasterIdLst>
  <p:sldIdLst>
    <p:sldId id="256" r:id="rId2"/>
    <p:sldId id="257" r:id="rId3"/>
    <p:sldId id="314" r:id="rId4"/>
    <p:sldId id="322" r:id="rId5"/>
    <p:sldId id="258" r:id="rId6"/>
    <p:sldId id="294" r:id="rId7"/>
    <p:sldId id="271" r:id="rId8"/>
    <p:sldId id="312" r:id="rId9"/>
    <p:sldId id="320" r:id="rId10"/>
    <p:sldId id="289" r:id="rId11"/>
    <p:sldId id="299" r:id="rId12"/>
    <p:sldId id="295" r:id="rId13"/>
    <p:sldId id="332" r:id="rId14"/>
    <p:sldId id="310" r:id="rId15"/>
    <p:sldId id="324" r:id="rId16"/>
    <p:sldId id="325" r:id="rId17"/>
    <p:sldId id="284" r:id="rId18"/>
    <p:sldId id="326" r:id="rId19"/>
    <p:sldId id="327" r:id="rId20"/>
    <p:sldId id="328" r:id="rId21"/>
    <p:sldId id="329" r:id="rId22"/>
    <p:sldId id="330" r:id="rId23"/>
    <p:sldId id="331" r:id="rId24"/>
    <p:sldId id="311" r:id="rId25"/>
    <p:sldId id="286" r:id="rId26"/>
    <p:sldId id="287" r:id="rId27"/>
    <p:sldId id="288" r:id="rId28"/>
    <p:sldId id="309" r:id="rId29"/>
    <p:sldId id="298" r:id="rId30"/>
    <p:sldId id="334" r:id="rId31"/>
    <p:sldId id="335" r:id="rId32"/>
    <p:sldId id="337" r:id="rId33"/>
    <p:sldId id="333" r:id="rId34"/>
    <p:sldId id="313" r:id="rId35"/>
    <p:sldId id="297" r:id="rId36"/>
    <p:sldId id="296" r:id="rId37"/>
    <p:sldId id="336" r:id="rId38"/>
    <p:sldId id="282" r:id="rId39"/>
    <p:sldId id="344" r:id="rId40"/>
    <p:sldId id="278" r:id="rId41"/>
    <p:sldId id="338" r:id="rId42"/>
    <p:sldId id="345" r:id="rId43"/>
    <p:sldId id="274" r:id="rId44"/>
    <p:sldId id="340" r:id="rId45"/>
    <p:sldId id="283" r:id="rId46"/>
    <p:sldId id="360" r:id="rId47"/>
    <p:sldId id="347" r:id="rId48"/>
    <p:sldId id="348" r:id="rId49"/>
    <p:sldId id="349" r:id="rId50"/>
    <p:sldId id="356" r:id="rId51"/>
    <p:sldId id="350" r:id="rId52"/>
    <p:sldId id="351" r:id="rId53"/>
    <p:sldId id="355" r:id="rId54"/>
    <p:sldId id="352" r:id="rId55"/>
    <p:sldId id="353" r:id="rId56"/>
    <p:sldId id="280" r:id="rId57"/>
    <p:sldId id="346" r:id="rId58"/>
    <p:sldId id="357" r:id="rId59"/>
    <p:sldId id="358" r:id="rId60"/>
    <p:sldId id="361" r:id="rId61"/>
    <p:sldId id="362" r:id="rId62"/>
    <p:sldId id="273" r:id="rId63"/>
    <p:sldId id="339" r:id="rId64"/>
    <p:sldId id="281" r:id="rId65"/>
    <p:sldId id="359" r:id="rId66"/>
    <p:sldId id="262" r:id="rId67"/>
    <p:sldId id="263" r:id="rId68"/>
    <p:sldId id="315" r:id="rId69"/>
    <p:sldId id="264" r:id="rId70"/>
    <p:sldId id="428" r:id="rId71"/>
    <p:sldId id="291" r:id="rId72"/>
    <p:sldId id="429" r:id="rId73"/>
    <p:sldId id="290" r:id="rId74"/>
    <p:sldId id="316" r:id="rId75"/>
    <p:sldId id="293" r:id="rId76"/>
    <p:sldId id="427" r:id="rId77"/>
    <p:sldId id="430" r:id="rId78"/>
    <p:sldId id="318" r:id="rId79"/>
    <p:sldId id="431" r:id="rId80"/>
    <p:sldId id="419" r:id="rId81"/>
    <p:sldId id="421" r:id="rId82"/>
    <p:sldId id="323" r:id="rId83"/>
    <p:sldId id="423" r:id="rId84"/>
    <p:sldId id="424" r:id="rId85"/>
    <p:sldId id="422" r:id="rId86"/>
    <p:sldId id="425" r:id="rId87"/>
    <p:sldId id="426" r:id="rId88"/>
    <p:sldId id="420" r:id="rId89"/>
    <p:sldId id="265" r:id="rId90"/>
    <p:sldId id="292" r:id="rId91"/>
    <p:sldId id="301" r:id="rId92"/>
    <p:sldId id="363" r:id="rId93"/>
    <p:sldId id="377" r:id="rId94"/>
    <p:sldId id="366" r:id="rId95"/>
    <p:sldId id="375" r:id="rId96"/>
    <p:sldId id="369" r:id="rId97"/>
    <p:sldId id="370" r:id="rId98"/>
    <p:sldId id="367" r:id="rId99"/>
    <p:sldId id="368" r:id="rId100"/>
    <p:sldId id="371" r:id="rId101"/>
    <p:sldId id="378" r:id="rId102"/>
    <p:sldId id="372" r:id="rId103"/>
    <p:sldId id="374" r:id="rId104"/>
    <p:sldId id="373" r:id="rId105"/>
    <p:sldId id="302" r:id="rId106"/>
    <p:sldId id="379" r:id="rId107"/>
    <p:sldId id="376" r:id="rId108"/>
    <p:sldId id="380" r:id="rId109"/>
    <p:sldId id="381" r:id="rId110"/>
    <p:sldId id="382" r:id="rId111"/>
    <p:sldId id="383" r:id="rId112"/>
    <p:sldId id="384" r:id="rId113"/>
    <p:sldId id="385" r:id="rId114"/>
    <p:sldId id="386" r:id="rId115"/>
    <p:sldId id="387" r:id="rId116"/>
    <p:sldId id="388" r:id="rId117"/>
    <p:sldId id="389" r:id="rId118"/>
    <p:sldId id="390" r:id="rId119"/>
    <p:sldId id="392" r:id="rId120"/>
    <p:sldId id="391" r:id="rId121"/>
    <p:sldId id="393" r:id="rId122"/>
    <p:sldId id="395" r:id="rId123"/>
    <p:sldId id="394" r:id="rId124"/>
    <p:sldId id="398" r:id="rId125"/>
    <p:sldId id="399" r:id="rId126"/>
    <p:sldId id="401" r:id="rId127"/>
    <p:sldId id="396" r:id="rId128"/>
    <p:sldId id="397" r:id="rId129"/>
    <p:sldId id="406" r:id="rId130"/>
    <p:sldId id="402" r:id="rId131"/>
    <p:sldId id="403" r:id="rId132"/>
    <p:sldId id="404" r:id="rId133"/>
    <p:sldId id="405" r:id="rId134"/>
    <p:sldId id="417" r:id="rId135"/>
    <p:sldId id="407" r:id="rId136"/>
    <p:sldId id="418" r:id="rId137"/>
    <p:sldId id="408" r:id="rId138"/>
    <p:sldId id="409" r:id="rId139"/>
    <p:sldId id="410" r:id="rId140"/>
    <p:sldId id="411" r:id="rId141"/>
    <p:sldId id="412" r:id="rId142"/>
    <p:sldId id="414" r:id="rId143"/>
    <p:sldId id="415" r:id="rId144"/>
    <p:sldId id="416" r:id="rId145"/>
    <p:sldId id="413" r:id="rId146"/>
    <p:sldId id="321" r:id="rId147"/>
    <p:sldId id="267" r:id="rId148"/>
    <p:sldId id="308" r:id="rId149"/>
    <p:sldId id="307" r:id="rId150"/>
    <p:sldId id="305" r:id="rId151"/>
    <p:sldId id="304" r:id="rId152"/>
    <p:sldId id="303" r:id="rId153"/>
    <p:sldId id="306" r:id="rId154"/>
    <p:sldId id="268" r:id="rId155"/>
    <p:sldId id="269" r:id="rId15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C3BC0B0-C6E5-4D8C-8A39-FF3B30EB4F11}">
          <p14:sldIdLst>
            <p14:sldId id="256"/>
            <p14:sldId id="257"/>
            <p14:sldId id="314"/>
            <p14:sldId id="322"/>
            <p14:sldId id="258"/>
            <p14:sldId id="294"/>
            <p14:sldId id="271"/>
            <p14:sldId id="312"/>
            <p14:sldId id="320"/>
            <p14:sldId id="289"/>
            <p14:sldId id="299"/>
            <p14:sldId id="295"/>
            <p14:sldId id="332"/>
            <p14:sldId id="310"/>
            <p14:sldId id="324"/>
            <p14:sldId id="325"/>
            <p14:sldId id="284"/>
            <p14:sldId id="326"/>
            <p14:sldId id="327"/>
            <p14:sldId id="328"/>
            <p14:sldId id="329"/>
            <p14:sldId id="330"/>
            <p14:sldId id="331"/>
            <p14:sldId id="311"/>
            <p14:sldId id="286"/>
            <p14:sldId id="287"/>
            <p14:sldId id="288"/>
            <p14:sldId id="309"/>
            <p14:sldId id="298"/>
            <p14:sldId id="334"/>
            <p14:sldId id="335"/>
            <p14:sldId id="337"/>
            <p14:sldId id="333"/>
            <p14:sldId id="313"/>
            <p14:sldId id="297"/>
            <p14:sldId id="296"/>
            <p14:sldId id="336"/>
            <p14:sldId id="282"/>
            <p14:sldId id="344"/>
            <p14:sldId id="278"/>
            <p14:sldId id="338"/>
            <p14:sldId id="345"/>
            <p14:sldId id="274"/>
            <p14:sldId id="340"/>
            <p14:sldId id="283"/>
            <p14:sldId id="360"/>
            <p14:sldId id="347"/>
            <p14:sldId id="348"/>
            <p14:sldId id="349"/>
            <p14:sldId id="356"/>
            <p14:sldId id="350"/>
            <p14:sldId id="351"/>
            <p14:sldId id="355"/>
            <p14:sldId id="352"/>
            <p14:sldId id="353"/>
            <p14:sldId id="280"/>
            <p14:sldId id="346"/>
            <p14:sldId id="357"/>
            <p14:sldId id="358"/>
            <p14:sldId id="361"/>
            <p14:sldId id="362"/>
            <p14:sldId id="273"/>
            <p14:sldId id="339"/>
            <p14:sldId id="281"/>
            <p14:sldId id="359"/>
            <p14:sldId id="262"/>
            <p14:sldId id="263"/>
            <p14:sldId id="315"/>
            <p14:sldId id="264"/>
            <p14:sldId id="428"/>
            <p14:sldId id="291"/>
            <p14:sldId id="429"/>
            <p14:sldId id="290"/>
            <p14:sldId id="316"/>
            <p14:sldId id="293"/>
            <p14:sldId id="427"/>
            <p14:sldId id="430"/>
            <p14:sldId id="318"/>
            <p14:sldId id="431"/>
          </p14:sldIdLst>
        </p14:section>
        <p14:section name="⑦禁断症状" id="{B73850D8-A78E-421A-80FA-1267F1794768}">
          <p14:sldIdLst>
            <p14:sldId id="419"/>
            <p14:sldId id="421"/>
            <p14:sldId id="323"/>
            <p14:sldId id="423"/>
            <p14:sldId id="424"/>
            <p14:sldId id="422"/>
            <p14:sldId id="425"/>
            <p14:sldId id="426"/>
            <p14:sldId id="420"/>
            <p14:sldId id="265"/>
            <p14:sldId id="292"/>
            <p14:sldId id="301"/>
            <p14:sldId id="363"/>
            <p14:sldId id="377"/>
            <p14:sldId id="366"/>
            <p14:sldId id="375"/>
            <p14:sldId id="369"/>
            <p14:sldId id="370"/>
            <p14:sldId id="367"/>
            <p14:sldId id="368"/>
            <p14:sldId id="371"/>
            <p14:sldId id="378"/>
            <p14:sldId id="372"/>
            <p14:sldId id="374"/>
            <p14:sldId id="373"/>
            <p14:sldId id="302"/>
            <p14:sldId id="379"/>
            <p14:sldId id="376"/>
            <p14:sldId id="380"/>
            <p14:sldId id="381"/>
            <p14:sldId id="382"/>
            <p14:sldId id="383"/>
            <p14:sldId id="384"/>
            <p14:sldId id="385"/>
            <p14:sldId id="386"/>
            <p14:sldId id="387"/>
            <p14:sldId id="388"/>
            <p14:sldId id="389"/>
            <p14:sldId id="390"/>
            <p14:sldId id="392"/>
            <p14:sldId id="391"/>
            <p14:sldId id="393"/>
            <p14:sldId id="395"/>
            <p14:sldId id="394"/>
            <p14:sldId id="398"/>
            <p14:sldId id="399"/>
            <p14:sldId id="401"/>
            <p14:sldId id="396"/>
            <p14:sldId id="397"/>
            <p14:sldId id="406"/>
            <p14:sldId id="402"/>
            <p14:sldId id="403"/>
            <p14:sldId id="404"/>
            <p14:sldId id="405"/>
            <p14:sldId id="417"/>
            <p14:sldId id="407"/>
            <p14:sldId id="418"/>
            <p14:sldId id="408"/>
            <p14:sldId id="409"/>
            <p14:sldId id="410"/>
            <p14:sldId id="411"/>
            <p14:sldId id="412"/>
            <p14:sldId id="414"/>
            <p14:sldId id="415"/>
            <p14:sldId id="416"/>
            <p14:sldId id="413"/>
            <p14:sldId id="321"/>
            <p14:sldId id="267"/>
            <p14:sldId id="308"/>
            <p14:sldId id="307"/>
            <p14:sldId id="305"/>
            <p14:sldId id="304"/>
            <p14:sldId id="303"/>
            <p14:sldId id="306"/>
            <p14:sldId id="268"/>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515" autoAdjust="0"/>
  </p:normalViewPr>
  <p:slideViewPr>
    <p:cSldViewPr>
      <p:cViewPr varScale="1">
        <p:scale>
          <a:sx n="45" d="100"/>
          <a:sy n="45" d="100"/>
        </p:scale>
        <p:origin x="1254" y="36"/>
      </p:cViewPr>
      <p:guideLst>
        <p:guide orient="horz" pos="2160"/>
        <p:guide pos="2880"/>
      </p:guideLst>
    </p:cSldViewPr>
  </p:slideViewPr>
  <p:outlineViewPr>
    <p:cViewPr>
      <p:scale>
        <a:sx n="33" d="100"/>
        <a:sy n="33" d="100"/>
      </p:scale>
      <p:origin x="0" y="11316"/>
    </p:cViewPr>
  </p:outlineViewPr>
  <p:notesTextViewPr>
    <p:cViewPr>
      <p:scale>
        <a:sx n="1" d="1"/>
        <a:sy n="1" d="1"/>
      </p:scale>
      <p:origin x="0" y="0"/>
    </p:cViewPr>
  </p:notesTextViewPr>
  <p:sorterViewPr>
    <p:cViewPr>
      <p:scale>
        <a:sx n="100" d="100"/>
        <a:sy n="100" d="100"/>
      </p:scale>
      <p:origin x="0" y="114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CBBAF-4D11-4D13-B553-DFD2C8B54E3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D67BB05B-6158-4C14-8258-6BD7C73F276F}">
      <dgm:prSet custT="1"/>
      <dgm:spPr/>
      <dgm:t>
        <a:bodyPr lIns="432000"/>
        <a:lstStyle/>
        <a:p>
          <a:pPr algn="l" rtl="0"/>
          <a:r>
            <a:rPr kumimoji="1" lang="ja-JP" sz="1400" dirty="0"/>
            <a:t>ドーパミン（</a:t>
          </a:r>
          <a:r>
            <a:rPr kumimoji="1" lang="en-US" sz="1400" dirty="0"/>
            <a:t>D1</a:t>
          </a:r>
          <a:r>
            <a:rPr kumimoji="1" lang="ja-JP" sz="1400" dirty="0"/>
            <a:t>～</a:t>
          </a:r>
          <a:r>
            <a:rPr kumimoji="1" lang="en-US" sz="1400" dirty="0"/>
            <a:t>D5</a:t>
          </a:r>
          <a:r>
            <a:rPr kumimoji="1" lang="ja-JP" sz="1400" dirty="0"/>
            <a:t>） 意欲に関係し、</a:t>
          </a:r>
          <a:r>
            <a:rPr kumimoji="1" lang="ja-JP" sz="1400" dirty="0">
              <a:solidFill>
                <a:schemeClr val="bg1"/>
              </a:solidFill>
              <a:effectLst/>
            </a:rPr>
            <a:t>快</a:t>
          </a:r>
          <a:r>
            <a:rPr kumimoji="1" lang="ja-JP" sz="1400" dirty="0"/>
            <a:t>楽を高め、交感神経を刺激させ、興奮作用をきたすアッパー系の神経伝達物質</a:t>
          </a:r>
          <a:endParaRPr lang="ja-JP" sz="1400" dirty="0"/>
        </a:p>
      </dgm:t>
    </dgm:pt>
    <dgm:pt modelId="{EEAB8776-3686-47F2-8383-72EAEA9D1224}" type="parTrans" cxnId="{A6DB4396-7ABF-45AE-A941-C5FCE44ABCD6}">
      <dgm:prSet/>
      <dgm:spPr/>
      <dgm:t>
        <a:bodyPr/>
        <a:lstStyle/>
        <a:p>
          <a:endParaRPr kumimoji="1" lang="ja-JP" altLang="en-US"/>
        </a:p>
      </dgm:t>
    </dgm:pt>
    <dgm:pt modelId="{F030E9D6-5B69-469C-BD5A-9149B17D4AF1}" type="sibTrans" cxnId="{A6DB4396-7ABF-45AE-A941-C5FCE44ABCD6}">
      <dgm:prSet/>
      <dgm:spPr/>
      <dgm:t>
        <a:bodyPr/>
        <a:lstStyle/>
        <a:p>
          <a:endParaRPr kumimoji="1" lang="ja-JP" altLang="en-US"/>
        </a:p>
      </dgm:t>
    </dgm:pt>
    <dgm:pt modelId="{2F7ED9BB-16C1-4BF9-92D4-454D70B69878}">
      <dgm:prSet custT="1"/>
      <dgm:spPr/>
      <dgm:t>
        <a:bodyPr lIns="432000" rIns="100800"/>
        <a:lstStyle/>
        <a:p>
          <a:pPr algn="l" rtl="0"/>
          <a:r>
            <a:rPr kumimoji="1" lang="ja-JP" sz="1400" dirty="0"/>
            <a:t>セロトニン（</a:t>
          </a:r>
          <a:r>
            <a:rPr kumimoji="1" lang="en-US" sz="1400" dirty="0"/>
            <a:t>5-HTa1</a:t>
          </a:r>
          <a:r>
            <a:rPr kumimoji="1" lang="ja-JP" sz="1400" dirty="0"/>
            <a:t>～</a:t>
          </a:r>
          <a:r>
            <a:rPr kumimoji="1" lang="en-US" sz="1400" dirty="0"/>
            <a:t>5-HT7</a:t>
          </a:r>
          <a:r>
            <a:rPr kumimoji="1" lang="ja-JP" sz="1400" dirty="0"/>
            <a:t>） 覚醒を維持させたり、神経をリラックスさ</a:t>
          </a:r>
          <a:r>
            <a:rPr kumimoji="1" lang="ja-JP" altLang="en-US" sz="1400" dirty="0"/>
            <a:t>せ</a:t>
          </a:r>
          <a:r>
            <a:rPr kumimoji="1" lang="ja-JP" sz="1400" dirty="0"/>
            <a:t>落ち着きと</a:t>
          </a:r>
          <a:r>
            <a:rPr kumimoji="1" lang="ja-JP" sz="1400" dirty="0">
              <a:effectLst/>
            </a:rPr>
            <a:t>安定</a:t>
          </a:r>
          <a:r>
            <a:rPr kumimoji="1" lang="ja-JP" sz="1400" dirty="0"/>
            <a:t>感をもたらすなど、精神状態をコントロールする神経伝達物質</a:t>
          </a:r>
          <a:endParaRPr lang="ja-JP" sz="1400" dirty="0"/>
        </a:p>
      </dgm:t>
    </dgm:pt>
    <dgm:pt modelId="{5B3D76E3-E9CA-4B44-8D4C-D878467528FA}" type="parTrans" cxnId="{9E919AB3-0530-452C-9BEC-B147091F78EE}">
      <dgm:prSet/>
      <dgm:spPr/>
      <dgm:t>
        <a:bodyPr/>
        <a:lstStyle/>
        <a:p>
          <a:endParaRPr kumimoji="1" lang="ja-JP" altLang="en-US"/>
        </a:p>
      </dgm:t>
    </dgm:pt>
    <dgm:pt modelId="{AFBD5451-F0B2-4FA0-9597-29677566E36C}" type="sibTrans" cxnId="{9E919AB3-0530-452C-9BEC-B147091F78EE}">
      <dgm:prSet/>
      <dgm:spPr/>
      <dgm:t>
        <a:bodyPr/>
        <a:lstStyle/>
        <a:p>
          <a:endParaRPr kumimoji="1" lang="ja-JP" altLang="en-US"/>
        </a:p>
      </dgm:t>
    </dgm:pt>
    <dgm:pt modelId="{74412A65-7D0D-4622-A241-0D16E1B85A90}">
      <dgm:prSet custT="1"/>
      <dgm:spPr/>
      <dgm:t>
        <a:bodyPr lIns="432000"/>
        <a:lstStyle/>
        <a:p>
          <a:pPr algn="l" rtl="0"/>
          <a:r>
            <a:rPr kumimoji="1" lang="ja-JP" sz="1400" dirty="0"/>
            <a:t>ノルアドレナリン（</a:t>
          </a:r>
          <a:r>
            <a:rPr kumimoji="1" lang="en-US" sz="1400" dirty="0"/>
            <a:t>NA</a:t>
          </a:r>
          <a:r>
            <a:rPr kumimoji="1" lang="ja-JP" sz="1400" dirty="0"/>
            <a:t>神経、</a:t>
          </a:r>
          <a:r>
            <a:rPr kumimoji="1" lang="en-US" sz="1400" dirty="0"/>
            <a:t>α</a:t>
          </a:r>
          <a:r>
            <a:rPr kumimoji="1" lang="ja-JP" sz="1400" dirty="0"/>
            <a:t>１、</a:t>
          </a:r>
          <a:r>
            <a:rPr kumimoji="1" lang="en-US" sz="1400" dirty="0"/>
            <a:t>α</a:t>
          </a:r>
          <a:r>
            <a:rPr kumimoji="1" lang="ja-JP" sz="1400" dirty="0"/>
            <a:t>２、</a:t>
          </a:r>
          <a:r>
            <a:rPr kumimoji="1" lang="en-US" sz="1400" dirty="0"/>
            <a:t>β</a:t>
          </a:r>
          <a:r>
            <a:rPr kumimoji="1" lang="ja-JP" sz="1400" dirty="0"/>
            <a:t>１～</a:t>
          </a:r>
          <a:r>
            <a:rPr kumimoji="1" lang="en-US" sz="1400" dirty="0"/>
            <a:t>β</a:t>
          </a:r>
          <a:r>
            <a:rPr kumimoji="1" lang="ja-JP" sz="1400" dirty="0"/>
            <a:t>３） 意欲に関係し、交感神経を刺激させ、</a:t>
          </a:r>
          <a:r>
            <a:rPr kumimoji="1" lang="ja-JP" altLang="en-US" sz="1400" dirty="0">
              <a:effectLst/>
            </a:rPr>
            <a:t>不快</a:t>
          </a:r>
          <a:r>
            <a:rPr kumimoji="1" lang="ja-JP" altLang="en-US" sz="1400" dirty="0"/>
            <a:t>・</a:t>
          </a:r>
          <a:r>
            <a:rPr kumimoji="1" lang="ja-JP" sz="1400" dirty="0"/>
            <a:t>不安・恐怖感情を高めるアッパー系の神経伝達物質。</a:t>
          </a:r>
          <a:endParaRPr lang="ja-JP" sz="1400" dirty="0"/>
        </a:p>
      </dgm:t>
    </dgm:pt>
    <dgm:pt modelId="{5037ADCE-A298-48FC-87D9-73B4DD05633B}" type="parTrans" cxnId="{E4222F50-A511-4B40-AFD3-5FF0493C5E63}">
      <dgm:prSet/>
      <dgm:spPr/>
      <dgm:t>
        <a:bodyPr/>
        <a:lstStyle/>
        <a:p>
          <a:endParaRPr kumimoji="1" lang="ja-JP" altLang="en-US"/>
        </a:p>
      </dgm:t>
    </dgm:pt>
    <dgm:pt modelId="{C746A9AE-C5EE-49AB-B769-8DA87842EFBB}" type="sibTrans" cxnId="{E4222F50-A511-4B40-AFD3-5FF0493C5E63}">
      <dgm:prSet/>
      <dgm:spPr/>
      <dgm:t>
        <a:bodyPr/>
        <a:lstStyle/>
        <a:p>
          <a:endParaRPr kumimoji="1" lang="ja-JP" altLang="en-US"/>
        </a:p>
      </dgm:t>
    </dgm:pt>
    <dgm:pt modelId="{DA8692BA-DC94-4C41-B6AA-80E47382251C}">
      <dgm:prSet custT="1"/>
      <dgm:spPr/>
      <dgm:t>
        <a:bodyPr lIns="432000"/>
        <a:lstStyle/>
        <a:p>
          <a:pPr algn="l" rtl="0"/>
          <a:r>
            <a:rPr kumimoji="1" lang="ja-JP" sz="1400" dirty="0"/>
            <a:t>ヒスタミン（</a:t>
          </a:r>
          <a:r>
            <a:rPr kumimoji="1" lang="en-US" sz="1400" dirty="0"/>
            <a:t>H1</a:t>
          </a:r>
          <a:r>
            <a:rPr kumimoji="1" lang="ja-JP" sz="1400" dirty="0"/>
            <a:t>～</a:t>
          </a:r>
          <a:r>
            <a:rPr kumimoji="1" lang="en-US" sz="1400" dirty="0"/>
            <a:t>H4</a:t>
          </a:r>
          <a:r>
            <a:rPr kumimoji="1" lang="ja-JP" sz="1400" dirty="0"/>
            <a:t>） 脳におけるヒスタミンの作用は、</a:t>
          </a:r>
          <a:r>
            <a:rPr kumimoji="1" lang="ja-JP" sz="1400" dirty="0">
              <a:effectLst/>
            </a:rPr>
            <a:t>覚醒</a:t>
          </a:r>
          <a:r>
            <a:rPr kumimoji="1" lang="ja-JP" sz="1400" dirty="0"/>
            <a:t>の維持を助ける</a:t>
          </a:r>
          <a:r>
            <a:rPr kumimoji="1" lang="ja-JP" altLang="en-US" sz="1400" dirty="0"/>
            <a:t>　　　</a:t>
          </a:r>
          <a:r>
            <a:rPr kumimoji="1" lang="ja-JP" sz="1400" dirty="0"/>
            <a:t>ものであると考えられている。</a:t>
          </a:r>
          <a:endParaRPr lang="ja-JP" sz="1400" dirty="0"/>
        </a:p>
      </dgm:t>
    </dgm:pt>
    <dgm:pt modelId="{E77279F9-E3A2-4904-B47E-717D93571C0F}" type="parTrans" cxnId="{3A7E13AE-21A3-4093-B340-7A4909D567DA}">
      <dgm:prSet/>
      <dgm:spPr/>
      <dgm:t>
        <a:bodyPr/>
        <a:lstStyle/>
        <a:p>
          <a:endParaRPr kumimoji="1" lang="ja-JP" altLang="en-US"/>
        </a:p>
      </dgm:t>
    </dgm:pt>
    <dgm:pt modelId="{68FAF51F-AC40-4790-85CF-7206F18C5DCB}" type="sibTrans" cxnId="{3A7E13AE-21A3-4093-B340-7A4909D567DA}">
      <dgm:prSet/>
      <dgm:spPr/>
      <dgm:t>
        <a:bodyPr/>
        <a:lstStyle/>
        <a:p>
          <a:endParaRPr kumimoji="1" lang="ja-JP" altLang="en-US"/>
        </a:p>
      </dgm:t>
    </dgm:pt>
    <dgm:pt modelId="{EA060D2F-9278-4C14-A4AF-5D3DD00EE34F}">
      <dgm:prSet custT="1"/>
      <dgm:spPr/>
      <dgm:t>
        <a:bodyPr lIns="432000"/>
        <a:lstStyle/>
        <a:p>
          <a:pPr algn="l" rtl="0"/>
          <a:r>
            <a:rPr kumimoji="1" lang="ja-JP" altLang="en-US" sz="1400" dirty="0">
              <a:effectLst/>
            </a:rPr>
            <a:t>アセチルコリン</a:t>
          </a:r>
          <a:r>
            <a:rPr kumimoji="1" lang="ja-JP" sz="1400" dirty="0"/>
            <a:t>（</a:t>
          </a:r>
          <a:r>
            <a:rPr kumimoji="1" lang="ja-JP" altLang="en-US" sz="1400" dirty="0"/>
            <a:t>ムスカリン</a:t>
          </a:r>
          <a:r>
            <a:rPr kumimoji="1" lang="en-US" sz="1400" dirty="0"/>
            <a:t>M1</a:t>
          </a:r>
          <a:r>
            <a:rPr kumimoji="1" lang="ja-JP" sz="1400" dirty="0"/>
            <a:t>～</a:t>
          </a:r>
          <a:r>
            <a:rPr kumimoji="1" lang="en-US" sz="1400" dirty="0"/>
            <a:t>M5</a:t>
          </a:r>
          <a:r>
            <a:rPr kumimoji="1" lang="ja-JP" sz="1400" dirty="0"/>
            <a:t>）</a:t>
          </a:r>
          <a:r>
            <a:rPr kumimoji="1" lang="ja-JP" sz="1400" dirty="0">
              <a:effectLst>
                <a:outerShdw blurRad="38100" dist="38100" dir="2700000" algn="tl">
                  <a:srgbClr val="000000">
                    <a:alpha val="43137"/>
                  </a:srgbClr>
                </a:outerShdw>
              </a:effectLst>
            </a:rPr>
            <a:t> </a:t>
          </a:r>
          <a:r>
            <a:rPr kumimoji="1" lang="ja-JP" sz="1400" dirty="0">
              <a:effectLst/>
            </a:rPr>
            <a:t>副</a:t>
          </a:r>
          <a:r>
            <a:rPr kumimoji="1" lang="ja-JP" sz="1400" dirty="0"/>
            <a:t>交感神経を刺激し、消化管を蠕動させ、脈拍を遅くし、唾液の産生を促す活性がある。</a:t>
          </a:r>
          <a:endParaRPr lang="ja-JP" sz="1400" dirty="0"/>
        </a:p>
      </dgm:t>
    </dgm:pt>
    <dgm:pt modelId="{F25951FB-91DD-4732-A304-FE1B76F728A2}" type="parTrans" cxnId="{3DDA38FD-034C-4C8E-B5AE-332E61A45D8E}">
      <dgm:prSet/>
      <dgm:spPr/>
      <dgm:t>
        <a:bodyPr/>
        <a:lstStyle/>
        <a:p>
          <a:endParaRPr kumimoji="1" lang="ja-JP" altLang="en-US"/>
        </a:p>
      </dgm:t>
    </dgm:pt>
    <dgm:pt modelId="{47E41B54-DA2B-4025-8D49-6B4DF1E23A7A}" type="sibTrans" cxnId="{3DDA38FD-034C-4C8E-B5AE-332E61A45D8E}">
      <dgm:prSet/>
      <dgm:spPr/>
      <dgm:t>
        <a:bodyPr/>
        <a:lstStyle/>
        <a:p>
          <a:endParaRPr kumimoji="1" lang="ja-JP" altLang="en-US"/>
        </a:p>
      </dgm:t>
    </dgm:pt>
    <dgm:pt modelId="{03939B91-144A-4DEB-903C-6B3BD6DADFC8}" type="pres">
      <dgm:prSet presAssocID="{5C0CBBAF-4D11-4D13-B553-DFD2C8B54E30}" presName="linearFlow" presStyleCnt="0">
        <dgm:presLayoutVars>
          <dgm:dir/>
          <dgm:resizeHandles val="exact"/>
        </dgm:presLayoutVars>
      </dgm:prSet>
      <dgm:spPr/>
    </dgm:pt>
    <dgm:pt modelId="{169971E9-875B-4ECA-83BE-639DC8FF2B80}" type="pres">
      <dgm:prSet presAssocID="{D67BB05B-6158-4C14-8258-6BD7C73F276F}" presName="composite" presStyleCnt="0"/>
      <dgm:spPr/>
    </dgm:pt>
    <dgm:pt modelId="{E61BDCD6-D7FA-4DE6-A55E-AFE5EEE9D07F}" type="pres">
      <dgm:prSet presAssocID="{D67BB05B-6158-4C14-8258-6BD7C73F276F}" presName="imgShp" presStyleLbl="fgImgPlace1" presStyleIdx="0" presStyleCnt="5" custLinFactX="-37660" custLinFactNeighborX="-100000" custLinFactNeighborY="444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30AADBA-7F4A-4B57-B9C2-8367E55DC10B}" type="pres">
      <dgm:prSet presAssocID="{D67BB05B-6158-4C14-8258-6BD7C73F276F}" presName="txShp" presStyleLbl="node1" presStyleIdx="0" presStyleCnt="5" custScaleX="137325" custLinFactNeighborX="-260" custLinFactNeighborY="7693">
        <dgm:presLayoutVars>
          <dgm:bulletEnabled val="1"/>
        </dgm:presLayoutVars>
      </dgm:prSet>
      <dgm:spPr/>
    </dgm:pt>
    <dgm:pt modelId="{7C9E5803-FB36-4152-A9BE-163654DA8BFF}" type="pres">
      <dgm:prSet presAssocID="{F030E9D6-5B69-469C-BD5A-9149B17D4AF1}" presName="spacing" presStyleCnt="0"/>
      <dgm:spPr/>
    </dgm:pt>
    <dgm:pt modelId="{9194FCE1-7680-4E74-BFDC-9BC0ED358B9E}" type="pres">
      <dgm:prSet presAssocID="{2F7ED9BB-16C1-4BF9-92D4-454D70B69878}" presName="composite" presStyleCnt="0"/>
      <dgm:spPr/>
    </dgm:pt>
    <dgm:pt modelId="{77BF8C2A-18EB-4449-80AF-DD151156345F}" type="pres">
      <dgm:prSet presAssocID="{2F7ED9BB-16C1-4BF9-92D4-454D70B69878}" presName="imgShp" presStyleLbl="fgImgPlace1" presStyleIdx="1" presStyleCnt="5" custLinFactX="-37660" custLinFactNeighborX="-100000" custLinFactNeighborY="44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BEB04D8-79D8-4247-97CE-C9B40B0AA8A1}" type="pres">
      <dgm:prSet presAssocID="{2F7ED9BB-16C1-4BF9-92D4-454D70B69878}" presName="txShp" presStyleLbl="node1" presStyleIdx="1" presStyleCnt="5" custScaleX="137325">
        <dgm:presLayoutVars>
          <dgm:bulletEnabled val="1"/>
        </dgm:presLayoutVars>
      </dgm:prSet>
      <dgm:spPr/>
    </dgm:pt>
    <dgm:pt modelId="{1ABBD8AD-3E54-4380-AD77-4E797B935481}" type="pres">
      <dgm:prSet presAssocID="{AFBD5451-F0B2-4FA0-9597-29677566E36C}" presName="spacing" presStyleCnt="0"/>
      <dgm:spPr/>
    </dgm:pt>
    <dgm:pt modelId="{4FF8379C-EA27-477D-98A2-9CBE98D4CB4B}" type="pres">
      <dgm:prSet presAssocID="{74412A65-7D0D-4622-A241-0D16E1B85A90}" presName="composite" presStyleCnt="0"/>
      <dgm:spPr/>
    </dgm:pt>
    <dgm:pt modelId="{CE7E2051-2CD8-4EA8-85B5-74E24E2A66D3}" type="pres">
      <dgm:prSet presAssocID="{74412A65-7D0D-4622-A241-0D16E1B85A90}" presName="imgShp" presStyleLbl="fgImgPlace1" presStyleIdx="2" presStyleCnt="5" custLinFactX="-37660" custLinFactNeighborX="-100000" custLinFactNeighborY="4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2D3A85D-8429-4426-B6FC-5A09D2B30965}" type="pres">
      <dgm:prSet presAssocID="{74412A65-7D0D-4622-A241-0D16E1B85A90}" presName="txShp" presStyleLbl="node1" presStyleIdx="2" presStyleCnt="5" custScaleX="137325">
        <dgm:presLayoutVars>
          <dgm:bulletEnabled val="1"/>
        </dgm:presLayoutVars>
      </dgm:prSet>
      <dgm:spPr/>
    </dgm:pt>
    <dgm:pt modelId="{ED3FB734-CD22-4CC4-8143-737C2C4EC541}" type="pres">
      <dgm:prSet presAssocID="{C746A9AE-C5EE-49AB-B769-8DA87842EFBB}" presName="spacing" presStyleCnt="0"/>
      <dgm:spPr/>
    </dgm:pt>
    <dgm:pt modelId="{320FCF51-DC18-435A-AA26-69BEB184101F}" type="pres">
      <dgm:prSet presAssocID="{DA8692BA-DC94-4C41-B6AA-80E47382251C}" presName="composite" presStyleCnt="0"/>
      <dgm:spPr/>
    </dgm:pt>
    <dgm:pt modelId="{E91317D4-5335-48BF-866F-69F54775FBAE}" type="pres">
      <dgm:prSet presAssocID="{DA8692BA-DC94-4C41-B6AA-80E47382251C}" presName="imgShp" presStyleLbl="fgImgPlace1" presStyleIdx="3" presStyleCnt="5" custLinFactX="-37660" custLinFactNeighborX="-100000" custLinFactNeighborY="444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47F1C7-9BFC-4008-AE5A-14B30CB63DE9}" type="pres">
      <dgm:prSet presAssocID="{DA8692BA-DC94-4C41-B6AA-80E47382251C}" presName="txShp" presStyleLbl="node1" presStyleIdx="3" presStyleCnt="5" custScaleX="137325">
        <dgm:presLayoutVars>
          <dgm:bulletEnabled val="1"/>
        </dgm:presLayoutVars>
      </dgm:prSet>
      <dgm:spPr/>
    </dgm:pt>
    <dgm:pt modelId="{BAE966DE-82D6-47A5-A8DA-9C1AB2B53448}" type="pres">
      <dgm:prSet presAssocID="{68FAF51F-AC40-4790-85CF-7206F18C5DCB}" presName="spacing" presStyleCnt="0"/>
      <dgm:spPr/>
    </dgm:pt>
    <dgm:pt modelId="{B8E7E095-6101-4965-8672-7E32F6C93332}" type="pres">
      <dgm:prSet presAssocID="{EA060D2F-9278-4C14-A4AF-5D3DD00EE34F}" presName="composite" presStyleCnt="0"/>
      <dgm:spPr/>
    </dgm:pt>
    <dgm:pt modelId="{81D90D93-5F6E-4C79-A22C-B49EC65B2C2D}" type="pres">
      <dgm:prSet presAssocID="{EA060D2F-9278-4C14-A4AF-5D3DD00EE34F}" presName="imgShp" presStyleLbl="fgImgPlace1" presStyleIdx="4" presStyleCnt="5" custLinFactX="-37660" custLinFactNeighborX="-100000" custLinFactNeighborY="444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1990203-D792-4ADF-BE7C-26DB156590CB}" type="pres">
      <dgm:prSet presAssocID="{EA060D2F-9278-4C14-A4AF-5D3DD00EE34F}" presName="txShp" presStyleLbl="node1" presStyleIdx="4" presStyleCnt="5" custScaleX="137325">
        <dgm:presLayoutVars>
          <dgm:bulletEnabled val="1"/>
        </dgm:presLayoutVars>
      </dgm:prSet>
      <dgm:spPr/>
    </dgm:pt>
  </dgm:ptLst>
  <dgm:cxnLst>
    <dgm:cxn modelId="{F1105D1C-4126-43EC-8055-1930C57BAD63}" type="presOf" srcId="{5C0CBBAF-4D11-4D13-B553-DFD2C8B54E30}" destId="{03939B91-144A-4DEB-903C-6B3BD6DADFC8}" srcOrd="0" destOrd="0" presId="urn:microsoft.com/office/officeart/2005/8/layout/vList3"/>
    <dgm:cxn modelId="{C88B6F44-CB65-47C4-9A6D-081BC9D42248}" type="presOf" srcId="{DA8692BA-DC94-4C41-B6AA-80E47382251C}" destId="{B847F1C7-9BFC-4008-AE5A-14B30CB63DE9}" srcOrd="0" destOrd="0" presId="urn:microsoft.com/office/officeart/2005/8/layout/vList3"/>
    <dgm:cxn modelId="{E4222F50-A511-4B40-AFD3-5FF0493C5E63}" srcId="{5C0CBBAF-4D11-4D13-B553-DFD2C8B54E30}" destId="{74412A65-7D0D-4622-A241-0D16E1B85A90}" srcOrd="2" destOrd="0" parTransId="{5037ADCE-A298-48FC-87D9-73B4DD05633B}" sibTransId="{C746A9AE-C5EE-49AB-B769-8DA87842EFBB}"/>
    <dgm:cxn modelId="{96420C83-A02F-493F-9B98-F3223E263C12}" type="presOf" srcId="{D67BB05B-6158-4C14-8258-6BD7C73F276F}" destId="{A30AADBA-7F4A-4B57-B9C2-8367E55DC10B}" srcOrd="0" destOrd="0" presId="urn:microsoft.com/office/officeart/2005/8/layout/vList3"/>
    <dgm:cxn modelId="{F7C68384-C893-4FC5-B212-F067EA74229E}" type="presOf" srcId="{EA060D2F-9278-4C14-A4AF-5D3DD00EE34F}" destId="{21990203-D792-4ADF-BE7C-26DB156590CB}" srcOrd="0" destOrd="0" presId="urn:microsoft.com/office/officeart/2005/8/layout/vList3"/>
    <dgm:cxn modelId="{A6DB4396-7ABF-45AE-A941-C5FCE44ABCD6}" srcId="{5C0CBBAF-4D11-4D13-B553-DFD2C8B54E30}" destId="{D67BB05B-6158-4C14-8258-6BD7C73F276F}" srcOrd="0" destOrd="0" parTransId="{EEAB8776-3686-47F2-8383-72EAEA9D1224}" sibTransId="{F030E9D6-5B69-469C-BD5A-9149B17D4AF1}"/>
    <dgm:cxn modelId="{3A7E13AE-21A3-4093-B340-7A4909D567DA}" srcId="{5C0CBBAF-4D11-4D13-B553-DFD2C8B54E30}" destId="{DA8692BA-DC94-4C41-B6AA-80E47382251C}" srcOrd="3" destOrd="0" parTransId="{E77279F9-E3A2-4904-B47E-717D93571C0F}" sibTransId="{68FAF51F-AC40-4790-85CF-7206F18C5DCB}"/>
    <dgm:cxn modelId="{9E919AB3-0530-452C-9BEC-B147091F78EE}" srcId="{5C0CBBAF-4D11-4D13-B553-DFD2C8B54E30}" destId="{2F7ED9BB-16C1-4BF9-92D4-454D70B69878}" srcOrd="1" destOrd="0" parTransId="{5B3D76E3-E9CA-4B44-8D4C-D878467528FA}" sibTransId="{AFBD5451-F0B2-4FA0-9597-29677566E36C}"/>
    <dgm:cxn modelId="{C0C92FB6-6159-4B42-91FA-582D188BF1C9}" type="presOf" srcId="{74412A65-7D0D-4622-A241-0D16E1B85A90}" destId="{02D3A85D-8429-4426-B6FC-5A09D2B30965}" srcOrd="0" destOrd="0" presId="urn:microsoft.com/office/officeart/2005/8/layout/vList3"/>
    <dgm:cxn modelId="{360274BB-063F-4AE3-86EB-764331865BE0}" type="presOf" srcId="{2F7ED9BB-16C1-4BF9-92D4-454D70B69878}" destId="{3BEB04D8-79D8-4247-97CE-C9B40B0AA8A1}" srcOrd="0" destOrd="0" presId="urn:microsoft.com/office/officeart/2005/8/layout/vList3"/>
    <dgm:cxn modelId="{3DDA38FD-034C-4C8E-B5AE-332E61A45D8E}" srcId="{5C0CBBAF-4D11-4D13-B553-DFD2C8B54E30}" destId="{EA060D2F-9278-4C14-A4AF-5D3DD00EE34F}" srcOrd="4" destOrd="0" parTransId="{F25951FB-91DD-4732-A304-FE1B76F728A2}" sibTransId="{47E41B54-DA2B-4025-8D49-6B4DF1E23A7A}"/>
    <dgm:cxn modelId="{5D2D6BF8-F00A-4A6B-8378-523A47FE0361}" type="presParOf" srcId="{03939B91-144A-4DEB-903C-6B3BD6DADFC8}" destId="{169971E9-875B-4ECA-83BE-639DC8FF2B80}" srcOrd="0" destOrd="0" presId="urn:microsoft.com/office/officeart/2005/8/layout/vList3"/>
    <dgm:cxn modelId="{F801DFE1-7F65-40DA-89F0-5C2DC4C74ECB}" type="presParOf" srcId="{169971E9-875B-4ECA-83BE-639DC8FF2B80}" destId="{E61BDCD6-D7FA-4DE6-A55E-AFE5EEE9D07F}" srcOrd="0" destOrd="0" presId="urn:microsoft.com/office/officeart/2005/8/layout/vList3"/>
    <dgm:cxn modelId="{F49641F3-027C-4817-BCCF-726049A572ED}" type="presParOf" srcId="{169971E9-875B-4ECA-83BE-639DC8FF2B80}" destId="{A30AADBA-7F4A-4B57-B9C2-8367E55DC10B}" srcOrd="1" destOrd="0" presId="urn:microsoft.com/office/officeart/2005/8/layout/vList3"/>
    <dgm:cxn modelId="{F885D33D-E0B2-4324-AF34-BAB98F6DEFE9}" type="presParOf" srcId="{03939B91-144A-4DEB-903C-6B3BD6DADFC8}" destId="{7C9E5803-FB36-4152-A9BE-163654DA8BFF}" srcOrd="1" destOrd="0" presId="urn:microsoft.com/office/officeart/2005/8/layout/vList3"/>
    <dgm:cxn modelId="{264771F5-3030-4307-92B4-80D916B0C87A}" type="presParOf" srcId="{03939B91-144A-4DEB-903C-6B3BD6DADFC8}" destId="{9194FCE1-7680-4E74-BFDC-9BC0ED358B9E}" srcOrd="2" destOrd="0" presId="urn:microsoft.com/office/officeart/2005/8/layout/vList3"/>
    <dgm:cxn modelId="{C837FF2D-4034-4083-8718-A989577E902E}" type="presParOf" srcId="{9194FCE1-7680-4E74-BFDC-9BC0ED358B9E}" destId="{77BF8C2A-18EB-4449-80AF-DD151156345F}" srcOrd="0" destOrd="0" presId="urn:microsoft.com/office/officeart/2005/8/layout/vList3"/>
    <dgm:cxn modelId="{ECECB5E3-F4EF-4839-816C-5B9928401C2A}" type="presParOf" srcId="{9194FCE1-7680-4E74-BFDC-9BC0ED358B9E}" destId="{3BEB04D8-79D8-4247-97CE-C9B40B0AA8A1}" srcOrd="1" destOrd="0" presId="urn:microsoft.com/office/officeart/2005/8/layout/vList3"/>
    <dgm:cxn modelId="{BA3F1AE1-B16C-4805-BFD7-DA6C68E30377}" type="presParOf" srcId="{03939B91-144A-4DEB-903C-6B3BD6DADFC8}" destId="{1ABBD8AD-3E54-4380-AD77-4E797B935481}" srcOrd="3" destOrd="0" presId="urn:microsoft.com/office/officeart/2005/8/layout/vList3"/>
    <dgm:cxn modelId="{267F1735-5542-4861-AF07-613E86701961}" type="presParOf" srcId="{03939B91-144A-4DEB-903C-6B3BD6DADFC8}" destId="{4FF8379C-EA27-477D-98A2-9CBE98D4CB4B}" srcOrd="4" destOrd="0" presId="urn:microsoft.com/office/officeart/2005/8/layout/vList3"/>
    <dgm:cxn modelId="{19BD2636-E1AD-4D49-A2D0-6624721E0484}" type="presParOf" srcId="{4FF8379C-EA27-477D-98A2-9CBE98D4CB4B}" destId="{CE7E2051-2CD8-4EA8-85B5-74E24E2A66D3}" srcOrd="0" destOrd="0" presId="urn:microsoft.com/office/officeart/2005/8/layout/vList3"/>
    <dgm:cxn modelId="{4C33E84E-C987-4AB8-AEEB-AB3F6B01C1DA}" type="presParOf" srcId="{4FF8379C-EA27-477D-98A2-9CBE98D4CB4B}" destId="{02D3A85D-8429-4426-B6FC-5A09D2B30965}" srcOrd="1" destOrd="0" presId="urn:microsoft.com/office/officeart/2005/8/layout/vList3"/>
    <dgm:cxn modelId="{EAB686B6-DDBC-4B49-8860-7EF0E2E7A0FF}" type="presParOf" srcId="{03939B91-144A-4DEB-903C-6B3BD6DADFC8}" destId="{ED3FB734-CD22-4CC4-8143-737C2C4EC541}" srcOrd="5" destOrd="0" presId="urn:microsoft.com/office/officeart/2005/8/layout/vList3"/>
    <dgm:cxn modelId="{EE673BF5-4D15-41EB-95C2-E66279BEEA56}" type="presParOf" srcId="{03939B91-144A-4DEB-903C-6B3BD6DADFC8}" destId="{320FCF51-DC18-435A-AA26-69BEB184101F}" srcOrd="6" destOrd="0" presId="urn:microsoft.com/office/officeart/2005/8/layout/vList3"/>
    <dgm:cxn modelId="{54156B63-5D55-451A-ABDD-2E97AD3B5553}" type="presParOf" srcId="{320FCF51-DC18-435A-AA26-69BEB184101F}" destId="{E91317D4-5335-48BF-866F-69F54775FBAE}" srcOrd="0" destOrd="0" presId="urn:microsoft.com/office/officeart/2005/8/layout/vList3"/>
    <dgm:cxn modelId="{645CB916-1344-4A01-8983-B44C46B87BD6}" type="presParOf" srcId="{320FCF51-DC18-435A-AA26-69BEB184101F}" destId="{B847F1C7-9BFC-4008-AE5A-14B30CB63DE9}" srcOrd="1" destOrd="0" presId="urn:microsoft.com/office/officeart/2005/8/layout/vList3"/>
    <dgm:cxn modelId="{A5268D2D-CC0D-41BD-828B-24B9F13AE997}" type="presParOf" srcId="{03939B91-144A-4DEB-903C-6B3BD6DADFC8}" destId="{BAE966DE-82D6-47A5-A8DA-9C1AB2B53448}" srcOrd="7" destOrd="0" presId="urn:microsoft.com/office/officeart/2005/8/layout/vList3"/>
    <dgm:cxn modelId="{58221AED-6E45-4925-A76D-C92CFF14EDAF}" type="presParOf" srcId="{03939B91-144A-4DEB-903C-6B3BD6DADFC8}" destId="{B8E7E095-6101-4965-8672-7E32F6C93332}" srcOrd="8" destOrd="0" presId="urn:microsoft.com/office/officeart/2005/8/layout/vList3"/>
    <dgm:cxn modelId="{A59B7631-5D9F-47FD-88F8-4DA1AA8977A8}" type="presParOf" srcId="{B8E7E095-6101-4965-8672-7E32F6C93332}" destId="{81D90D93-5F6E-4C79-A22C-B49EC65B2C2D}" srcOrd="0" destOrd="0" presId="urn:microsoft.com/office/officeart/2005/8/layout/vList3"/>
    <dgm:cxn modelId="{9646BA7C-8D9B-4D7A-BCDF-29E04A503125}" type="presParOf" srcId="{B8E7E095-6101-4965-8672-7E32F6C93332}" destId="{21990203-D792-4ADF-BE7C-26DB156590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CBBAF-4D11-4D13-B553-DFD2C8B54E3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D67BB05B-6158-4C14-8258-6BD7C73F276F}">
      <dgm:prSet custT="1"/>
      <dgm:spPr/>
      <dgm:t>
        <a:bodyPr/>
        <a:lstStyle/>
        <a:p>
          <a:pPr algn="l" rtl="0"/>
          <a:r>
            <a:rPr kumimoji="1" lang="ja-JP" altLang="en-US" sz="1400" dirty="0"/>
            <a:t>　　</a:t>
          </a:r>
          <a:r>
            <a:rPr kumimoji="1" lang="ja-JP" sz="1400" dirty="0"/>
            <a:t>ドーパミン</a:t>
          </a:r>
          <a:r>
            <a:rPr kumimoji="1" lang="ja-JP" altLang="en-US" sz="1400" dirty="0"/>
            <a:t>　＝　楽しさや嬉しさを感じる</a:t>
          </a:r>
          <a:endParaRPr lang="ja-JP" sz="1400" dirty="0"/>
        </a:p>
      </dgm:t>
    </dgm:pt>
    <dgm:pt modelId="{EEAB8776-3686-47F2-8383-72EAEA9D1224}" type="parTrans" cxnId="{A6DB4396-7ABF-45AE-A941-C5FCE44ABCD6}">
      <dgm:prSet/>
      <dgm:spPr/>
      <dgm:t>
        <a:bodyPr/>
        <a:lstStyle/>
        <a:p>
          <a:endParaRPr kumimoji="1" lang="ja-JP" altLang="en-US"/>
        </a:p>
      </dgm:t>
    </dgm:pt>
    <dgm:pt modelId="{F030E9D6-5B69-469C-BD5A-9149B17D4AF1}" type="sibTrans" cxnId="{A6DB4396-7ABF-45AE-A941-C5FCE44ABCD6}">
      <dgm:prSet/>
      <dgm:spPr/>
      <dgm:t>
        <a:bodyPr/>
        <a:lstStyle/>
        <a:p>
          <a:endParaRPr kumimoji="1" lang="ja-JP" altLang="en-US"/>
        </a:p>
      </dgm:t>
    </dgm:pt>
    <dgm:pt modelId="{2F7ED9BB-16C1-4BF9-92D4-454D70B69878}">
      <dgm:prSet custT="1"/>
      <dgm:spPr/>
      <dgm:t>
        <a:bodyPr/>
        <a:lstStyle/>
        <a:p>
          <a:pPr algn="l" rtl="0"/>
          <a:r>
            <a:rPr kumimoji="1" lang="ja-JP" altLang="en-US" sz="1400" dirty="0"/>
            <a:t>　　</a:t>
          </a:r>
          <a:r>
            <a:rPr kumimoji="1" lang="ja-JP" sz="1400" dirty="0"/>
            <a:t>セロトニン</a:t>
          </a:r>
          <a:r>
            <a:rPr kumimoji="1" lang="ja-JP" altLang="en-US" sz="1400" dirty="0"/>
            <a:t>　＝　精神状態を</a:t>
          </a:r>
          <a:r>
            <a:rPr kumimoji="1" lang="ja-JP" sz="1400" dirty="0"/>
            <a:t>コントロール</a:t>
          </a:r>
          <a:r>
            <a:rPr kumimoji="1" lang="ja-JP" altLang="en-US" sz="1400" dirty="0"/>
            <a:t>する</a:t>
          </a:r>
          <a:endParaRPr lang="ja-JP" sz="1400" dirty="0"/>
        </a:p>
      </dgm:t>
    </dgm:pt>
    <dgm:pt modelId="{5B3D76E3-E9CA-4B44-8D4C-D878467528FA}" type="parTrans" cxnId="{9E919AB3-0530-452C-9BEC-B147091F78EE}">
      <dgm:prSet/>
      <dgm:spPr/>
      <dgm:t>
        <a:bodyPr/>
        <a:lstStyle/>
        <a:p>
          <a:endParaRPr kumimoji="1" lang="ja-JP" altLang="en-US"/>
        </a:p>
      </dgm:t>
    </dgm:pt>
    <dgm:pt modelId="{AFBD5451-F0B2-4FA0-9597-29677566E36C}" type="sibTrans" cxnId="{9E919AB3-0530-452C-9BEC-B147091F78EE}">
      <dgm:prSet/>
      <dgm:spPr/>
      <dgm:t>
        <a:bodyPr/>
        <a:lstStyle/>
        <a:p>
          <a:endParaRPr kumimoji="1" lang="ja-JP" altLang="en-US"/>
        </a:p>
      </dgm:t>
    </dgm:pt>
    <dgm:pt modelId="{74412A65-7D0D-4622-A241-0D16E1B85A90}">
      <dgm:prSet custT="1"/>
      <dgm:spPr/>
      <dgm:t>
        <a:bodyPr/>
        <a:lstStyle/>
        <a:p>
          <a:pPr algn="l" rtl="0"/>
          <a:r>
            <a:rPr kumimoji="1" lang="ja-JP" altLang="en-US" sz="1400" dirty="0"/>
            <a:t>　　</a:t>
          </a:r>
          <a:r>
            <a:rPr kumimoji="1" lang="ja-JP" sz="1400" dirty="0"/>
            <a:t>ノルアドレナリン</a:t>
          </a:r>
          <a:r>
            <a:rPr kumimoji="1" lang="ja-JP" altLang="en-US" sz="1400" dirty="0"/>
            <a:t>　＝　怒りや不安を感じる、危険に対して身構える</a:t>
          </a:r>
          <a:endParaRPr lang="ja-JP" sz="1400" dirty="0"/>
        </a:p>
      </dgm:t>
    </dgm:pt>
    <dgm:pt modelId="{5037ADCE-A298-48FC-87D9-73B4DD05633B}" type="parTrans" cxnId="{E4222F50-A511-4B40-AFD3-5FF0493C5E63}">
      <dgm:prSet/>
      <dgm:spPr/>
      <dgm:t>
        <a:bodyPr/>
        <a:lstStyle/>
        <a:p>
          <a:endParaRPr kumimoji="1" lang="ja-JP" altLang="en-US"/>
        </a:p>
      </dgm:t>
    </dgm:pt>
    <dgm:pt modelId="{C746A9AE-C5EE-49AB-B769-8DA87842EFBB}" type="sibTrans" cxnId="{E4222F50-A511-4B40-AFD3-5FF0493C5E63}">
      <dgm:prSet/>
      <dgm:spPr/>
      <dgm:t>
        <a:bodyPr/>
        <a:lstStyle/>
        <a:p>
          <a:endParaRPr kumimoji="1" lang="ja-JP" altLang="en-US"/>
        </a:p>
      </dgm:t>
    </dgm:pt>
    <dgm:pt modelId="{DA8692BA-DC94-4C41-B6AA-80E47382251C}">
      <dgm:prSet custT="1"/>
      <dgm:spPr/>
      <dgm:t>
        <a:bodyPr/>
        <a:lstStyle/>
        <a:p>
          <a:pPr algn="l" rtl="0"/>
          <a:r>
            <a:rPr kumimoji="1" lang="ja-JP" altLang="en-US" sz="1400" dirty="0"/>
            <a:t>　　</a:t>
          </a:r>
          <a:r>
            <a:rPr kumimoji="1" lang="ja-JP" sz="1400" dirty="0"/>
            <a:t>ヒスタミン</a:t>
          </a:r>
          <a:r>
            <a:rPr kumimoji="1" lang="ja-JP" altLang="en-US" sz="1400" dirty="0"/>
            <a:t>　＝　</a:t>
          </a:r>
          <a:r>
            <a:rPr kumimoji="1" lang="ja-JP" altLang="en-US" sz="1400" dirty="0">
              <a:effectLst/>
            </a:rPr>
            <a:t>脳の覚醒を維持させる</a:t>
          </a:r>
          <a:endParaRPr lang="ja-JP" sz="1400" dirty="0">
            <a:effectLst/>
          </a:endParaRPr>
        </a:p>
      </dgm:t>
    </dgm:pt>
    <dgm:pt modelId="{E77279F9-E3A2-4904-B47E-717D93571C0F}" type="parTrans" cxnId="{3A7E13AE-21A3-4093-B340-7A4909D567DA}">
      <dgm:prSet/>
      <dgm:spPr/>
      <dgm:t>
        <a:bodyPr/>
        <a:lstStyle/>
        <a:p>
          <a:endParaRPr kumimoji="1" lang="ja-JP" altLang="en-US"/>
        </a:p>
      </dgm:t>
    </dgm:pt>
    <dgm:pt modelId="{68FAF51F-AC40-4790-85CF-7206F18C5DCB}" type="sibTrans" cxnId="{3A7E13AE-21A3-4093-B340-7A4909D567DA}">
      <dgm:prSet/>
      <dgm:spPr/>
      <dgm:t>
        <a:bodyPr/>
        <a:lstStyle/>
        <a:p>
          <a:endParaRPr kumimoji="1" lang="ja-JP" altLang="en-US"/>
        </a:p>
      </dgm:t>
    </dgm:pt>
    <dgm:pt modelId="{EA060D2F-9278-4C14-A4AF-5D3DD00EE34F}">
      <dgm:prSet custT="1"/>
      <dgm:spPr/>
      <dgm:t>
        <a:bodyPr/>
        <a:lstStyle/>
        <a:p>
          <a:pPr algn="l" rtl="0"/>
          <a:r>
            <a:rPr kumimoji="1" lang="ja-JP" altLang="en-US" sz="1400" dirty="0">
              <a:effectLst/>
            </a:rPr>
            <a:t>　アセチルコリン　</a:t>
          </a:r>
          <a:r>
            <a:rPr kumimoji="1" lang="ja-JP" altLang="en-US" sz="1400" dirty="0"/>
            <a:t>＝　</a:t>
          </a:r>
          <a:r>
            <a:rPr kumimoji="1" lang="ja-JP" sz="1400" dirty="0"/>
            <a:t>消化管</a:t>
          </a:r>
          <a:r>
            <a:rPr kumimoji="1" lang="ja-JP" altLang="en-US" sz="1400" dirty="0"/>
            <a:t>運動に関わる</a:t>
          </a:r>
          <a:endParaRPr lang="ja-JP" sz="1400" dirty="0"/>
        </a:p>
      </dgm:t>
    </dgm:pt>
    <dgm:pt modelId="{F25951FB-91DD-4732-A304-FE1B76F728A2}" type="parTrans" cxnId="{3DDA38FD-034C-4C8E-B5AE-332E61A45D8E}">
      <dgm:prSet/>
      <dgm:spPr/>
      <dgm:t>
        <a:bodyPr/>
        <a:lstStyle/>
        <a:p>
          <a:endParaRPr kumimoji="1" lang="ja-JP" altLang="en-US"/>
        </a:p>
      </dgm:t>
    </dgm:pt>
    <dgm:pt modelId="{47E41B54-DA2B-4025-8D49-6B4DF1E23A7A}" type="sibTrans" cxnId="{3DDA38FD-034C-4C8E-B5AE-332E61A45D8E}">
      <dgm:prSet/>
      <dgm:spPr/>
      <dgm:t>
        <a:bodyPr/>
        <a:lstStyle/>
        <a:p>
          <a:endParaRPr kumimoji="1" lang="ja-JP" altLang="en-US"/>
        </a:p>
      </dgm:t>
    </dgm:pt>
    <dgm:pt modelId="{03939B91-144A-4DEB-903C-6B3BD6DADFC8}" type="pres">
      <dgm:prSet presAssocID="{5C0CBBAF-4D11-4D13-B553-DFD2C8B54E30}" presName="linearFlow" presStyleCnt="0">
        <dgm:presLayoutVars>
          <dgm:dir/>
          <dgm:resizeHandles val="exact"/>
        </dgm:presLayoutVars>
      </dgm:prSet>
      <dgm:spPr/>
    </dgm:pt>
    <dgm:pt modelId="{169971E9-875B-4ECA-83BE-639DC8FF2B80}" type="pres">
      <dgm:prSet presAssocID="{D67BB05B-6158-4C14-8258-6BD7C73F276F}" presName="composite" presStyleCnt="0"/>
      <dgm:spPr/>
    </dgm:pt>
    <dgm:pt modelId="{E61BDCD6-D7FA-4DE6-A55E-AFE5EEE9D07F}" type="pres">
      <dgm:prSet presAssocID="{D67BB05B-6158-4C14-8258-6BD7C73F276F}" presName="imgShp" presStyleLbl="fgImgPlace1" presStyleIdx="0" presStyleCnt="5" custLinFactX="-37660" custLinFactNeighborX="-100000" custLinFactNeighborY="4444"/>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30AADBA-7F4A-4B57-B9C2-8367E55DC10B}" type="pres">
      <dgm:prSet presAssocID="{D67BB05B-6158-4C14-8258-6BD7C73F276F}" presName="txShp" presStyleLbl="node1" presStyleIdx="0" presStyleCnt="5" custScaleX="137325">
        <dgm:presLayoutVars>
          <dgm:bulletEnabled val="1"/>
        </dgm:presLayoutVars>
      </dgm:prSet>
      <dgm:spPr/>
    </dgm:pt>
    <dgm:pt modelId="{7C9E5803-FB36-4152-A9BE-163654DA8BFF}" type="pres">
      <dgm:prSet presAssocID="{F030E9D6-5B69-469C-BD5A-9149B17D4AF1}" presName="spacing" presStyleCnt="0"/>
      <dgm:spPr/>
    </dgm:pt>
    <dgm:pt modelId="{9194FCE1-7680-4E74-BFDC-9BC0ED358B9E}" type="pres">
      <dgm:prSet presAssocID="{2F7ED9BB-16C1-4BF9-92D4-454D70B69878}" presName="composite" presStyleCnt="0"/>
      <dgm:spPr/>
    </dgm:pt>
    <dgm:pt modelId="{77BF8C2A-18EB-4449-80AF-DD151156345F}" type="pres">
      <dgm:prSet presAssocID="{2F7ED9BB-16C1-4BF9-92D4-454D70B69878}" presName="imgShp" presStyleLbl="fgImgPlace1" presStyleIdx="1" presStyleCnt="5" custLinFactX="-37660" custLinFactNeighborX="-100000" custLinFactNeighborY="44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BEB04D8-79D8-4247-97CE-C9B40B0AA8A1}" type="pres">
      <dgm:prSet presAssocID="{2F7ED9BB-16C1-4BF9-92D4-454D70B69878}" presName="txShp" presStyleLbl="node1" presStyleIdx="1" presStyleCnt="5" custScaleX="137325" custLinFactNeighborX="436" custLinFactNeighborY="4292">
        <dgm:presLayoutVars>
          <dgm:bulletEnabled val="1"/>
        </dgm:presLayoutVars>
      </dgm:prSet>
      <dgm:spPr/>
    </dgm:pt>
    <dgm:pt modelId="{1ABBD8AD-3E54-4380-AD77-4E797B935481}" type="pres">
      <dgm:prSet presAssocID="{AFBD5451-F0B2-4FA0-9597-29677566E36C}" presName="spacing" presStyleCnt="0"/>
      <dgm:spPr/>
    </dgm:pt>
    <dgm:pt modelId="{4FF8379C-EA27-477D-98A2-9CBE98D4CB4B}" type="pres">
      <dgm:prSet presAssocID="{74412A65-7D0D-4622-A241-0D16E1B85A90}" presName="composite" presStyleCnt="0"/>
      <dgm:spPr/>
    </dgm:pt>
    <dgm:pt modelId="{CE7E2051-2CD8-4EA8-85B5-74E24E2A66D3}" type="pres">
      <dgm:prSet presAssocID="{74412A65-7D0D-4622-A241-0D16E1B85A90}" presName="imgShp" presStyleLbl="fgImgPlace1" presStyleIdx="2" presStyleCnt="5" custLinFactX="-37660" custLinFactNeighborX="-100000" custLinFactNeighborY="4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2D3A85D-8429-4426-B6FC-5A09D2B30965}" type="pres">
      <dgm:prSet presAssocID="{74412A65-7D0D-4622-A241-0D16E1B85A90}" presName="txShp" presStyleLbl="node1" presStyleIdx="2" presStyleCnt="5" custScaleX="137325">
        <dgm:presLayoutVars>
          <dgm:bulletEnabled val="1"/>
        </dgm:presLayoutVars>
      </dgm:prSet>
      <dgm:spPr/>
    </dgm:pt>
    <dgm:pt modelId="{ED3FB734-CD22-4CC4-8143-737C2C4EC541}" type="pres">
      <dgm:prSet presAssocID="{C746A9AE-C5EE-49AB-B769-8DA87842EFBB}" presName="spacing" presStyleCnt="0"/>
      <dgm:spPr/>
    </dgm:pt>
    <dgm:pt modelId="{320FCF51-DC18-435A-AA26-69BEB184101F}" type="pres">
      <dgm:prSet presAssocID="{DA8692BA-DC94-4C41-B6AA-80E47382251C}" presName="composite" presStyleCnt="0"/>
      <dgm:spPr/>
    </dgm:pt>
    <dgm:pt modelId="{E91317D4-5335-48BF-866F-69F54775FBAE}" type="pres">
      <dgm:prSet presAssocID="{DA8692BA-DC94-4C41-B6AA-80E47382251C}" presName="imgShp" presStyleLbl="fgImgPlace1" presStyleIdx="3" presStyleCnt="5" custLinFactX="-37660" custLinFactNeighborX="-100000" custLinFactNeighborY="444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47F1C7-9BFC-4008-AE5A-14B30CB63DE9}" type="pres">
      <dgm:prSet presAssocID="{DA8692BA-DC94-4C41-B6AA-80E47382251C}" presName="txShp" presStyleLbl="node1" presStyleIdx="3" presStyleCnt="5" custScaleX="137325">
        <dgm:presLayoutVars>
          <dgm:bulletEnabled val="1"/>
        </dgm:presLayoutVars>
      </dgm:prSet>
      <dgm:spPr/>
    </dgm:pt>
    <dgm:pt modelId="{BAE966DE-82D6-47A5-A8DA-9C1AB2B53448}" type="pres">
      <dgm:prSet presAssocID="{68FAF51F-AC40-4790-85CF-7206F18C5DCB}" presName="spacing" presStyleCnt="0"/>
      <dgm:spPr/>
    </dgm:pt>
    <dgm:pt modelId="{B8E7E095-6101-4965-8672-7E32F6C93332}" type="pres">
      <dgm:prSet presAssocID="{EA060D2F-9278-4C14-A4AF-5D3DD00EE34F}" presName="composite" presStyleCnt="0"/>
      <dgm:spPr/>
    </dgm:pt>
    <dgm:pt modelId="{81D90D93-5F6E-4C79-A22C-B49EC65B2C2D}" type="pres">
      <dgm:prSet presAssocID="{EA060D2F-9278-4C14-A4AF-5D3DD00EE34F}" presName="imgShp" presStyleLbl="fgImgPlace1" presStyleIdx="4" presStyleCnt="5" custLinFactX="-37660" custLinFactNeighborX="-100000" custLinFactNeighborY="444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1990203-D792-4ADF-BE7C-26DB156590CB}" type="pres">
      <dgm:prSet presAssocID="{EA060D2F-9278-4C14-A4AF-5D3DD00EE34F}" presName="txShp" presStyleLbl="node1" presStyleIdx="4" presStyleCnt="5" custScaleX="137325">
        <dgm:presLayoutVars>
          <dgm:bulletEnabled val="1"/>
        </dgm:presLayoutVars>
      </dgm:prSet>
      <dgm:spPr/>
    </dgm:pt>
  </dgm:ptLst>
  <dgm:cxnLst>
    <dgm:cxn modelId="{6E65740F-569A-4E5B-B7A2-1AF63AB1AFA5}" type="presOf" srcId="{2F7ED9BB-16C1-4BF9-92D4-454D70B69878}" destId="{3BEB04D8-79D8-4247-97CE-C9B40B0AA8A1}" srcOrd="0" destOrd="0" presId="urn:microsoft.com/office/officeart/2005/8/layout/vList3"/>
    <dgm:cxn modelId="{25BC4E60-143B-4223-BC8B-61ACD03F5D84}" type="presOf" srcId="{DA8692BA-DC94-4C41-B6AA-80E47382251C}" destId="{B847F1C7-9BFC-4008-AE5A-14B30CB63DE9}" srcOrd="0" destOrd="0" presId="urn:microsoft.com/office/officeart/2005/8/layout/vList3"/>
    <dgm:cxn modelId="{E4222F50-A511-4B40-AFD3-5FF0493C5E63}" srcId="{5C0CBBAF-4D11-4D13-B553-DFD2C8B54E30}" destId="{74412A65-7D0D-4622-A241-0D16E1B85A90}" srcOrd="2" destOrd="0" parTransId="{5037ADCE-A298-48FC-87D9-73B4DD05633B}" sibTransId="{C746A9AE-C5EE-49AB-B769-8DA87842EFBB}"/>
    <dgm:cxn modelId="{EAD86475-299E-4F7D-8C3C-24CF5A42E1CB}" type="presOf" srcId="{EA060D2F-9278-4C14-A4AF-5D3DD00EE34F}" destId="{21990203-D792-4ADF-BE7C-26DB156590CB}" srcOrd="0" destOrd="0" presId="urn:microsoft.com/office/officeart/2005/8/layout/vList3"/>
    <dgm:cxn modelId="{4AC93D76-216F-441A-8911-C2EE35F953A2}" type="presOf" srcId="{D67BB05B-6158-4C14-8258-6BD7C73F276F}" destId="{A30AADBA-7F4A-4B57-B9C2-8367E55DC10B}" srcOrd="0" destOrd="0" presId="urn:microsoft.com/office/officeart/2005/8/layout/vList3"/>
    <dgm:cxn modelId="{7D38557A-CD57-4D90-86A2-BE5336B13EE3}" type="presOf" srcId="{74412A65-7D0D-4622-A241-0D16E1B85A90}" destId="{02D3A85D-8429-4426-B6FC-5A09D2B30965}" srcOrd="0" destOrd="0" presId="urn:microsoft.com/office/officeart/2005/8/layout/vList3"/>
    <dgm:cxn modelId="{A6DB4396-7ABF-45AE-A941-C5FCE44ABCD6}" srcId="{5C0CBBAF-4D11-4D13-B553-DFD2C8B54E30}" destId="{D67BB05B-6158-4C14-8258-6BD7C73F276F}" srcOrd="0" destOrd="0" parTransId="{EEAB8776-3686-47F2-8383-72EAEA9D1224}" sibTransId="{F030E9D6-5B69-469C-BD5A-9149B17D4AF1}"/>
    <dgm:cxn modelId="{3A7E13AE-21A3-4093-B340-7A4909D567DA}" srcId="{5C0CBBAF-4D11-4D13-B553-DFD2C8B54E30}" destId="{DA8692BA-DC94-4C41-B6AA-80E47382251C}" srcOrd="3" destOrd="0" parTransId="{E77279F9-E3A2-4904-B47E-717D93571C0F}" sibTransId="{68FAF51F-AC40-4790-85CF-7206F18C5DCB}"/>
    <dgm:cxn modelId="{9E919AB3-0530-452C-9BEC-B147091F78EE}" srcId="{5C0CBBAF-4D11-4D13-B553-DFD2C8B54E30}" destId="{2F7ED9BB-16C1-4BF9-92D4-454D70B69878}" srcOrd="1" destOrd="0" parTransId="{5B3D76E3-E9CA-4B44-8D4C-D878467528FA}" sibTransId="{AFBD5451-F0B2-4FA0-9597-29677566E36C}"/>
    <dgm:cxn modelId="{F12D07BE-5119-48FE-8F86-EC89B4339BFB}" type="presOf" srcId="{5C0CBBAF-4D11-4D13-B553-DFD2C8B54E30}" destId="{03939B91-144A-4DEB-903C-6B3BD6DADFC8}" srcOrd="0" destOrd="0" presId="urn:microsoft.com/office/officeart/2005/8/layout/vList3"/>
    <dgm:cxn modelId="{3DDA38FD-034C-4C8E-B5AE-332E61A45D8E}" srcId="{5C0CBBAF-4D11-4D13-B553-DFD2C8B54E30}" destId="{EA060D2F-9278-4C14-A4AF-5D3DD00EE34F}" srcOrd="4" destOrd="0" parTransId="{F25951FB-91DD-4732-A304-FE1B76F728A2}" sibTransId="{47E41B54-DA2B-4025-8D49-6B4DF1E23A7A}"/>
    <dgm:cxn modelId="{BB62FE7E-488F-4137-B58B-46D4C3D5EAAD}" type="presParOf" srcId="{03939B91-144A-4DEB-903C-6B3BD6DADFC8}" destId="{169971E9-875B-4ECA-83BE-639DC8FF2B80}" srcOrd="0" destOrd="0" presId="urn:microsoft.com/office/officeart/2005/8/layout/vList3"/>
    <dgm:cxn modelId="{2D3B44F3-CB56-4721-B221-E324B74B4CF2}" type="presParOf" srcId="{169971E9-875B-4ECA-83BE-639DC8FF2B80}" destId="{E61BDCD6-D7FA-4DE6-A55E-AFE5EEE9D07F}" srcOrd="0" destOrd="0" presId="urn:microsoft.com/office/officeart/2005/8/layout/vList3"/>
    <dgm:cxn modelId="{D9C07EE8-86AD-424B-A204-E4F8FF69C204}" type="presParOf" srcId="{169971E9-875B-4ECA-83BE-639DC8FF2B80}" destId="{A30AADBA-7F4A-4B57-B9C2-8367E55DC10B}" srcOrd="1" destOrd="0" presId="urn:microsoft.com/office/officeart/2005/8/layout/vList3"/>
    <dgm:cxn modelId="{D6D44904-0552-4D10-A5CA-95BBE45A7571}" type="presParOf" srcId="{03939B91-144A-4DEB-903C-6B3BD6DADFC8}" destId="{7C9E5803-FB36-4152-A9BE-163654DA8BFF}" srcOrd="1" destOrd="0" presId="urn:microsoft.com/office/officeart/2005/8/layout/vList3"/>
    <dgm:cxn modelId="{9220287C-877C-4F15-83AD-D6066D37C5C8}" type="presParOf" srcId="{03939B91-144A-4DEB-903C-6B3BD6DADFC8}" destId="{9194FCE1-7680-4E74-BFDC-9BC0ED358B9E}" srcOrd="2" destOrd="0" presId="urn:microsoft.com/office/officeart/2005/8/layout/vList3"/>
    <dgm:cxn modelId="{96D35092-B139-4244-AE5B-A5DB302A981C}" type="presParOf" srcId="{9194FCE1-7680-4E74-BFDC-9BC0ED358B9E}" destId="{77BF8C2A-18EB-4449-80AF-DD151156345F}" srcOrd="0" destOrd="0" presId="urn:microsoft.com/office/officeart/2005/8/layout/vList3"/>
    <dgm:cxn modelId="{3F636D7A-FE41-488F-9C5E-A78A13CA6DA0}" type="presParOf" srcId="{9194FCE1-7680-4E74-BFDC-9BC0ED358B9E}" destId="{3BEB04D8-79D8-4247-97CE-C9B40B0AA8A1}" srcOrd="1" destOrd="0" presId="urn:microsoft.com/office/officeart/2005/8/layout/vList3"/>
    <dgm:cxn modelId="{7AF72198-F579-48AC-AC06-AE522B4C9112}" type="presParOf" srcId="{03939B91-144A-4DEB-903C-6B3BD6DADFC8}" destId="{1ABBD8AD-3E54-4380-AD77-4E797B935481}" srcOrd="3" destOrd="0" presId="urn:microsoft.com/office/officeart/2005/8/layout/vList3"/>
    <dgm:cxn modelId="{FA9DB31A-87E0-4647-A2E2-AD7DD692BB35}" type="presParOf" srcId="{03939B91-144A-4DEB-903C-6B3BD6DADFC8}" destId="{4FF8379C-EA27-477D-98A2-9CBE98D4CB4B}" srcOrd="4" destOrd="0" presId="urn:microsoft.com/office/officeart/2005/8/layout/vList3"/>
    <dgm:cxn modelId="{F11CAF12-D31D-4064-A336-328866174510}" type="presParOf" srcId="{4FF8379C-EA27-477D-98A2-9CBE98D4CB4B}" destId="{CE7E2051-2CD8-4EA8-85B5-74E24E2A66D3}" srcOrd="0" destOrd="0" presId="urn:microsoft.com/office/officeart/2005/8/layout/vList3"/>
    <dgm:cxn modelId="{39B6548C-6BA7-4D84-B0ED-51A16CE100AC}" type="presParOf" srcId="{4FF8379C-EA27-477D-98A2-9CBE98D4CB4B}" destId="{02D3A85D-8429-4426-B6FC-5A09D2B30965}" srcOrd="1" destOrd="0" presId="urn:microsoft.com/office/officeart/2005/8/layout/vList3"/>
    <dgm:cxn modelId="{D330F2ED-95FD-4F05-BD61-EB5F9B06A99F}" type="presParOf" srcId="{03939B91-144A-4DEB-903C-6B3BD6DADFC8}" destId="{ED3FB734-CD22-4CC4-8143-737C2C4EC541}" srcOrd="5" destOrd="0" presId="urn:microsoft.com/office/officeart/2005/8/layout/vList3"/>
    <dgm:cxn modelId="{EF26499B-B69B-499A-96F9-A4C144D5D594}" type="presParOf" srcId="{03939B91-144A-4DEB-903C-6B3BD6DADFC8}" destId="{320FCF51-DC18-435A-AA26-69BEB184101F}" srcOrd="6" destOrd="0" presId="urn:microsoft.com/office/officeart/2005/8/layout/vList3"/>
    <dgm:cxn modelId="{29A73377-6BD1-4D8F-95C2-C358C7F72A3B}" type="presParOf" srcId="{320FCF51-DC18-435A-AA26-69BEB184101F}" destId="{E91317D4-5335-48BF-866F-69F54775FBAE}" srcOrd="0" destOrd="0" presId="urn:microsoft.com/office/officeart/2005/8/layout/vList3"/>
    <dgm:cxn modelId="{6E69D39D-DACE-40D4-9686-A7CE62C830C5}" type="presParOf" srcId="{320FCF51-DC18-435A-AA26-69BEB184101F}" destId="{B847F1C7-9BFC-4008-AE5A-14B30CB63DE9}" srcOrd="1" destOrd="0" presId="urn:microsoft.com/office/officeart/2005/8/layout/vList3"/>
    <dgm:cxn modelId="{4AB6D791-6F50-4F3E-9934-972B968CE680}" type="presParOf" srcId="{03939B91-144A-4DEB-903C-6B3BD6DADFC8}" destId="{BAE966DE-82D6-47A5-A8DA-9C1AB2B53448}" srcOrd="7" destOrd="0" presId="urn:microsoft.com/office/officeart/2005/8/layout/vList3"/>
    <dgm:cxn modelId="{959B6AC4-1EBD-4F5C-A837-8A2AD9570B63}" type="presParOf" srcId="{03939B91-144A-4DEB-903C-6B3BD6DADFC8}" destId="{B8E7E095-6101-4965-8672-7E32F6C93332}" srcOrd="8" destOrd="0" presId="urn:microsoft.com/office/officeart/2005/8/layout/vList3"/>
    <dgm:cxn modelId="{DC7E6751-A16A-4C6C-926B-F61ECEA9120E}" type="presParOf" srcId="{B8E7E095-6101-4965-8672-7E32F6C93332}" destId="{81D90D93-5F6E-4C79-A22C-B49EC65B2C2D}" srcOrd="0" destOrd="0" presId="urn:microsoft.com/office/officeart/2005/8/layout/vList3"/>
    <dgm:cxn modelId="{F89180A1-6997-41D4-9174-C65D096CE941}" type="presParOf" srcId="{B8E7E095-6101-4965-8672-7E32F6C93332}" destId="{21990203-D792-4ADF-BE7C-26DB156590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CBBAF-4D11-4D13-B553-DFD2C8B54E3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D67BB05B-6158-4C14-8258-6BD7C73F276F}">
      <dgm:prSet custT="1"/>
      <dgm:spPr/>
      <dgm:t>
        <a:bodyPr/>
        <a:lstStyle/>
        <a:p>
          <a:pPr algn="ctr" rtl="0">
            <a:lnSpc>
              <a:spcPts val="0"/>
            </a:lnSpc>
          </a:pPr>
          <a:endParaRPr lang="en-US" altLang="ja-JP" sz="1400" spc="-100" dirty="0"/>
        </a:p>
        <a:p>
          <a:pPr algn="l" rtl="0">
            <a:lnSpc>
              <a:spcPts val="800"/>
            </a:lnSpc>
          </a:pPr>
          <a:r>
            <a:rPr lang="ja-JP" altLang="en-US" sz="1400" spc="-100" dirty="0"/>
            <a:t>　　</a:t>
          </a:r>
          <a:r>
            <a:rPr lang="ja-JP" altLang="ja-JP" sz="1400" spc="-100" dirty="0"/>
            <a:t>ドーパミン↑（賦活）⇒意欲、快楽、興奮</a:t>
          </a:r>
        </a:p>
        <a:p>
          <a:pPr algn="l">
            <a:lnSpc>
              <a:spcPts val="800"/>
            </a:lnSpc>
          </a:pPr>
          <a:r>
            <a:rPr lang="ja-JP" altLang="en-US" sz="1400" spc="-100" dirty="0"/>
            <a:t>　　</a:t>
          </a:r>
          <a:r>
            <a:rPr lang="ja-JP" altLang="ja-JP" sz="1400" spc="-100" dirty="0"/>
            <a:t>ドーパミン↓（遮断）⇒意欲低下、鎮静</a:t>
          </a:r>
          <a:r>
            <a:rPr lang="ja-JP" altLang="en-US" sz="1400" spc="-100" dirty="0"/>
            <a:t>　</a:t>
          </a:r>
          <a:r>
            <a:rPr lang="en-US" altLang="ja-JP" sz="1400" spc="-100" dirty="0"/>
            <a:t>a</a:t>
          </a:r>
          <a:r>
            <a:rPr lang="ja-JP" altLang="en-US" sz="1400" spc="-100" dirty="0"/>
            <a:t>賦活、パーキンソニズム、月経異常</a:t>
          </a:r>
          <a:endParaRPr lang="en-US" altLang="ja-JP" sz="1400" spc="-100" dirty="0"/>
        </a:p>
        <a:p>
          <a:pPr algn="l">
            <a:lnSpc>
              <a:spcPts val="800"/>
            </a:lnSpc>
          </a:pPr>
          <a:r>
            <a:rPr lang="ja-JP" altLang="en-US" sz="1400" spc="-100" dirty="0"/>
            <a:t>　　</a:t>
          </a:r>
          <a:r>
            <a:rPr lang="ja-JP" altLang="ja-JP" sz="1400" spc="-100" dirty="0"/>
            <a:t>（趣味や恋愛などで増</a:t>
          </a:r>
          <a:r>
            <a:rPr lang="ja-JP" altLang="en-US" sz="1400" spc="-100" dirty="0"/>
            <a:t>え</a:t>
          </a:r>
          <a:r>
            <a:rPr lang="ja-JP" altLang="ja-JP" sz="1400" spc="-100" dirty="0"/>
            <a:t>る。ノルアドレナリン</a:t>
          </a:r>
          <a:r>
            <a:rPr lang="ja-JP" altLang="en-US" sz="1400" spc="-100" dirty="0"/>
            <a:t>、コリン</a:t>
          </a:r>
          <a:r>
            <a:rPr lang="ja-JP" altLang="ja-JP" sz="1400" spc="-100" dirty="0"/>
            <a:t>と拮抗作用がある。）</a:t>
          </a:r>
          <a:endParaRPr lang="ja-JP" sz="1400" dirty="0"/>
        </a:p>
      </dgm:t>
    </dgm:pt>
    <dgm:pt modelId="{EEAB8776-3686-47F2-8383-72EAEA9D1224}" type="parTrans" cxnId="{A6DB4396-7ABF-45AE-A941-C5FCE44ABCD6}">
      <dgm:prSet/>
      <dgm:spPr/>
      <dgm:t>
        <a:bodyPr/>
        <a:lstStyle/>
        <a:p>
          <a:endParaRPr kumimoji="1" lang="ja-JP" altLang="en-US"/>
        </a:p>
      </dgm:t>
    </dgm:pt>
    <dgm:pt modelId="{F030E9D6-5B69-469C-BD5A-9149B17D4AF1}" type="sibTrans" cxnId="{A6DB4396-7ABF-45AE-A941-C5FCE44ABCD6}">
      <dgm:prSet/>
      <dgm:spPr/>
      <dgm:t>
        <a:bodyPr/>
        <a:lstStyle/>
        <a:p>
          <a:endParaRPr kumimoji="1" lang="ja-JP" altLang="en-US"/>
        </a:p>
      </dgm:t>
    </dgm:pt>
    <dgm:pt modelId="{74412A65-7D0D-4622-A241-0D16E1B85A90}">
      <dgm:prSet custT="1"/>
      <dgm:spPr/>
      <dgm:t>
        <a:bodyPr/>
        <a:lstStyle/>
        <a:p>
          <a:pPr algn="l" rtl="0">
            <a:lnSpc>
              <a:spcPts val="100"/>
            </a:lnSpc>
          </a:pPr>
          <a:r>
            <a:rPr lang="ja-JP" altLang="en-US" sz="1400" spc="-100" dirty="0"/>
            <a:t>　　</a:t>
          </a:r>
          <a:endParaRPr lang="en-US" altLang="ja-JP" sz="1400" spc="-100" dirty="0"/>
        </a:p>
        <a:p>
          <a:pPr algn="l" rtl="0">
            <a:lnSpc>
              <a:spcPts val="700"/>
            </a:lnSpc>
          </a:pPr>
          <a:r>
            <a:rPr lang="ja-JP" altLang="en-US" sz="1400" spc="-100" dirty="0"/>
            <a:t>　　</a:t>
          </a:r>
          <a:r>
            <a:rPr lang="ja-JP" altLang="ja-JP" sz="1400" spc="-100" dirty="0"/>
            <a:t>ノルアドレナリン↑（賦活）⇒不安、恐怖、緊張</a:t>
          </a:r>
        </a:p>
        <a:p>
          <a:pPr algn="l">
            <a:lnSpc>
              <a:spcPts val="700"/>
            </a:lnSpc>
          </a:pPr>
          <a:r>
            <a:rPr lang="ja-JP" altLang="en-US" sz="1400" spc="-100" dirty="0"/>
            <a:t>　　</a:t>
          </a:r>
          <a:r>
            <a:rPr lang="ja-JP" altLang="ja-JP" sz="1400" spc="-100" dirty="0"/>
            <a:t>ノルアドレナリン↓（遮断）⇒無関心、</a:t>
          </a:r>
          <a:r>
            <a:rPr lang="ja-JP" altLang="en-US" sz="1400" spc="-100" dirty="0"/>
            <a:t>めまい、低血圧、過鎮静、鎮痛、性欲低下</a:t>
          </a:r>
          <a:endParaRPr lang="ja-JP" altLang="ja-JP" sz="1400" spc="-100" dirty="0"/>
        </a:p>
        <a:p>
          <a:pPr algn="l">
            <a:lnSpc>
              <a:spcPts val="1000"/>
            </a:lnSpc>
          </a:pPr>
          <a:r>
            <a:rPr lang="ja-JP" altLang="en-US" sz="1400" spc="-100" dirty="0"/>
            <a:t>　　</a:t>
          </a:r>
          <a:r>
            <a:rPr lang="ja-JP" altLang="ja-JP" sz="1400" spc="-100" dirty="0"/>
            <a:t>（緊張感をもつと増える。</a:t>
          </a:r>
          <a:r>
            <a:rPr lang="ja-JP" altLang="en-US" sz="1400" spc="-100" dirty="0"/>
            <a:t>ドーパミンと拮抗作用がある。</a:t>
          </a:r>
          <a:r>
            <a:rPr lang="ja-JP" altLang="ja-JP" sz="1400" spc="-100" dirty="0"/>
            <a:t>）</a:t>
          </a:r>
          <a:endParaRPr lang="ja-JP" sz="1400" dirty="0"/>
        </a:p>
      </dgm:t>
    </dgm:pt>
    <dgm:pt modelId="{5037ADCE-A298-48FC-87D9-73B4DD05633B}" type="parTrans" cxnId="{E4222F50-A511-4B40-AFD3-5FF0493C5E63}">
      <dgm:prSet/>
      <dgm:spPr/>
      <dgm:t>
        <a:bodyPr/>
        <a:lstStyle/>
        <a:p>
          <a:endParaRPr kumimoji="1" lang="ja-JP" altLang="en-US"/>
        </a:p>
      </dgm:t>
    </dgm:pt>
    <dgm:pt modelId="{C746A9AE-C5EE-49AB-B769-8DA87842EFBB}" type="sibTrans" cxnId="{E4222F50-A511-4B40-AFD3-5FF0493C5E63}">
      <dgm:prSet/>
      <dgm:spPr/>
      <dgm:t>
        <a:bodyPr/>
        <a:lstStyle/>
        <a:p>
          <a:endParaRPr kumimoji="1" lang="ja-JP" altLang="en-US"/>
        </a:p>
      </dgm:t>
    </dgm:pt>
    <dgm:pt modelId="{DA8692BA-DC94-4C41-B6AA-80E47382251C}">
      <dgm:prSet custT="1"/>
      <dgm:spPr/>
      <dgm:t>
        <a:bodyPr/>
        <a:lstStyle/>
        <a:p>
          <a:pPr algn="l" rtl="0">
            <a:lnSpc>
              <a:spcPts val="100"/>
            </a:lnSpc>
          </a:pPr>
          <a:r>
            <a:rPr lang="ja-JP" altLang="en-US" sz="1400" spc="-100" dirty="0"/>
            <a:t>　　</a:t>
          </a:r>
          <a:endParaRPr lang="en-US" altLang="ja-JP" sz="1400" spc="-100" dirty="0"/>
        </a:p>
        <a:p>
          <a:pPr algn="l" rtl="0">
            <a:lnSpc>
              <a:spcPts val="900"/>
            </a:lnSpc>
          </a:pPr>
          <a:r>
            <a:rPr lang="ja-JP" altLang="en-US" sz="1400" spc="-100" dirty="0"/>
            <a:t>　　</a:t>
          </a:r>
          <a:r>
            <a:rPr lang="ja-JP" altLang="ja-JP" sz="1400" spc="-100" dirty="0"/>
            <a:t>ヒスタミン↑（賦活）⇒覚醒、食・性欲抑制</a:t>
          </a:r>
        </a:p>
        <a:p>
          <a:pPr algn="l">
            <a:lnSpc>
              <a:spcPts val="900"/>
            </a:lnSpc>
          </a:pPr>
          <a:r>
            <a:rPr lang="ja-JP" altLang="en-US" sz="1400" spc="-100" dirty="0"/>
            <a:t>　　</a:t>
          </a:r>
          <a:r>
            <a:rPr lang="ja-JP" altLang="ja-JP" sz="1400" spc="-100" dirty="0"/>
            <a:t>ヒスタミン↓（遮断）⇒眠気、</a:t>
          </a:r>
          <a:r>
            <a:rPr lang="en-US" altLang="ja-JP" sz="1400" spc="-100" dirty="0"/>
            <a:t>ED</a:t>
          </a:r>
          <a:r>
            <a:rPr lang="ja-JP" altLang="ja-JP" sz="1400" spc="-100" dirty="0"/>
            <a:t>、食・性欲亢進</a:t>
          </a:r>
          <a:r>
            <a:rPr lang="ja-JP" altLang="en-US" sz="1400" spc="-100" dirty="0"/>
            <a:t>、インスリン分泌能底下</a:t>
          </a:r>
          <a:endParaRPr lang="ja-JP" altLang="ja-JP" sz="1400" spc="-100" dirty="0"/>
        </a:p>
        <a:p>
          <a:pPr algn="l">
            <a:lnSpc>
              <a:spcPts val="900"/>
            </a:lnSpc>
          </a:pPr>
          <a:r>
            <a:rPr lang="ja-JP" altLang="en-US" sz="1400" spc="-100" dirty="0"/>
            <a:t>　　</a:t>
          </a:r>
          <a:r>
            <a:rPr lang="ja-JP" altLang="ja-JP" sz="1400" spc="-100" dirty="0"/>
            <a:t>（よく噛むことで増える。）</a:t>
          </a:r>
          <a:endParaRPr lang="ja-JP" sz="1400" dirty="0"/>
        </a:p>
      </dgm:t>
    </dgm:pt>
    <dgm:pt modelId="{E77279F9-E3A2-4904-B47E-717D93571C0F}" type="parTrans" cxnId="{3A7E13AE-21A3-4093-B340-7A4909D567DA}">
      <dgm:prSet/>
      <dgm:spPr/>
      <dgm:t>
        <a:bodyPr/>
        <a:lstStyle/>
        <a:p>
          <a:endParaRPr kumimoji="1" lang="ja-JP" altLang="en-US"/>
        </a:p>
      </dgm:t>
    </dgm:pt>
    <dgm:pt modelId="{68FAF51F-AC40-4790-85CF-7206F18C5DCB}" type="sibTrans" cxnId="{3A7E13AE-21A3-4093-B340-7A4909D567DA}">
      <dgm:prSet/>
      <dgm:spPr/>
      <dgm:t>
        <a:bodyPr/>
        <a:lstStyle/>
        <a:p>
          <a:endParaRPr kumimoji="1" lang="ja-JP" altLang="en-US"/>
        </a:p>
      </dgm:t>
    </dgm:pt>
    <dgm:pt modelId="{EA060D2F-9278-4C14-A4AF-5D3DD00EE34F}">
      <dgm:prSet custT="1"/>
      <dgm:spPr/>
      <dgm:t>
        <a:bodyPr/>
        <a:lstStyle/>
        <a:p>
          <a:pPr algn="ctr" rtl="0">
            <a:lnSpc>
              <a:spcPts val="100"/>
            </a:lnSpc>
          </a:pPr>
          <a:endParaRPr lang="en-US" altLang="ja-JP" sz="1400" spc="-100" dirty="0"/>
        </a:p>
        <a:p>
          <a:pPr algn="l" rtl="0">
            <a:lnSpc>
              <a:spcPts val="900"/>
            </a:lnSpc>
          </a:pPr>
          <a:r>
            <a:rPr lang="ja-JP" altLang="en-US" sz="1400" spc="-100" dirty="0"/>
            <a:t>　　</a:t>
          </a:r>
          <a:r>
            <a:rPr lang="ja-JP" altLang="ja-JP" sz="1400" spc="-100" dirty="0"/>
            <a:t>アセチルコリン↑（賦活）⇒冷静、流涎、消化管異常</a:t>
          </a:r>
          <a:r>
            <a:rPr lang="ja-JP" altLang="en-US" sz="1400" spc="-100" dirty="0"/>
            <a:t>、食欲低下、嘔気</a:t>
          </a:r>
          <a:endParaRPr lang="ja-JP" altLang="ja-JP" sz="1400" spc="-100" dirty="0"/>
        </a:p>
        <a:p>
          <a:pPr algn="l">
            <a:lnSpc>
              <a:spcPts val="900"/>
            </a:lnSpc>
          </a:pPr>
          <a:r>
            <a:rPr lang="ja-JP" altLang="en-US" sz="1400" spc="-100" dirty="0"/>
            <a:t>　　</a:t>
          </a:r>
          <a:r>
            <a:rPr lang="ja-JP" altLang="ja-JP" sz="1400" spc="-100" dirty="0"/>
            <a:t>アセチルコリン↓（遮断）⇒便秘、口渇、尿閉</a:t>
          </a:r>
          <a:r>
            <a:rPr lang="ja-JP" altLang="en-US" sz="1400" spc="-100" dirty="0"/>
            <a:t>、羞明、</a:t>
          </a:r>
          <a:r>
            <a:rPr kumimoji="1" lang="ja-JP" altLang="en-US" sz="1400" spc="-100" dirty="0"/>
            <a:t>眼圧上昇</a:t>
          </a:r>
          <a:endParaRPr lang="ja-JP" altLang="ja-JP" sz="1400" spc="-100" dirty="0"/>
        </a:p>
        <a:p>
          <a:pPr algn="l">
            <a:lnSpc>
              <a:spcPts val="900"/>
            </a:lnSpc>
          </a:pPr>
          <a:r>
            <a:rPr lang="ja-JP" altLang="en-US" sz="1400" spc="-100" dirty="0"/>
            <a:t>　　</a:t>
          </a:r>
          <a:r>
            <a:rPr lang="ja-JP" altLang="ja-JP" sz="1400" spc="-100" dirty="0"/>
            <a:t>（運動や興奮で増える。ドーパミン</a:t>
          </a:r>
          <a:r>
            <a:rPr lang="ja-JP" altLang="en-US" sz="1400" spc="-100" dirty="0"/>
            <a:t>と拮抗作用がある</a:t>
          </a:r>
          <a:r>
            <a:rPr lang="ja-JP" altLang="ja-JP" sz="1400" spc="-100" dirty="0"/>
            <a:t>。）</a:t>
          </a:r>
          <a:endParaRPr lang="ja-JP" sz="1400" dirty="0"/>
        </a:p>
      </dgm:t>
    </dgm:pt>
    <dgm:pt modelId="{F25951FB-91DD-4732-A304-FE1B76F728A2}" type="parTrans" cxnId="{3DDA38FD-034C-4C8E-B5AE-332E61A45D8E}">
      <dgm:prSet/>
      <dgm:spPr/>
      <dgm:t>
        <a:bodyPr/>
        <a:lstStyle/>
        <a:p>
          <a:endParaRPr kumimoji="1" lang="ja-JP" altLang="en-US"/>
        </a:p>
      </dgm:t>
    </dgm:pt>
    <dgm:pt modelId="{47E41B54-DA2B-4025-8D49-6B4DF1E23A7A}" type="sibTrans" cxnId="{3DDA38FD-034C-4C8E-B5AE-332E61A45D8E}">
      <dgm:prSet/>
      <dgm:spPr/>
      <dgm:t>
        <a:bodyPr/>
        <a:lstStyle/>
        <a:p>
          <a:endParaRPr kumimoji="1" lang="ja-JP" altLang="en-US"/>
        </a:p>
      </dgm:t>
    </dgm:pt>
    <dgm:pt modelId="{2F7ED9BB-16C1-4BF9-92D4-454D70B69878}">
      <dgm:prSet custT="1"/>
      <dgm:spPr/>
      <dgm:t>
        <a:bodyPr/>
        <a:lstStyle/>
        <a:p>
          <a:pPr algn="l" rtl="0">
            <a:lnSpc>
              <a:spcPts val="700"/>
            </a:lnSpc>
          </a:pPr>
          <a:endParaRPr lang="en-US" altLang="ja-JP" sz="1400" spc="-100" dirty="0"/>
        </a:p>
        <a:p>
          <a:pPr algn="l" rtl="0">
            <a:lnSpc>
              <a:spcPts val="100"/>
            </a:lnSpc>
          </a:pPr>
          <a:r>
            <a:rPr lang="ja-JP" altLang="en-US" sz="1400" spc="-100" dirty="0"/>
            <a:t>　　</a:t>
          </a:r>
          <a:r>
            <a:rPr lang="ja-JP" altLang="ja-JP" sz="1400" spc="-100" dirty="0"/>
            <a:t>セロトニン↑（賦活）⇒</a:t>
          </a:r>
          <a:r>
            <a:rPr kumimoji="1" lang="pt-BR" altLang="en-US" sz="1400" spc="-100" dirty="0"/>
            <a:t>1A:</a:t>
          </a:r>
          <a:r>
            <a:rPr kumimoji="1" lang="ja-JP" altLang="en-US" sz="1400" spc="-100" dirty="0"/>
            <a:t>抗不安、</a:t>
          </a:r>
          <a:r>
            <a:rPr kumimoji="1" lang="pt-BR" altLang="en-US" sz="1400" spc="-100" dirty="0"/>
            <a:t>2A:</a:t>
          </a:r>
          <a:r>
            <a:rPr kumimoji="1" lang="ja-JP" altLang="en-US" sz="1400" spc="-100" dirty="0"/>
            <a:t>覚醒、攻撃性</a:t>
          </a:r>
          <a:endParaRPr lang="ja-JP" altLang="ja-JP" sz="1400" spc="-100" dirty="0"/>
        </a:p>
        <a:p>
          <a:pPr algn="l">
            <a:lnSpc>
              <a:spcPts val="1000"/>
            </a:lnSpc>
          </a:pPr>
          <a:r>
            <a:rPr lang="ja-JP" altLang="en-US" sz="1400" spc="-100" dirty="0"/>
            <a:t>　　</a:t>
          </a:r>
          <a:r>
            <a:rPr lang="ja-JP" altLang="ja-JP" sz="1400" spc="-100" dirty="0"/>
            <a:t>セロトニン↓（遮断）⇒</a:t>
          </a:r>
          <a:r>
            <a:rPr kumimoji="1" lang="en-US" altLang="ja-JP" sz="1400" spc="-100" dirty="0"/>
            <a:t>2A:</a:t>
          </a:r>
          <a:r>
            <a:rPr kumimoji="1" lang="ja-JP" altLang="ja-JP" sz="1400" spc="-100" dirty="0"/>
            <a:t>催眠</a:t>
          </a:r>
          <a:r>
            <a:rPr kumimoji="1" lang="ja-JP" altLang="en-US" sz="1400" spc="-100" dirty="0"/>
            <a:t>、</a:t>
          </a:r>
          <a:r>
            <a:rPr lang="ja-JP" altLang="ja-JP" sz="1400" spc="-100" dirty="0"/>
            <a:t>食欲亢進</a:t>
          </a:r>
          <a:r>
            <a:rPr lang="ja-JP" altLang="en-US" sz="1400" spc="-100" dirty="0"/>
            <a:t>、インスリン分泌能底下、</a:t>
          </a:r>
          <a:r>
            <a:rPr kumimoji="1" lang="ja-JP" altLang="en-US" sz="1400" spc="-100" dirty="0"/>
            <a:t>表情筋鈍麻</a:t>
          </a:r>
          <a:endParaRPr lang="ja-JP" altLang="ja-JP" sz="1400" spc="-100" dirty="0"/>
        </a:p>
        <a:p>
          <a:pPr algn="l">
            <a:lnSpc>
              <a:spcPts val="1000"/>
            </a:lnSpc>
          </a:pPr>
          <a:r>
            <a:rPr lang="ja-JP" altLang="en-US" sz="1400" spc="-100" dirty="0"/>
            <a:t>　　</a:t>
          </a:r>
          <a:r>
            <a:rPr lang="ja-JP" altLang="ja-JP" sz="1400" spc="-100" dirty="0"/>
            <a:t>（笑いや運動</a:t>
          </a:r>
          <a:r>
            <a:rPr lang="ja-JP" altLang="en-US" sz="1400" spc="-100" dirty="0"/>
            <a:t>、深呼吸でも</a:t>
          </a:r>
          <a:r>
            <a:rPr lang="ja-JP" altLang="ja-JP" sz="1400" spc="-100" dirty="0"/>
            <a:t>増</a:t>
          </a:r>
          <a:r>
            <a:rPr lang="ja-JP" altLang="en-US" sz="1400" spc="-100" dirty="0"/>
            <a:t>え</a:t>
          </a:r>
          <a:r>
            <a:rPr lang="ja-JP" altLang="ja-JP" sz="1400" spc="-100" dirty="0"/>
            <a:t>る。）</a:t>
          </a:r>
          <a:endParaRPr lang="ja-JP" sz="1400" dirty="0"/>
        </a:p>
      </dgm:t>
    </dgm:pt>
    <dgm:pt modelId="{AFBD5451-F0B2-4FA0-9597-29677566E36C}" type="sibTrans" cxnId="{9E919AB3-0530-452C-9BEC-B147091F78EE}">
      <dgm:prSet/>
      <dgm:spPr/>
      <dgm:t>
        <a:bodyPr/>
        <a:lstStyle/>
        <a:p>
          <a:endParaRPr kumimoji="1" lang="ja-JP" altLang="en-US"/>
        </a:p>
      </dgm:t>
    </dgm:pt>
    <dgm:pt modelId="{5B3D76E3-E9CA-4B44-8D4C-D878467528FA}" type="parTrans" cxnId="{9E919AB3-0530-452C-9BEC-B147091F78EE}">
      <dgm:prSet/>
      <dgm:spPr/>
      <dgm:t>
        <a:bodyPr/>
        <a:lstStyle/>
        <a:p>
          <a:endParaRPr kumimoji="1" lang="ja-JP" altLang="en-US"/>
        </a:p>
      </dgm:t>
    </dgm:pt>
    <dgm:pt modelId="{03939B91-144A-4DEB-903C-6B3BD6DADFC8}" type="pres">
      <dgm:prSet presAssocID="{5C0CBBAF-4D11-4D13-B553-DFD2C8B54E30}" presName="linearFlow" presStyleCnt="0">
        <dgm:presLayoutVars>
          <dgm:dir/>
          <dgm:resizeHandles val="exact"/>
        </dgm:presLayoutVars>
      </dgm:prSet>
      <dgm:spPr/>
    </dgm:pt>
    <dgm:pt modelId="{169971E9-875B-4ECA-83BE-639DC8FF2B80}" type="pres">
      <dgm:prSet presAssocID="{D67BB05B-6158-4C14-8258-6BD7C73F276F}" presName="composite" presStyleCnt="0"/>
      <dgm:spPr/>
    </dgm:pt>
    <dgm:pt modelId="{E61BDCD6-D7FA-4DE6-A55E-AFE5EEE9D07F}" type="pres">
      <dgm:prSet presAssocID="{D67BB05B-6158-4C14-8258-6BD7C73F276F}" presName="imgShp" presStyleLbl="fgImgPlace1" presStyleIdx="0" presStyleCnt="5" custLinFactX="-37660" custLinFactNeighborX="-100000" custLinFactNeighborY="444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30AADBA-7F4A-4B57-B9C2-8367E55DC10B}" type="pres">
      <dgm:prSet presAssocID="{D67BB05B-6158-4C14-8258-6BD7C73F276F}" presName="txShp" presStyleLbl="node1" presStyleIdx="0" presStyleCnt="5" custScaleX="137325">
        <dgm:presLayoutVars>
          <dgm:bulletEnabled val="1"/>
        </dgm:presLayoutVars>
      </dgm:prSet>
      <dgm:spPr/>
    </dgm:pt>
    <dgm:pt modelId="{7C9E5803-FB36-4152-A9BE-163654DA8BFF}" type="pres">
      <dgm:prSet presAssocID="{F030E9D6-5B69-469C-BD5A-9149B17D4AF1}" presName="spacing" presStyleCnt="0"/>
      <dgm:spPr/>
    </dgm:pt>
    <dgm:pt modelId="{9194FCE1-7680-4E74-BFDC-9BC0ED358B9E}" type="pres">
      <dgm:prSet presAssocID="{2F7ED9BB-16C1-4BF9-92D4-454D70B69878}" presName="composite" presStyleCnt="0"/>
      <dgm:spPr/>
    </dgm:pt>
    <dgm:pt modelId="{77BF8C2A-18EB-4449-80AF-DD151156345F}" type="pres">
      <dgm:prSet presAssocID="{2F7ED9BB-16C1-4BF9-92D4-454D70B69878}" presName="imgShp" presStyleLbl="fgImgPlace1" presStyleIdx="1" presStyleCnt="5" custLinFactX="-37660" custLinFactNeighborX="-100000" custLinFactNeighborY="44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BEB04D8-79D8-4247-97CE-C9B40B0AA8A1}" type="pres">
      <dgm:prSet presAssocID="{2F7ED9BB-16C1-4BF9-92D4-454D70B69878}" presName="txShp" presStyleLbl="node1" presStyleIdx="1" presStyleCnt="5" custScaleX="137325" custLinFactNeighborX="436" custLinFactNeighborY="4292">
        <dgm:presLayoutVars>
          <dgm:bulletEnabled val="1"/>
        </dgm:presLayoutVars>
      </dgm:prSet>
      <dgm:spPr/>
    </dgm:pt>
    <dgm:pt modelId="{1ABBD8AD-3E54-4380-AD77-4E797B935481}" type="pres">
      <dgm:prSet presAssocID="{AFBD5451-F0B2-4FA0-9597-29677566E36C}" presName="spacing" presStyleCnt="0"/>
      <dgm:spPr/>
    </dgm:pt>
    <dgm:pt modelId="{4FF8379C-EA27-477D-98A2-9CBE98D4CB4B}" type="pres">
      <dgm:prSet presAssocID="{74412A65-7D0D-4622-A241-0D16E1B85A90}" presName="composite" presStyleCnt="0"/>
      <dgm:spPr/>
    </dgm:pt>
    <dgm:pt modelId="{CE7E2051-2CD8-4EA8-85B5-74E24E2A66D3}" type="pres">
      <dgm:prSet presAssocID="{74412A65-7D0D-4622-A241-0D16E1B85A90}" presName="imgShp" presStyleLbl="fgImgPlace1" presStyleIdx="2" presStyleCnt="5" custLinFactX="-37660" custLinFactNeighborX="-100000" custLinFactNeighborY="4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2D3A85D-8429-4426-B6FC-5A09D2B30965}" type="pres">
      <dgm:prSet presAssocID="{74412A65-7D0D-4622-A241-0D16E1B85A90}" presName="txShp" presStyleLbl="node1" presStyleIdx="2" presStyleCnt="5" custScaleX="137325">
        <dgm:presLayoutVars>
          <dgm:bulletEnabled val="1"/>
        </dgm:presLayoutVars>
      </dgm:prSet>
      <dgm:spPr/>
    </dgm:pt>
    <dgm:pt modelId="{ED3FB734-CD22-4CC4-8143-737C2C4EC541}" type="pres">
      <dgm:prSet presAssocID="{C746A9AE-C5EE-49AB-B769-8DA87842EFBB}" presName="spacing" presStyleCnt="0"/>
      <dgm:spPr/>
    </dgm:pt>
    <dgm:pt modelId="{320FCF51-DC18-435A-AA26-69BEB184101F}" type="pres">
      <dgm:prSet presAssocID="{DA8692BA-DC94-4C41-B6AA-80E47382251C}" presName="composite" presStyleCnt="0"/>
      <dgm:spPr/>
    </dgm:pt>
    <dgm:pt modelId="{E91317D4-5335-48BF-866F-69F54775FBAE}" type="pres">
      <dgm:prSet presAssocID="{DA8692BA-DC94-4C41-B6AA-80E47382251C}" presName="imgShp" presStyleLbl="fgImgPlace1" presStyleIdx="3" presStyleCnt="5" custLinFactX="-37660" custLinFactNeighborX="-100000" custLinFactNeighborY="444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47F1C7-9BFC-4008-AE5A-14B30CB63DE9}" type="pres">
      <dgm:prSet presAssocID="{DA8692BA-DC94-4C41-B6AA-80E47382251C}" presName="txShp" presStyleLbl="node1" presStyleIdx="3" presStyleCnt="5" custScaleX="137325">
        <dgm:presLayoutVars>
          <dgm:bulletEnabled val="1"/>
        </dgm:presLayoutVars>
      </dgm:prSet>
      <dgm:spPr/>
    </dgm:pt>
    <dgm:pt modelId="{BAE966DE-82D6-47A5-A8DA-9C1AB2B53448}" type="pres">
      <dgm:prSet presAssocID="{68FAF51F-AC40-4790-85CF-7206F18C5DCB}" presName="spacing" presStyleCnt="0"/>
      <dgm:spPr/>
    </dgm:pt>
    <dgm:pt modelId="{B8E7E095-6101-4965-8672-7E32F6C93332}" type="pres">
      <dgm:prSet presAssocID="{EA060D2F-9278-4C14-A4AF-5D3DD00EE34F}" presName="composite" presStyleCnt="0"/>
      <dgm:spPr/>
    </dgm:pt>
    <dgm:pt modelId="{81D90D93-5F6E-4C79-A22C-B49EC65B2C2D}" type="pres">
      <dgm:prSet presAssocID="{EA060D2F-9278-4C14-A4AF-5D3DD00EE34F}" presName="imgShp" presStyleLbl="fgImgPlace1" presStyleIdx="4" presStyleCnt="5" custLinFactX="-37660" custLinFactNeighborX="-100000" custLinFactNeighborY="444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1990203-D792-4ADF-BE7C-26DB156590CB}" type="pres">
      <dgm:prSet presAssocID="{EA060D2F-9278-4C14-A4AF-5D3DD00EE34F}" presName="txShp" presStyleLbl="node1" presStyleIdx="4" presStyleCnt="5" custScaleX="137325">
        <dgm:presLayoutVars>
          <dgm:bulletEnabled val="1"/>
        </dgm:presLayoutVars>
      </dgm:prSet>
      <dgm:spPr/>
    </dgm:pt>
  </dgm:ptLst>
  <dgm:cxnLst>
    <dgm:cxn modelId="{3221770A-D035-4664-B41D-0B024D9B27A9}" type="presOf" srcId="{2F7ED9BB-16C1-4BF9-92D4-454D70B69878}" destId="{3BEB04D8-79D8-4247-97CE-C9B40B0AA8A1}" srcOrd="0" destOrd="0" presId="urn:microsoft.com/office/officeart/2005/8/layout/vList3"/>
    <dgm:cxn modelId="{09CD2010-A566-45E7-84C3-F533F4A5D494}" type="presOf" srcId="{5C0CBBAF-4D11-4D13-B553-DFD2C8B54E30}" destId="{03939B91-144A-4DEB-903C-6B3BD6DADFC8}" srcOrd="0" destOrd="0" presId="urn:microsoft.com/office/officeart/2005/8/layout/vList3"/>
    <dgm:cxn modelId="{BE31A228-2126-4EE9-B615-6B7111C06503}" type="presOf" srcId="{DA8692BA-DC94-4C41-B6AA-80E47382251C}" destId="{B847F1C7-9BFC-4008-AE5A-14B30CB63DE9}" srcOrd="0" destOrd="0" presId="urn:microsoft.com/office/officeart/2005/8/layout/vList3"/>
    <dgm:cxn modelId="{E4222F50-A511-4B40-AFD3-5FF0493C5E63}" srcId="{5C0CBBAF-4D11-4D13-B553-DFD2C8B54E30}" destId="{74412A65-7D0D-4622-A241-0D16E1B85A90}" srcOrd="2" destOrd="0" parTransId="{5037ADCE-A298-48FC-87D9-73B4DD05633B}" sibTransId="{C746A9AE-C5EE-49AB-B769-8DA87842EFBB}"/>
    <dgm:cxn modelId="{E7A5388A-19CB-4540-A477-26762A8D0ED0}" type="presOf" srcId="{D67BB05B-6158-4C14-8258-6BD7C73F276F}" destId="{A30AADBA-7F4A-4B57-B9C2-8367E55DC10B}" srcOrd="0" destOrd="0" presId="urn:microsoft.com/office/officeart/2005/8/layout/vList3"/>
    <dgm:cxn modelId="{A6DB4396-7ABF-45AE-A941-C5FCE44ABCD6}" srcId="{5C0CBBAF-4D11-4D13-B553-DFD2C8B54E30}" destId="{D67BB05B-6158-4C14-8258-6BD7C73F276F}" srcOrd="0" destOrd="0" parTransId="{EEAB8776-3686-47F2-8383-72EAEA9D1224}" sibTransId="{F030E9D6-5B69-469C-BD5A-9149B17D4AF1}"/>
    <dgm:cxn modelId="{3A7E13AE-21A3-4093-B340-7A4909D567DA}" srcId="{5C0CBBAF-4D11-4D13-B553-DFD2C8B54E30}" destId="{DA8692BA-DC94-4C41-B6AA-80E47382251C}" srcOrd="3" destOrd="0" parTransId="{E77279F9-E3A2-4904-B47E-717D93571C0F}" sibTransId="{68FAF51F-AC40-4790-85CF-7206F18C5DCB}"/>
    <dgm:cxn modelId="{9E919AB3-0530-452C-9BEC-B147091F78EE}" srcId="{5C0CBBAF-4D11-4D13-B553-DFD2C8B54E30}" destId="{2F7ED9BB-16C1-4BF9-92D4-454D70B69878}" srcOrd="1" destOrd="0" parTransId="{5B3D76E3-E9CA-4B44-8D4C-D878467528FA}" sibTransId="{AFBD5451-F0B2-4FA0-9597-29677566E36C}"/>
    <dgm:cxn modelId="{4AB70DE6-2112-4C88-A32C-326E175424D6}" type="presOf" srcId="{74412A65-7D0D-4622-A241-0D16E1B85A90}" destId="{02D3A85D-8429-4426-B6FC-5A09D2B30965}" srcOrd="0" destOrd="0" presId="urn:microsoft.com/office/officeart/2005/8/layout/vList3"/>
    <dgm:cxn modelId="{3F9974FB-E84F-4DB3-BDB4-7F3E5F4F9F4B}" type="presOf" srcId="{EA060D2F-9278-4C14-A4AF-5D3DD00EE34F}" destId="{21990203-D792-4ADF-BE7C-26DB156590CB}" srcOrd="0" destOrd="0" presId="urn:microsoft.com/office/officeart/2005/8/layout/vList3"/>
    <dgm:cxn modelId="{3DDA38FD-034C-4C8E-B5AE-332E61A45D8E}" srcId="{5C0CBBAF-4D11-4D13-B553-DFD2C8B54E30}" destId="{EA060D2F-9278-4C14-A4AF-5D3DD00EE34F}" srcOrd="4" destOrd="0" parTransId="{F25951FB-91DD-4732-A304-FE1B76F728A2}" sibTransId="{47E41B54-DA2B-4025-8D49-6B4DF1E23A7A}"/>
    <dgm:cxn modelId="{35CDC191-F4DF-4066-BE88-19FB060389E4}" type="presParOf" srcId="{03939B91-144A-4DEB-903C-6B3BD6DADFC8}" destId="{169971E9-875B-4ECA-83BE-639DC8FF2B80}" srcOrd="0" destOrd="0" presId="urn:microsoft.com/office/officeart/2005/8/layout/vList3"/>
    <dgm:cxn modelId="{C440C61D-41A1-4B9C-9499-AD504983A323}" type="presParOf" srcId="{169971E9-875B-4ECA-83BE-639DC8FF2B80}" destId="{E61BDCD6-D7FA-4DE6-A55E-AFE5EEE9D07F}" srcOrd="0" destOrd="0" presId="urn:microsoft.com/office/officeart/2005/8/layout/vList3"/>
    <dgm:cxn modelId="{0C8AE6EF-863A-4F83-88D5-CD05F3847076}" type="presParOf" srcId="{169971E9-875B-4ECA-83BE-639DC8FF2B80}" destId="{A30AADBA-7F4A-4B57-B9C2-8367E55DC10B}" srcOrd="1" destOrd="0" presId="urn:microsoft.com/office/officeart/2005/8/layout/vList3"/>
    <dgm:cxn modelId="{374FF6B6-36E0-4952-873D-42ABFE43E153}" type="presParOf" srcId="{03939B91-144A-4DEB-903C-6B3BD6DADFC8}" destId="{7C9E5803-FB36-4152-A9BE-163654DA8BFF}" srcOrd="1" destOrd="0" presId="urn:microsoft.com/office/officeart/2005/8/layout/vList3"/>
    <dgm:cxn modelId="{B4D19D18-E7BA-43C4-BAF2-D40768130700}" type="presParOf" srcId="{03939B91-144A-4DEB-903C-6B3BD6DADFC8}" destId="{9194FCE1-7680-4E74-BFDC-9BC0ED358B9E}" srcOrd="2" destOrd="0" presId="urn:microsoft.com/office/officeart/2005/8/layout/vList3"/>
    <dgm:cxn modelId="{54520A7A-99CA-469A-9FD3-7B354227924B}" type="presParOf" srcId="{9194FCE1-7680-4E74-BFDC-9BC0ED358B9E}" destId="{77BF8C2A-18EB-4449-80AF-DD151156345F}" srcOrd="0" destOrd="0" presId="urn:microsoft.com/office/officeart/2005/8/layout/vList3"/>
    <dgm:cxn modelId="{71ABFA7E-78D9-4E4B-93B0-DC3AB0C94E89}" type="presParOf" srcId="{9194FCE1-7680-4E74-BFDC-9BC0ED358B9E}" destId="{3BEB04D8-79D8-4247-97CE-C9B40B0AA8A1}" srcOrd="1" destOrd="0" presId="urn:microsoft.com/office/officeart/2005/8/layout/vList3"/>
    <dgm:cxn modelId="{6942010A-31F3-4E7A-B9B8-E977A43D93FE}" type="presParOf" srcId="{03939B91-144A-4DEB-903C-6B3BD6DADFC8}" destId="{1ABBD8AD-3E54-4380-AD77-4E797B935481}" srcOrd="3" destOrd="0" presId="urn:microsoft.com/office/officeart/2005/8/layout/vList3"/>
    <dgm:cxn modelId="{2562FB2E-AB93-43BD-BE5D-B7A75E18D5F6}" type="presParOf" srcId="{03939B91-144A-4DEB-903C-6B3BD6DADFC8}" destId="{4FF8379C-EA27-477D-98A2-9CBE98D4CB4B}" srcOrd="4" destOrd="0" presId="urn:microsoft.com/office/officeart/2005/8/layout/vList3"/>
    <dgm:cxn modelId="{4C625C3A-8C82-4345-8101-A42AB8DA8E21}" type="presParOf" srcId="{4FF8379C-EA27-477D-98A2-9CBE98D4CB4B}" destId="{CE7E2051-2CD8-4EA8-85B5-74E24E2A66D3}" srcOrd="0" destOrd="0" presId="urn:microsoft.com/office/officeart/2005/8/layout/vList3"/>
    <dgm:cxn modelId="{53359AF7-62D5-4628-B8C2-3A58724E02A7}" type="presParOf" srcId="{4FF8379C-EA27-477D-98A2-9CBE98D4CB4B}" destId="{02D3A85D-8429-4426-B6FC-5A09D2B30965}" srcOrd="1" destOrd="0" presId="urn:microsoft.com/office/officeart/2005/8/layout/vList3"/>
    <dgm:cxn modelId="{633C9D34-6E97-4142-B8D5-5E6C260E7C76}" type="presParOf" srcId="{03939B91-144A-4DEB-903C-6B3BD6DADFC8}" destId="{ED3FB734-CD22-4CC4-8143-737C2C4EC541}" srcOrd="5" destOrd="0" presId="urn:microsoft.com/office/officeart/2005/8/layout/vList3"/>
    <dgm:cxn modelId="{D4342112-A5B7-4A1D-A72C-8F57DCCE538A}" type="presParOf" srcId="{03939B91-144A-4DEB-903C-6B3BD6DADFC8}" destId="{320FCF51-DC18-435A-AA26-69BEB184101F}" srcOrd="6" destOrd="0" presId="urn:microsoft.com/office/officeart/2005/8/layout/vList3"/>
    <dgm:cxn modelId="{5E4966D2-F2ED-45B6-8275-9C8E3E869F56}" type="presParOf" srcId="{320FCF51-DC18-435A-AA26-69BEB184101F}" destId="{E91317D4-5335-48BF-866F-69F54775FBAE}" srcOrd="0" destOrd="0" presId="urn:microsoft.com/office/officeart/2005/8/layout/vList3"/>
    <dgm:cxn modelId="{3AAB51F9-F50F-43AB-87BA-2DB1D5284AFF}" type="presParOf" srcId="{320FCF51-DC18-435A-AA26-69BEB184101F}" destId="{B847F1C7-9BFC-4008-AE5A-14B30CB63DE9}" srcOrd="1" destOrd="0" presId="urn:microsoft.com/office/officeart/2005/8/layout/vList3"/>
    <dgm:cxn modelId="{81B50C3E-5990-4C7B-928E-244896B7E13C}" type="presParOf" srcId="{03939B91-144A-4DEB-903C-6B3BD6DADFC8}" destId="{BAE966DE-82D6-47A5-A8DA-9C1AB2B53448}" srcOrd="7" destOrd="0" presId="urn:microsoft.com/office/officeart/2005/8/layout/vList3"/>
    <dgm:cxn modelId="{1E67006E-8678-439F-AC3F-ECE0BCCD58BE}" type="presParOf" srcId="{03939B91-144A-4DEB-903C-6B3BD6DADFC8}" destId="{B8E7E095-6101-4965-8672-7E32F6C93332}" srcOrd="8" destOrd="0" presId="urn:microsoft.com/office/officeart/2005/8/layout/vList3"/>
    <dgm:cxn modelId="{C67E8E97-3591-47C1-B50A-2853FAB981D3}" type="presParOf" srcId="{B8E7E095-6101-4965-8672-7E32F6C93332}" destId="{81D90D93-5F6E-4C79-A22C-B49EC65B2C2D}" srcOrd="0" destOrd="0" presId="urn:microsoft.com/office/officeart/2005/8/layout/vList3"/>
    <dgm:cxn modelId="{9E0E46E8-1F0F-48CB-A6E2-7CF02F46C65D}" type="presParOf" srcId="{B8E7E095-6101-4965-8672-7E32F6C93332}" destId="{21990203-D792-4ADF-BE7C-26DB156590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93E7C4-87DE-4609-BBE8-D04776AFA39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kumimoji="1" lang="ja-JP" altLang="en-US"/>
        </a:p>
      </dgm:t>
    </dgm:pt>
    <dgm:pt modelId="{05355066-3ADE-4B3F-9EEA-6067380E2ADE}">
      <dgm:prSet/>
      <dgm:spPr/>
      <dgm:t>
        <a:bodyPr/>
        <a:lstStyle/>
        <a:p>
          <a:pPr algn="l" rtl="0"/>
          <a:r>
            <a:rPr kumimoji="1" lang="ja-JP" altLang="en-US" dirty="0"/>
            <a:t>　　</a:t>
          </a:r>
          <a:r>
            <a:rPr kumimoji="1" lang="ja-JP" dirty="0"/>
            <a:t>ドーパミン　</a:t>
          </a:r>
          <a:r>
            <a:rPr kumimoji="1" lang="en-US" dirty="0" err="1"/>
            <a:t>vs</a:t>
          </a:r>
          <a:r>
            <a:rPr kumimoji="1" lang="ja-JP" dirty="0"/>
            <a:t>　</a:t>
          </a:r>
          <a:r>
            <a:rPr kumimoji="1" lang="ja-JP" altLang="en-US" dirty="0"/>
            <a:t>ノルアドレナリン</a:t>
          </a:r>
          <a:endParaRPr lang="ja-JP" dirty="0"/>
        </a:p>
      </dgm:t>
    </dgm:pt>
    <dgm:pt modelId="{ADD12C79-17EF-474D-B3AF-2D745FF82BEE}" type="parTrans" cxnId="{B9032063-2FFF-42F2-B5BF-8EDA7A55F709}">
      <dgm:prSet/>
      <dgm:spPr/>
      <dgm:t>
        <a:bodyPr/>
        <a:lstStyle/>
        <a:p>
          <a:endParaRPr kumimoji="1" lang="ja-JP" altLang="en-US"/>
        </a:p>
      </dgm:t>
    </dgm:pt>
    <dgm:pt modelId="{1F0E4AB3-5DBF-4B1A-B6AF-8C4D8A8D1331}" type="sibTrans" cxnId="{B9032063-2FFF-42F2-B5BF-8EDA7A55F709}">
      <dgm:prSet/>
      <dgm:spPr/>
      <dgm:t>
        <a:bodyPr/>
        <a:lstStyle/>
        <a:p>
          <a:endParaRPr kumimoji="1" lang="ja-JP" altLang="en-US"/>
        </a:p>
      </dgm:t>
    </dgm:pt>
    <dgm:pt modelId="{90A61C52-E395-4FD5-9DE0-6A294CA1E459}">
      <dgm:prSet/>
      <dgm:spPr/>
      <dgm:t>
        <a:bodyPr/>
        <a:lstStyle/>
        <a:p>
          <a:pPr algn="l" rtl="0"/>
          <a:r>
            <a:rPr kumimoji="1" lang="ja-JP" altLang="en-US" dirty="0"/>
            <a:t>　　　　　　　　　</a:t>
          </a:r>
          <a:r>
            <a:rPr kumimoji="1" lang="ja-JP" dirty="0"/>
            <a:t>例：闘争か逃走か反応</a:t>
          </a:r>
          <a:endParaRPr lang="ja-JP" dirty="0"/>
        </a:p>
      </dgm:t>
    </dgm:pt>
    <dgm:pt modelId="{A8E8F1E1-039C-4DF0-86A4-EA5856863E8E}" type="parTrans" cxnId="{5DADC268-3EFB-4441-9DF2-832647E67AC3}">
      <dgm:prSet/>
      <dgm:spPr/>
      <dgm:t>
        <a:bodyPr/>
        <a:lstStyle/>
        <a:p>
          <a:endParaRPr kumimoji="1" lang="ja-JP" altLang="en-US"/>
        </a:p>
      </dgm:t>
    </dgm:pt>
    <dgm:pt modelId="{89AFA046-ACD4-4033-9673-359A7E2B1035}" type="sibTrans" cxnId="{5DADC268-3EFB-4441-9DF2-832647E67AC3}">
      <dgm:prSet/>
      <dgm:spPr/>
      <dgm:t>
        <a:bodyPr/>
        <a:lstStyle/>
        <a:p>
          <a:endParaRPr kumimoji="1" lang="ja-JP" altLang="en-US"/>
        </a:p>
      </dgm:t>
    </dgm:pt>
    <dgm:pt modelId="{0E31BA61-EBC7-4C10-8AF5-8DDB3BEA9595}">
      <dgm:prSet/>
      <dgm:spPr/>
      <dgm:t>
        <a:bodyPr/>
        <a:lstStyle/>
        <a:p>
          <a:pPr algn="l" rtl="0"/>
          <a:r>
            <a:rPr kumimoji="1" lang="ja-JP" altLang="en-US" dirty="0"/>
            <a:t>　　</a:t>
          </a:r>
          <a:r>
            <a:rPr kumimoji="1" lang="ja-JP" dirty="0"/>
            <a:t>ドーパミン　</a:t>
          </a:r>
          <a:r>
            <a:rPr kumimoji="1" lang="en-US" dirty="0" err="1"/>
            <a:t>vs</a:t>
          </a:r>
          <a:r>
            <a:rPr kumimoji="1" lang="ja-JP" dirty="0"/>
            <a:t>　アセチルコリン</a:t>
          </a:r>
          <a:endParaRPr lang="ja-JP" dirty="0"/>
        </a:p>
      </dgm:t>
    </dgm:pt>
    <dgm:pt modelId="{F77DE9E0-BDEA-4BDC-853A-88CA59120076}" type="parTrans" cxnId="{F9F62134-5B20-4C7E-9027-BE70B01B35EB}">
      <dgm:prSet/>
      <dgm:spPr/>
      <dgm:t>
        <a:bodyPr/>
        <a:lstStyle/>
        <a:p>
          <a:endParaRPr kumimoji="1" lang="ja-JP" altLang="en-US"/>
        </a:p>
      </dgm:t>
    </dgm:pt>
    <dgm:pt modelId="{5432FE40-49CF-4FD4-9D12-413A1C888C24}" type="sibTrans" cxnId="{F9F62134-5B20-4C7E-9027-BE70B01B35EB}">
      <dgm:prSet/>
      <dgm:spPr/>
      <dgm:t>
        <a:bodyPr/>
        <a:lstStyle/>
        <a:p>
          <a:endParaRPr kumimoji="1" lang="ja-JP" altLang="en-US"/>
        </a:p>
      </dgm:t>
    </dgm:pt>
    <dgm:pt modelId="{3B9BB42B-D8ED-4B63-B727-B250AD6F67EB}">
      <dgm:prSet/>
      <dgm:spPr/>
      <dgm:t>
        <a:bodyPr/>
        <a:lstStyle/>
        <a:p>
          <a:pPr algn="l" rtl="0"/>
          <a:r>
            <a:rPr kumimoji="1" lang="ja-JP" altLang="en-US" dirty="0"/>
            <a:t>　　　　　　　　　</a:t>
          </a:r>
          <a:r>
            <a:rPr kumimoji="1" lang="ja-JP" dirty="0"/>
            <a:t>例：自律神経、パーキンソニズム</a:t>
          </a:r>
          <a:endParaRPr lang="ja-JP" dirty="0"/>
        </a:p>
      </dgm:t>
    </dgm:pt>
    <dgm:pt modelId="{807531A1-4947-4D98-B36B-7C96D48F9E11}" type="parTrans" cxnId="{D852B5FB-721E-4E17-A32E-957412AD9E0C}">
      <dgm:prSet/>
      <dgm:spPr/>
      <dgm:t>
        <a:bodyPr/>
        <a:lstStyle/>
        <a:p>
          <a:endParaRPr kumimoji="1" lang="ja-JP" altLang="en-US"/>
        </a:p>
      </dgm:t>
    </dgm:pt>
    <dgm:pt modelId="{483BC13A-A189-4DD9-A7EA-5351086BE8B0}" type="sibTrans" cxnId="{D852B5FB-721E-4E17-A32E-957412AD9E0C}">
      <dgm:prSet/>
      <dgm:spPr/>
      <dgm:t>
        <a:bodyPr/>
        <a:lstStyle/>
        <a:p>
          <a:endParaRPr kumimoji="1" lang="ja-JP" altLang="en-US"/>
        </a:p>
      </dgm:t>
    </dgm:pt>
    <dgm:pt modelId="{7304010A-FC4A-4EDE-BF52-D496647FFDB6}">
      <dgm:prSet/>
      <dgm:spPr/>
      <dgm:t>
        <a:bodyPr/>
        <a:lstStyle/>
        <a:p>
          <a:pPr algn="l" rtl="0"/>
          <a:r>
            <a:rPr kumimoji="1" lang="ja-JP" altLang="en-US" dirty="0"/>
            <a:t>　　</a:t>
          </a:r>
          <a:r>
            <a:rPr kumimoji="1" lang="ja-JP" dirty="0"/>
            <a:t>グルタミン　</a:t>
          </a:r>
          <a:r>
            <a:rPr kumimoji="1" lang="en-US" dirty="0" err="1"/>
            <a:t>vs</a:t>
          </a:r>
          <a:r>
            <a:rPr kumimoji="1" lang="ja-JP" dirty="0"/>
            <a:t>　</a:t>
          </a:r>
          <a:r>
            <a:rPr kumimoji="1" lang="en-US" dirty="0"/>
            <a:t>GABA</a:t>
          </a:r>
          <a:endParaRPr lang="ja-JP" dirty="0"/>
        </a:p>
      </dgm:t>
    </dgm:pt>
    <dgm:pt modelId="{E819F29A-EF41-4EA3-BDF2-D697C6D89262}" type="parTrans" cxnId="{DFB3A830-3D80-41C1-8088-F1056392FAF0}">
      <dgm:prSet/>
      <dgm:spPr/>
      <dgm:t>
        <a:bodyPr/>
        <a:lstStyle/>
        <a:p>
          <a:endParaRPr kumimoji="1" lang="ja-JP" altLang="en-US"/>
        </a:p>
      </dgm:t>
    </dgm:pt>
    <dgm:pt modelId="{59036401-49EA-4437-B383-13457A330888}" type="sibTrans" cxnId="{DFB3A830-3D80-41C1-8088-F1056392FAF0}">
      <dgm:prSet/>
      <dgm:spPr/>
      <dgm:t>
        <a:bodyPr/>
        <a:lstStyle/>
        <a:p>
          <a:endParaRPr kumimoji="1" lang="ja-JP" altLang="en-US"/>
        </a:p>
      </dgm:t>
    </dgm:pt>
    <dgm:pt modelId="{CE51471B-7A30-470A-B6B5-41BD69EAC87D}">
      <dgm:prSet/>
      <dgm:spPr/>
      <dgm:t>
        <a:bodyPr/>
        <a:lstStyle/>
        <a:p>
          <a:pPr algn="l" rtl="0"/>
          <a:r>
            <a:rPr kumimoji="1" lang="ja-JP" altLang="en-US" dirty="0"/>
            <a:t>　　　　　　　　　</a:t>
          </a:r>
          <a:r>
            <a:rPr kumimoji="1" lang="ja-JP" dirty="0"/>
            <a:t>例：興奮系と抑制系</a:t>
          </a:r>
          <a:endParaRPr lang="ja-JP" dirty="0"/>
        </a:p>
      </dgm:t>
    </dgm:pt>
    <dgm:pt modelId="{DA98EA6E-958D-420E-9983-5F5A1C147333}" type="parTrans" cxnId="{EE72ED0F-C2F4-4229-A2FF-6B7786D0D177}">
      <dgm:prSet/>
      <dgm:spPr/>
      <dgm:t>
        <a:bodyPr/>
        <a:lstStyle/>
        <a:p>
          <a:endParaRPr kumimoji="1" lang="ja-JP" altLang="en-US"/>
        </a:p>
      </dgm:t>
    </dgm:pt>
    <dgm:pt modelId="{E3561A83-0F57-48CB-B05B-723E61D79CE5}" type="sibTrans" cxnId="{EE72ED0F-C2F4-4229-A2FF-6B7786D0D177}">
      <dgm:prSet/>
      <dgm:spPr/>
      <dgm:t>
        <a:bodyPr/>
        <a:lstStyle/>
        <a:p>
          <a:endParaRPr kumimoji="1" lang="ja-JP" altLang="en-US"/>
        </a:p>
      </dgm:t>
    </dgm:pt>
    <dgm:pt modelId="{C172A396-9501-4E8C-88FA-0BE49B2DA0FE}">
      <dgm:prSet/>
      <dgm:spPr/>
      <dgm:t>
        <a:bodyPr/>
        <a:lstStyle/>
        <a:p>
          <a:pPr algn="l" rtl="0"/>
          <a:r>
            <a:rPr kumimoji="1" lang="ja-JP" altLang="en-US" dirty="0"/>
            <a:t>　　ドーパミン　</a:t>
          </a:r>
          <a:r>
            <a:rPr kumimoji="1" lang="en-US" dirty="0" err="1"/>
            <a:t>vs</a:t>
          </a:r>
          <a:r>
            <a:rPr kumimoji="1" lang="ja-JP" dirty="0"/>
            <a:t>　</a:t>
          </a:r>
          <a:r>
            <a:rPr kumimoji="1" lang="ja-JP" altLang="en-US" dirty="0"/>
            <a:t>セロトニン</a:t>
          </a:r>
          <a:endParaRPr lang="ja-JP" dirty="0"/>
        </a:p>
      </dgm:t>
    </dgm:pt>
    <dgm:pt modelId="{7BFC487B-999C-4948-A61F-685E8E7A8D7E}" type="parTrans" cxnId="{73981AF6-DDC5-4856-A1DF-B5CCB5383219}">
      <dgm:prSet/>
      <dgm:spPr/>
      <dgm:t>
        <a:bodyPr/>
        <a:lstStyle/>
        <a:p>
          <a:endParaRPr kumimoji="1" lang="ja-JP" altLang="en-US"/>
        </a:p>
      </dgm:t>
    </dgm:pt>
    <dgm:pt modelId="{89BA9CED-BB37-4117-96E7-F405D42A104D}" type="sibTrans" cxnId="{73981AF6-DDC5-4856-A1DF-B5CCB5383219}">
      <dgm:prSet/>
      <dgm:spPr/>
      <dgm:t>
        <a:bodyPr/>
        <a:lstStyle/>
        <a:p>
          <a:endParaRPr kumimoji="1" lang="ja-JP" altLang="en-US"/>
        </a:p>
      </dgm:t>
    </dgm:pt>
    <dgm:pt modelId="{B4E9A493-8550-42F1-B3BA-8206531D7426}">
      <dgm:prSet/>
      <dgm:spPr/>
      <dgm:t>
        <a:bodyPr/>
        <a:lstStyle/>
        <a:p>
          <a:pPr algn="ctr"/>
          <a:r>
            <a:rPr kumimoji="1" lang="ja-JP" dirty="0"/>
            <a:t>例：興奮系と抑制系</a:t>
          </a:r>
          <a:endParaRPr kumimoji="1" lang="ja-JP" altLang="en-US" dirty="0"/>
        </a:p>
      </dgm:t>
    </dgm:pt>
    <dgm:pt modelId="{6CD72E9E-263A-4CC1-B548-873D98F6E9CB}" type="parTrans" cxnId="{FE97206E-6F38-434B-AB5C-4EC3C4D8A887}">
      <dgm:prSet/>
      <dgm:spPr/>
      <dgm:t>
        <a:bodyPr/>
        <a:lstStyle/>
        <a:p>
          <a:endParaRPr kumimoji="1" lang="ja-JP" altLang="en-US"/>
        </a:p>
      </dgm:t>
    </dgm:pt>
    <dgm:pt modelId="{5357F0CA-637C-4824-AA72-C8BB24C4BF07}" type="sibTrans" cxnId="{FE97206E-6F38-434B-AB5C-4EC3C4D8A887}">
      <dgm:prSet/>
      <dgm:spPr/>
      <dgm:t>
        <a:bodyPr/>
        <a:lstStyle/>
        <a:p>
          <a:endParaRPr kumimoji="1" lang="ja-JP" altLang="en-US"/>
        </a:p>
      </dgm:t>
    </dgm:pt>
    <dgm:pt modelId="{2C34AA1D-659C-4CB5-AEBE-37DF4C8EC34D}" type="pres">
      <dgm:prSet presAssocID="{5E93E7C4-87DE-4609-BBE8-D04776AFA391}" presName="vert0" presStyleCnt="0">
        <dgm:presLayoutVars>
          <dgm:dir/>
          <dgm:animOne val="branch"/>
          <dgm:animLvl val="lvl"/>
        </dgm:presLayoutVars>
      </dgm:prSet>
      <dgm:spPr/>
    </dgm:pt>
    <dgm:pt modelId="{12D9A9DD-C662-4185-AFB0-5B87840C84F0}" type="pres">
      <dgm:prSet presAssocID="{05355066-3ADE-4B3F-9EEA-6067380E2ADE}" presName="thickLine" presStyleLbl="alignNode1" presStyleIdx="0" presStyleCnt="8"/>
      <dgm:spPr/>
    </dgm:pt>
    <dgm:pt modelId="{E917DC52-FE1D-4FA1-8CDB-4FD4C5F525D3}" type="pres">
      <dgm:prSet presAssocID="{05355066-3ADE-4B3F-9EEA-6067380E2ADE}" presName="horz1" presStyleCnt="0"/>
      <dgm:spPr/>
    </dgm:pt>
    <dgm:pt modelId="{2C5C7195-1337-415C-AAE0-FD35394239F2}" type="pres">
      <dgm:prSet presAssocID="{05355066-3ADE-4B3F-9EEA-6067380E2ADE}" presName="tx1" presStyleLbl="revTx" presStyleIdx="0" presStyleCnt="8"/>
      <dgm:spPr/>
    </dgm:pt>
    <dgm:pt modelId="{206C4730-8B97-48B5-9BF4-5DC77C03C77A}" type="pres">
      <dgm:prSet presAssocID="{05355066-3ADE-4B3F-9EEA-6067380E2ADE}" presName="vert1" presStyleCnt="0"/>
      <dgm:spPr/>
    </dgm:pt>
    <dgm:pt modelId="{26964CA5-DF22-426B-9E1A-6D7E51C242C7}" type="pres">
      <dgm:prSet presAssocID="{90A61C52-E395-4FD5-9DE0-6A294CA1E459}" presName="thickLine" presStyleLbl="alignNode1" presStyleIdx="1" presStyleCnt="8"/>
      <dgm:spPr/>
    </dgm:pt>
    <dgm:pt modelId="{36CE95C9-0744-448C-80BB-6D6DE229D929}" type="pres">
      <dgm:prSet presAssocID="{90A61C52-E395-4FD5-9DE0-6A294CA1E459}" presName="horz1" presStyleCnt="0"/>
      <dgm:spPr/>
    </dgm:pt>
    <dgm:pt modelId="{F6BC6A14-07D7-4034-8B82-A857E0105459}" type="pres">
      <dgm:prSet presAssocID="{90A61C52-E395-4FD5-9DE0-6A294CA1E459}" presName="tx1" presStyleLbl="revTx" presStyleIdx="1" presStyleCnt="8" custLinFactNeighborX="1062" custLinFactNeighborY="492"/>
      <dgm:spPr/>
    </dgm:pt>
    <dgm:pt modelId="{259DE889-44C6-4094-B10E-92D84D9DCB9B}" type="pres">
      <dgm:prSet presAssocID="{90A61C52-E395-4FD5-9DE0-6A294CA1E459}" presName="vert1" presStyleCnt="0"/>
      <dgm:spPr/>
    </dgm:pt>
    <dgm:pt modelId="{D04972D7-483B-4DAA-A62D-85DE852B437C}" type="pres">
      <dgm:prSet presAssocID="{0E31BA61-EBC7-4C10-8AF5-8DDB3BEA9595}" presName="thickLine" presStyleLbl="alignNode1" presStyleIdx="2" presStyleCnt="8"/>
      <dgm:spPr/>
    </dgm:pt>
    <dgm:pt modelId="{1D7CBC6A-E845-482E-99D0-CD8815222D90}" type="pres">
      <dgm:prSet presAssocID="{0E31BA61-EBC7-4C10-8AF5-8DDB3BEA9595}" presName="horz1" presStyleCnt="0"/>
      <dgm:spPr/>
    </dgm:pt>
    <dgm:pt modelId="{451D67D4-C136-4ACE-BCD6-B4C81C735E4F}" type="pres">
      <dgm:prSet presAssocID="{0E31BA61-EBC7-4C10-8AF5-8DDB3BEA9595}" presName="tx1" presStyleLbl="revTx" presStyleIdx="2" presStyleCnt="8"/>
      <dgm:spPr/>
    </dgm:pt>
    <dgm:pt modelId="{97493A7A-2A24-4A8A-A86C-00EAE99390DF}" type="pres">
      <dgm:prSet presAssocID="{0E31BA61-EBC7-4C10-8AF5-8DDB3BEA9595}" presName="vert1" presStyleCnt="0"/>
      <dgm:spPr/>
    </dgm:pt>
    <dgm:pt modelId="{454FC59E-4397-4155-AE71-4A744CACE04B}" type="pres">
      <dgm:prSet presAssocID="{3B9BB42B-D8ED-4B63-B727-B250AD6F67EB}" presName="thickLine" presStyleLbl="alignNode1" presStyleIdx="3" presStyleCnt="8"/>
      <dgm:spPr/>
    </dgm:pt>
    <dgm:pt modelId="{193D71B9-9DD4-4DD0-8CFB-2224F2147CE8}" type="pres">
      <dgm:prSet presAssocID="{3B9BB42B-D8ED-4B63-B727-B250AD6F67EB}" presName="horz1" presStyleCnt="0"/>
      <dgm:spPr/>
    </dgm:pt>
    <dgm:pt modelId="{AC6968AA-0815-4062-9F9B-90C3642AC4A0}" type="pres">
      <dgm:prSet presAssocID="{3B9BB42B-D8ED-4B63-B727-B250AD6F67EB}" presName="tx1" presStyleLbl="revTx" presStyleIdx="3" presStyleCnt="8"/>
      <dgm:spPr/>
    </dgm:pt>
    <dgm:pt modelId="{B7A4C678-83CF-4667-8368-9B69D5D226FA}" type="pres">
      <dgm:prSet presAssocID="{3B9BB42B-D8ED-4B63-B727-B250AD6F67EB}" presName="vert1" presStyleCnt="0"/>
      <dgm:spPr/>
    </dgm:pt>
    <dgm:pt modelId="{881B8EE2-9A09-4EEA-9D27-FD6BEA4A6BA7}" type="pres">
      <dgm:prSet presAssocID="{7304010A-FC4A-4EDE-BF52-D496647FFDB6}" presName="thickLine" presStyleLbl="alignNode1" presStyleIdx="4" presStyleCnt="8"/>
      <dgm:spPr/>
    </dgm:pt>
    <dgm:pt modelId="{91E526F2-A371-471D-AD43-610CA563A207}" type="pres">
      <dgm:prSet presAssocID="{7304010A-FC4A-4EDE-BF52-D496647FFDB6}" presName="horz1" presStyleCnt="0"/>
      <dgm:spPr/>
    </dgm:pt>
    <dgm:pt modelId="{751EE350-D7CA-4BF6-9FB2-9CD45A82EDA2}" type="pres">
      <dgm:prSet presAssocID="{7304010A-FC4A-4EDE-BF52-D496647FFDB6}" presName="tx1" presStyleLbl="revTx" presStyleIdx="4" presStyleCnt="8"/>
      <dgm:spPr/>
    </dgm:pt>
    <dgm:pt modelId="{45C20AEF-EA05-43BA-97CA-35F95A127D48}" type="pres">
      <dgm:prSet presAssocID="{7304010A-FC4A-4EDE-BF52-D496647FFDB6}" presName="vert1" presStyleCnt="0"/>
      <dgm:spPr/>
    </dgm:pt>
    <dgm:pt modelId="{6B0E6C4B-1D02-4692-AD8A-4A35DB7B313F}" type="pres">
      <dgm:prSet presAssocID="{CE51471B-7A30-470A-B6B5-41BD69EAC87D}" presName="thickLine" presStyleLbl="alignNode1" presStyleIdx="5" presStyleCnt="8"/>
      <dgm:spPr/>
    </dgm:pt>
    <dgm:pt modelId="{E7DD2CA0-ACB0-4D65-8715-236345FAF380}" type="pres">
      <dgm:prSet presAssocID="{CE51471B-7A30-470A-B6B5-41BD69EAC87D}" presName="horz1" presStyleCnt="0"/>
      <dgm:spPr/>
    </dgm:pt>
    <dgm:pt modelId="{757DB612-74A7-4480-A205-7F036F37E113}" type="pres">
      <dgm:prSet presAssocID="{CE51471B-7A30-470A-B6B5-41BD69EAC87D}" presName="tx1" presStyleLbl="revTx" presStyleIdx="5" presStyleCnt="8"/>
      <dgm:spPr/>
    </dgm:pt>
    <dgm:pt modelId="{C77DC42D-2A96-43AF-9E45-77997BDA9F0C}" type="pres">
      <dgm:prSet presAssocID="{CE51471B-7A30-470A-B6B5-41BD69EAC87D}" presName="vert1" presStyleCnt="0"/>
      <dgm:spPr/>
    </dgm:pt>
    <dgm:pt modelId="{C8A76E25-C9F6-4563-BEF1-AEAC986393A3}" type="pres">
      <dgm:prSet presAssocID="{C172A396-9501-4E8C-88FA-0BE49B2DA0FE}" presName="thickLine" presStyleLbl="alignNode1" presStyleIdx="6" presStyleCnt="8"/>
      <dgm:spPr/>
    </dgm:pt>
    <dgm:pt modelId="{97F5497F-E631-4FDB-AC6F-2AA5D0D48A7E}" type="pres">
      <dgm:prSet presAssocID="{C172A396-9501-4E8C-88FA-0BE49B2DA0FE}" presName="horz1" presStyleCnt="0"/>
      <dgm:spPr/>
    </dgm:pt>
    <dgm:pt modelId="{F5631D05-BEBF-48A0-B778-0D8EE26E732C}" type="pres">
      <dgm:prSet presAssocID="{C172A396-9501-4E8C-88FA-0BE49B2DA0FE}" presName="tx1" presStyleLbl="revTx" presStyleIdx="6" presStyleCnt="8"/>
      <dgm:spPr/>
    </dgm:pt>
    <dgm:pt modelId="{B84F887F-B3D0-45F0-81E3-9A55F2DABD6F}" type="pres">
      <dgm:prSet presAssocID="{C172A396-9501-4E8C-88FA-0BE49B2DA0FE}" presName="vert1" presStyleCnt="0"/>
      <dgm:spPr/>
    </dgm:pt>
    <dgm:pt modelId="{40497A2D-6E4C-4488-BD10-39A8B0F5EE8C}" type="pres">
      <dgm:prSet presAssocID="{B4E9A493-8550-42F1-B3BA-8206531D7426}" presName="thickLine" presStyleLbl="alignNode1" presStyleIdx="7" presStyleCnt="8"/>
      <dgm:spPr/>
    </dgm:pt>
    <dgm:pt modelId="{FCB8B19E-2968-4852-9908-B24B97A1C96B}" type="pres">
      <dgm:prSet presAssocID="{B4E9A493-8550-42F1-B3BA-8206531D7426}" presName="horz1" presStyleCnt="0"/>
      <dgm:spPr/>
    </dgm:pt>
    <dgm:pt modelId="{4BD3E5AB-B8B2-421A-9627-71AD966B2ABE}" type="pres">
      <dgm:prSet presAssocID="{B4E9A493-8550-42F1-B3BA-8206531D7426}" presName="tx1" presStyleLbl="revTx" presStyleIdx="7" presStyleCnt="8"/>
      <dgm:spPr/>
    </dgm:pt>
    <dgm:pt modelId="{3E871FEA-7835-4AAA-B60F-05020299D07E}" type="pres">
      <dgm:prSet presAssocID="{B4E9A493-8550-42F1-B3BA-8206531D7426}" presName="vert1" presStyleCnt="0"/>
      <dgm:spPr/>
    </dgm:pt>
  </dgm:ptLst>
  <dgm:cxnLst>
    <dgm:cxn modelId="{EE72ED0F-C2F4-4229-A2FF-6B7786D0D177}" srcId="{5E93E7C4-87DE-4609-BBE8-D04776AFA391}" destId="{CE51471B-7A30-470A-B6B5-41BD69EAC87D}" srcOrd="5" destOrd="0" parTransId="{DA98EA6E-958D-420E-9983-5F5A1C147333}" sibTransId="{E3561A83-0F57-48CB-B05B-723E61D79CE5}"/>
    <dgm:cxn modelId="{1FCEF32E-BD91-4FAF-ABE0-11C26DA7D457}" type="presOf" srcId="{B4E9A493-8550-42F1-B3BA-8206531D7426}" destId="{4BD3E5AB-B8B2-421A-9627-71AD966B2ABE}" srcOrd="0" destOrd="0" presId="urn:microsoft.com/office/officeart/2008/layout/LinedList"/>
    <dgm:cxn modelId="{DFB3A830-3D80-41C1-8088-F1056392FAF0}" srcId="{5E93E7C4-87DE-4609-BBE8-D04776AFA391}" destId="{7304010A-FC4A-4EDE-BF52-D496647FFDB6}" srcOrd="4" destOrd="0" parTransId="{E819F29A-EF41-4EA3-BDF2-D697C6D89262}" sibTransId="{59036401-49EA-4437-B383-13457A330888}"/>
    <dgm:cxn modelId="{F9F62134-5B20-4C7E-9027-BE70B01B35EB}" srcId="{5E93E7C4-87DE-4609-BBE8-D04776AFA391}" destId="{0E31BA61-EBC7-4C10-8AF5-8DDB3BEA9595}" srcOrd="2" destOrd="0" parTransId="{F77DE9E0-BDEA-4BDC-853A-88CA59120076}" sibTransId="{5432FE40-49CF-4FD4-9D12-413A1C888C24}"/>
    <dgm:cxn modelId="{B9032063-2FFF-42F2-B5BF-8EDA7A55F709}" srcId="{5E93E7C4-87DE-4609-BBE8-D04776AFA391}" destId="{05355066-3ADE-4B3F-9EEA-6067380E2ADE}" srcOrd="0" destOrd="0" parTransId="{ADD12C79-17EF-474D-B3AF-2D745FF82BEE}" sibTransId="{1F0E4AB3-5DBF-4B1A-B6AF-8C4D8A8D1331}"/>
    <dgm:cxn modelId="{5DADC268-3EFB-4441-9DF2-832647E67AC3}" srcId="{5E93E7C4-87DE-4609-BBE8-D04776AFA391}" destId="{90A61C52-E395-4FD5-9DE0-6A294CA1E459}" srcOrd="1" destOrd="0" parTransId="{A8E8F1E1-039C-4DF0-86A4-EA5856863E8E}" sibTransId="{89AFA046-ACD4-4033-9673-359A7E2B1035}"/>
    <dgm:cxn modelId="{FE97206E-6F38-434B-AB5C-4EC3C4D8A887}" srcId="{5E93E7C4-87DE-4609-BBE8-D04776AFA391}" destId="{B4E9A493-8550-42F1-B3BA-8206531D7426}" srcOrd="7" destOrd="0" parTransId="{6CD72E9E-263A-4CC1-B548-873D98F6E9CB}" sibTransId="{5357F0CA-637C-4824-AA72-C8BB24C4BF07}"/>
    <dgm:cxn modelId="{BB0E1176-C296-4089-B92E-492F210679AE}" type="presOf" srcId="{C172A396-9501-4E8C-88FA-0BE49B2DA0FE}" destId="{F5631D05-BEBF-48A0-B778-0D8EE26E732C}" srcOrd="0" destOrd="0" presId="urn:microsoft.com/office/officeart/2008/layout/LinedList"/>
    <dgm:cxn modelId="{5392708E-4DA7-443E-9F08-DF75A94568F7}" type="presOf" srcId="{90A61C52-E395-4FD5-9DE0-6A294CA1E459}" destId="{F6BC6A14-07D7-4034-8B82-A857E0105459}" srcOrd="0" destOrd="0" presId="urn:microsoft.com/office/officeart/2008/layout/LinedList"/>
    <dgm:cxn modelId="{995A4790-11EC-4C48-9C4A-2AC42B9C4FF1}" type="presOf" srcId="{5E93E7C4-87DE-4609-BBE8-D04776AFA391}" destId="{2C34AA1D-659C-4CB5-AEBE-37DF4C8EC34D}" srcOrd="0" destOrd="0" presId="urn:microsoft.com/office/officeart/2008/layout/LinedList"/>
    <dgm:cxn modelId="{B5ADF2A1-D613-4E56-BA54-5C850A1CFB05}" type="presOf" srcId="{CE51471B-7A30-470A-B6B5-41BD69EAC87D}" destId="{757DB612-74A7-4480-A205-7F036F37E113}" srcOrd="0" destOrd="0" presId="urn:microsoft.com/office/officeart/2008/layout/LinedList"/>
    <dgm:cxn modelId="{ED7631AB-D7FE-43B6-81D7-DA14EA02AE16}" type="presOf" srcId="{7304010A-FC4A-4EDE-BF52-D496647FFDB6}" destId="{751EE350-D7CA-4BF6-9FB2-9CD45A82EDA2}" srcOrd="0" destOrd="0" presId="urn:microsoft.com/office/officeart/2008/layout/LinedList"/>
    <dgm:cxn modelId="{345D21BE-F886-4FA1-A349-9E2AFA161DE0}" type="presOf" srcId="{3B9BB42B-D8ED-4B63-B727-B250AD6F67EB}" destId="{AC6968AA-0815-4062-9F9B-90C3642AC4A0}" srcOrd="0" destOrd="0" presId="urn:microsoft.com/office/officeart/2008/layout/LinedList"/>
    <dgm:cxn modelId="{841D37D7-F488-43C6-A91F-D2D2DB4D4C4B}" type="presOf" srcId="{0E31BA61-EBC7-4C10-8AF5-8DDB3BEA9595}" destId="{451D67D4-C136-4ACE-BCD6-B4C81C735E4F}" srcOrd="0" destOrd="0" presId="urn:microsoft.com/office/officeart/2008/layout/LinedList"/>
    <dgm:cxn modelId="{E8B3C5D7-018D-40B7-9700-B9FB5BF022DB}" type="presOf" srcId="{05355066-3ADE-4B3F-9EEA-6067380E2ADE}" destId="{2C5C7195-1337-415C-AAE0-FD35394239F2}" srcOrd="0" destOrd="0" presId="urn:microsoft.com/office/officeart/2008/layout/LinedList"/>
    <dgm:cxn modelId="{73981AF6-DDC5-4856-A1DF-B5CCB5383219}" srcId="{5E93E7C4-87DE-4609-BBE8-D04776AFA391}" destId="{C172A396-9501-4E8C-88FA-0BE49B2DA0FE}" srcOrd="6" destOrd="0" parTransId="{7BFC487B-999C-4948-A61F-685E8E7A8D7E}" sibTransId="{89BA9CED-BB37-4117-96E7-F405D42A104D}"/>
    <dgm:cxn modelId="{D852B5FB-721E-4E17-A32E-957412AD9E0C}" srcId="{5E93E7C4-87DE-4609-BBE8-D04776AFA391}" destId="{3B9BB42B-D8ED-4B63-B727-B250AD6F67EB}" srcOrd="3" destOrd="0" parTransId="{807531A1-4947-4D98-B36B-7C96D48F9E11}" sibTransId="{483BC13A-A189-4DD9-A7EA-5351086BE8B0}"/>
    <dgm:cxn modelId="{FCDEA72C-400F-4E92-A6F2-D63DC1AF0021}" type="presParOf" srcId="{2C34AA1D-659C-4CB5-AEBE-37DF4C8EC34D}" destId="{12D9A9DD-C662-4185-AFB0-5B87840C84F0}" srcOrd="0" destOrd="0" presId="urn:microsoft.com/office/officeart/2008/layout/LinedList"/>
    <dgm:cxn modelId="{A449E092-0931-4574-993C-D6BF251D5804}" type="presParOf" srcId="{2C34AA1D-659C-4CB5-AEBE-37DF4C8EC34D}" destId="{E917DC52-FE1D-4FA1-8CDB-4FD4C5F525D3}" srcOrd="1" destOrd="0" presId="urn:microsoft.com/office/officeart/2008/layout/LinedList"/>
    <dgm:cxn modelId="{773A95A3-E800-4959-8741-7C0844014E44}" type="presParOf" srcId="{E917DC52-FE1D-4FA1-8CDB-4FD4C5F525D3}" destId="{2C5C7195-1337-415C-AAE0-FD35394239F2}" srcOrd="0" destOrd="0" presId="urn:microsoft.com/office/officeart/2008/layout/LinedList"/>
    <dgm:cxn modelId="{23497842-087C-443D-961F-A1AAC36A60E2}" type="presParOf" srcId="{E917DC52-FE1D-4FA1-8CDB-4FD4C5F525D3}" destId="{206C4730-8B97-48B5-9BF4-5DC77C03C77A}" srcOrd="1" destOrd="0" presId="urn:microsoft.com/office/officeart/2008/layout/LinedList"/>
    <dgm:cxn modelId="{926ECB66-17A1-4BE3-A569-B4F9357CCB28}" type="presParOf" srcId="{2C34AA1D-659C-4CB5-AEBE-37DF4C8EC34D}" destId="{26964CA5-DF22-426B-9E1A-6D7E51C242C7}" srcOrd="2" destOrd="0" presId="urn:microsoft.com/office/officeart/2008/layout/LinedList"/>
    <dgm:cxn modelId="{0C2C2EA5-207B-407A-9C0B-070300F89A38}" type="presParOf" srcId="{2C34AA1D-659C-4CB5-AEBE-37DF4C8EC34D}" destId="{36CE95C9-0744-448C-80BB-6D6DE229D929}" srcOrd="3" destOrd="0" presId="urn:microsoft.com/office/officeart/2008/layout/LinedList"/>
    <dgm:cxn modelId="{F7DA9FC0-EF04-4E1E-B1D0-26CE7835A31E}" type="presParOf" srcId="{36CE95C9-0744-448C-80BB-6D6DE229D929}" destId="{F6BC6A14-07D7-4034-8B82-A857E0105459}" srcOrd="0" destOrd="0" presId="urn:microsoft.com/office/officeart/2008/layout/LinedList"/>
    <dgm:cxn modelId="{4999052F-65AA-4C01-85EF-3FCFA69C0D3D}" type="presParOf" srcId="{36CE95C9-0744-448C-80BB-6D6DE229D929}" destId="{259DE889-44C6-4094-B10E-92D84D9DCB9B}" srcOrd="1" destOrd="0" presId="urn:microsoft.com/office/officeart/2008/layout/LinedList"/>
    <dgm:cxn modelId="{83A4623D-7985-4517-9648-EF66094DB554}" type="presParOf" srcId="{2C34AA1D-659C-4CB5-AEBE-37DF4C8EC34D}" destId="{D04972D7-483B-4DAA-A62D-85DE852B437C}" srcOrd="4" destOrd="0" presId="urn:microsoft.com/office/officeart/2008/layout/LinedList"/>
    <dgm:cxn modelId="{9B250B75-116B-47F2-8266-3515D813FEAE}" type="presParOf" srcId="{2C34AA1D-659C-4CB5-AEBE-37DF4C8EC34D}" destId="{1D7CBC6A-E845-482E-99D0-CD8815222D90}" srcOrd="5" destOrd="0" presId="urn:microsoft.com/office/officeart/2008/layout/LinedList"/>
    <dgm:cxn modelId="{927EA577-F8C4-4264-8551-4892C1CDF068}" type="presParOf" srcId="{1D7CBC6A-E845-482E-99D0-CD8815222D90}" destId="{451D67D4-C136-4ACE-BCD6-B4C81C735E4F}" srcOrd="0" destOrd="0" presId="urn:microsoft.com/office/officeart/2008/layout/LinedList"/>
    <dgm:cxn modelId="{128DFAAF-A623-412A-8E12-A980C58A1235}" type="presParOf" srcId="{1D7CBC6A-E845-482E-99D0-CD8815222D90}" destId="{97493A7A-2A24-4A8A-A86C-00EAE99390DF}" srcOrd="1" destOrd="0" presId="urn:microsoft.com/office/officeart/2008/layout/LinedList"/>
    <dgm:cxn modelId="{CB8DF0B5-E4EF-4721-A926-9C30A3DBD814}" type="presParOf" srcId="{2C34AA1D-659C-4CB5-AEBE-37DF4C8EC34D}" destId="{454FC59E-4397-4155-AE71-4A744CACE04B}" srcOrd="6" destOrd="0" presId="urn:microsoft.com/office/officeart/2008/layout/LinedList"/>
    <dgm:cxn modelId="{49A5D9AD-8E81-4769-9627-E9D94C7C300E}" type="presParOf" srcId="{2C34AA1D-659C-4CB5-AEBE-37DF4C8EC34D}" destId="{193D71B9-9DD4-4DD0-8CFB-2224F2147CE8}" srcOrd="7" destOrd="0" presId="urn:microsoft.com/office/officeart/2008/layout/LinedList"/>
    <dgm:cxn modelId="{F0726EC6-9E11-4E58-8CCE-7BD796AB1B90}" type="presParOf" srcId="{193D71B9-9DD4-4DD0-8CFB-2224F2147CE8}" destId="{AC6968AA-0815-4062-9F9B-90C3642AC4A0}" srcOrd="0" destOrd="0" presId="urn:microsoft.com/office/officeart/2008/layout/LinedList"/>
    <dgm:cxn modelId="{04C37886-A0E9-499C-9513-91A864202563}" type="presParOf" srcId="{193D71B9-9DD4-4DD0-8CFB-2224F2147CE8}" destId="{B7A4C678-83CF-4667-8368-9B69D5D226FA}" srcOrd="1" destOrd="0" presId="urn:microsoft.com/office/officeart/2008/layout/LinedList"/>
    <dgm:cxn modelId="{5A9D94F7-B08E-45A3-8EAB-B8E8B727331F}" type="presParOf" srcId="{2C34AA1D-659C-4CB5-AEBE-37DF4C8EC34D}" destId="{881B8EE2-9A09-4EEA-9D27-FD6BEA4A6BA7}" srcOrd="8" destOrd="0" presId="urn:microsoft.com/office/officeart/2008/layout/LinedList"/>
    <dgm:cxn modelId="{9E217408-31B0-464D-BF85-9594B90BBBFE}" type="presParOf" srcId="{2C34AA1D-659C-4CB5-AEBE-37DF4C8EC34D}" destId="{91E526F2-A371-471D-AD43-610CA563A207}" srcOrd="9" destOrd="0" presId="urn:microsoft.com/office/officeart/2008/layout/LinedList"/>
    <dgm:cxn modelId="{ED0C9D8D-2A59-4F77-BABE-FBDEF7F23095}" type="presParOf" srcId="{91E526F2-A371-471D-AD43-610CA563A207}" destId="{751EE350-D7CA-4BF6-9FB2-9CD45A82EDA2}" srcOrd="0" destOrd="0" presId="urn:microsoft.com/office/officeart/2008/layout/LinedList"/>
    <dgm:cxn modelId="{F789FB32-331F-43CE-9F62-E8502DE6A537}" type="presParOf" srcId="{91E526F2-A371-471D-AD43-610CA563A207}" destId="{45C20AEF-EA05-43BA-97CA-35F95A127D48}" srcOrd="1" destOrd="0" presId="urn:microsoft.com/office/officeart/2008/layout/LinedList"/>
    <dgm:cxn modelId="{D95EC286-49E3-47C5-BD95-71F6C9387CD2}" type="presParOf" srcId="{2C34AA1D-659C-4CB5-AEBE-37DF4C8EC34D}" destId="{6B0E6C4B-1D02-4692-AD8A-4A35DB7B313F}" srcOrd="10" destOrd="0" presId="urn:microsoft.com/office/officeart/2008/layout/LinedList"/>
    <dgm:cxn modelId="{96E80BCE-0628-4521-8D5B-FEDA5610B56E}" type="presParOf" srcId="{2C34AA1D-659C-4CB5-AEBE-37DF4C8EC34D}" destId="{E7DD2CA0-ACB0-4D65-8715-236345FAF380}" srcOrd="11" destOrd="0" presId="urn:microsoft.com/office/officeart/2008/layout/LinedList"/>
    <dgm:cxn modelId="{FB930632-B4A2-4B21-8A03-1F6A7A71A770}" type="presParOf" srcId="{E7DD2CA0-ACB0-4D65-8715-236345FAF380}" destId="{757DB612-74A7-4480-A205-7F036F37E113}" srcOrd="0" destOrd="0" presId="urn:microsoft.com/office/officeart/2008/layout/LinedList"/>
    <dgm:cxn modelId="{F47B4DB6-4E0F-4FA8-9DFD-4A01FA9EBDAA}" type="presParOf" srcId="{E7DD2CA0-ACB0-4D65-8715-236345FAF380}" destId="{C77DC42D-2A96-43AF-9E45-77997BDA9F0C}" srcOrd="1" destOrd="0" presId="urn:microsoft.com/office/officeart/2008/layout/LinedList"/>
    <dgm:cxn modelId="{4066F90D-4DDB-4FCE-B311-876DD4FED3A0}" type="presParOf" srcId="{2C34AA1D-659C-4CB5-AEBE-37DF4C8EC34D}" destId="{C8A76E25-C9F6-4563-BEF1-AEAC986393A3}" srcOrd="12" destOrd="0" presId="urn:microsoft.com/office/officeart/2008/layout/LinedList"/>
    <dgm:cxn modelId="{E738B550-A9ED-4A78-B74A-4D6A9D946254}" type="presParOf" srcId="{2C34AA1D-659C-4CB5-AEBE-37DF4C8EC34D}" destId="{97F5497F-E631-4FDB-AC6F-2AA5D0D48A7E}" srcOrd="13" destOrd="0" presId="urn:microsoft.com/office/officeart/2008/layout/LinedList"/>
    <dgm:cxn modelId="{213C6330-63BE-429C-9B5A-11F0C6C8BA2D}" type="presParOf" srcId="{97F5497F-E631-4FDB-AC6F-2AA5D0D48A7E}" destId="{F5631D05-BEBF-48A0-B778-0D8EE26E732C}" srcOrd="0" destOrd="0" presId="urn:microsoft.com/office/officeart/2008/layout/LinedList"/>
    <dgm:cxn modelId="{AA45DE7C-E08B-49C2-A01C-F7ACED4A41FF}" type="presParOf" srcId="{97F5497F-E631-4FDB-AC6F-2AA5D0D48A7E}" destId="{B84F887F-B3D0-45F0-81E3-9A55F2DABD6F}" srcOrd="1" destOrd="0" presId="urn:microsoft.com/office/officeart/2008/layout/LinedList"/>
    <dgm:cxn modelId="{D8191148-5423-4092-9336-A22A50BE43AD}" type="presParOf" srcId="{2C34AA1D-659C-4CB5-AEBE-37DF4C8EC34D}" destId="{40497A2D-6E4C-4488-BD10-39A8B0F5EE8C}" srcOrd="14" destOrd="0" presId="urn:microsoft.com/office/officeart/2008/layout/LinedList"/>
    <dgm:cxn modelId="{14318B05-E26F-4831-BEBE-0B97C6F9353B}" type="presParOf" srcId="{2C34AA1D-659C-4CB5-AEBE-37DF4C8EC34D}" destId="{FCB8B19E-2968-4852-9908-B24B97A1C96B}" srcOrd="15" destOrd="0" presId="urn:microsoft.com/office/officeart/2008/layout/LinedList"/>
    <dgm:cxn modelId="{1C5FBAD5-AA61-4C27-B959-63556B23CC72}" type="presParOf" srcId="{FCB8B19E-2968-4852-9908-B24B97A1C96B}" destId="{4BD3E5AB-B8B2-421A-9627-71AD966B2ABE}" srcOrd="0" destOrd="0" presId="urn:microsoft.com/office/officeart/2008/layout/LinedList"/>
    <dgm:cxn modelId="{1BEB1FA6-C988-41B0-BA5E-C22AA0EFEA39}" type="presParOf" srcId="{FCB8B19E-2968-4852-9908-B24B97A1C96B}" destId="{3E871FEA-7835-4AAA-B60F-05020299D0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4ACBB-24EB-4E57-AE2B-B470E7C087A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0BFAB4D-A236-46A8-95AA-82CD87461216}">
      <dgm:prSet/>
      <dgm:spPr/>
      <dgm:t>
        <a:bodyPr/>
        <a:lstStyle/>
        <a:p>
          <a:pPr rtl="0"/>
          <a:r>
            <a:rPr kumimoji="1" lang="ja-JP" dirty="0"/>
            <a:t>抗不安薬</a:t>
          </a:r>
          <a:endParaRPr kumimoji="1" lang="en-US" altLang="ja-JP" dirty="0"/>
        </a:p>
        <a:p>
          <a:pPr rtl="0"/>
          <a:r>
            <a:rPr kumimoji="1" lang="ja-JP" dirty="0">
              <a:solidFill>
                <a:schemeClr val="bg1">
                  <a:lumMod val="75000"/>
                </a:schemeClr>
              </a:solidFill>
            </a:rPr>
            <a:t>ベンゾ</a:t>
          </a:r>
          <a:r>
            <a:rPr kumimoji="1" lang="en-US" dirty="0">
              <a:solidFill>
                <a:schemeClr val="bg1">
                  <a:lumMod val="75000"/>
                </a:schemeClr>
              </a:solidFill>
            </a:rPr>
            <a:t>/</a:t>
          </a:r>
          <a:r>
            <a:rPr kumimoji="1" lang="ja-JP" dirty="0">
              <a:solidFill>
                <a:schemeClr val="bg1">
                  <a:lumMod val="75000"/>
                </a:schemeClr>
              </a:solidFill>
            </a:rPr>
            <a:t>非ベンゾ </a:t>
          </a:r>
          <a:endParaRPr lang="ja-JP" dirty="0">
            <a:solidFill>
              <a:schemeClr val="bg1">
                <a:lumMod val="75000"/>
              </a:schemeClr>
            </a:solidFill>
          </a:endParaRPr>
        </a:p>
      </dgm:t>
    </dgm:pt>
    <dgm:pt modelId="{CA2F1B04-8C86-453B-868D-EA026A8F8A75}" type="parTrans" cxnId="{1937C41B-68FF-4AEF-8BE1-0382EE4BEDD5}">
      <dgm:prSet/>
      <dgm:spPr/>
      <dgm:t>
        <a:bodyPr/>
        <a:lstStyle/>
        <a:p>
          <a:endParaRPr kumimoji="1" lang="ja-JP" altLang="en-US"/>
        </a:p>
      </dgm:t>
    </dgm:pt>
    <dgm:pt modelId="{88CA5DE0-4FC0-4A30-A938-F65AE64BB0F0}" type="sibTrans" cxnId="{1937C41B-68FF-4AEF-8BE1-0382EE4BEDD5}">
      <dgm:prSet/>
      <dgm:spPr/>
      <dgm:t>
        <a:bodyPr/>
        <a:lstStyle/>
        <a:p>
          <a:endParaRPr kumimoji="1" lang="ja-JP" altLang="en-US"/>
        </a:p>
      </dgm:t>
    </dgm:pt>
    <dgm:pt modelId="{A42569DA-064C-4492-8B41-82643655AFB6}">
      <dgm:prSet/>
      <dgm:spPr/>
      <dgm:t>
        <a:bodyPr/>
        <a:lstStyle/>
        <a:p>
          <a:pPr rtl="0"/>
          <a:r>
            <a:rPr kumimoji="1" lang="ja-JP" dirty="0"/>
            <a:t>抗うつ薬　</a:t>
          </a:r>
          <a:r>
            <a:rPr kumimoji="1" lang="en-US" dirty="0">
              <a:solidFill>
                <a:schemeClr val="bg1">
                  <a:lumMod val="75000"/>
                </a:schemeClr>
              </a:solidFill>
            </a:rPr>
            <a:t>SSRI/ SNRI/ </a:t>
          </a:r>
          <a:r>
            <a:rPr kumimoji="1" lang="ja-JP" dirty="0">
              <a:solidFill>
                <a:schemeClr val="bg1">
                  <a:lumMod val="75000"/>
                </a:schemeClr>
              </a:solidFill>
            </a:rPr>
            <a:t>三環 他 </a:t>
          </a:r>
          <a:endParaRPr lang="ja-JP" dirty="0">
            <a:solidFill>
              <a:schemeClr val="bg1">
                <a:lumMod val="75000"/>
              </a:schemeClr>
            </a:solidFill>
          </a:endParaRPr>
        </a:p>
      </dgm:t>
    </dgm:pt>
    <dgm:pt modelId="{2256D6DF-6CEF-40E9-A3A6-455317F44EAC}" type="parTrans" cxnId="{005CF4E7-EEE8-4E98-AA81-C4035F6944DA}">
      <dgm:prSet/>
      <dgm:spPr/>
      <dgm:t>
        <a:bodyPr/>
        <a:lstStyle/>
        <a:p>
          <a:endParaRPr kumimoji="1" lang="ja-JP" altLang="en-US"/>
        </a:p>
      </dgm:t>
    </dgm:pt>
    <dgm:pt modelId="{A6F24C0C-CDD0-4270-916F-F601F19FC139}" type="sibTrans" cxnId="{005CF4E7-EEE8-4E98-AA81-C4035F6944DA}">
      <dgm:prSet/>
      <dgm:spPr/>
      <dgm:t>
        <a:bodyPr/>
        <a:lstStyle/>
        <a:p>
          <a:endParaRPr kumimoji="1" lang="ja-JP" altLang="en-US"/>
        </a:p>
      </dgm:t>
    </dgm:pt>
    <dgm:pt modelId="{E89FE0E2-D113-4E94-A7E7-669D55DA2855}">
      <dgm:prSet/>
      <dgm:spPr/>
      <dgm:t>
        <a:bodyPr/>
        <a:lstStyle/>
        <a:p>
          <a:pPr rtl="0"/>
          <a:r>
            <a:rPr kumimoji="1" lang="ja-JP" dirty="0"/>
            <a:t>抗精神病薬　</a:t>
          </a:r>
          <a:r>
            <a:rPr kumimoji="1" lang="ja-JP" dirty="0">
              <a:solidFill>
                <a:schemeClr val="bg1">
                  <a:lumMod val="75000"/>
                </a:schemeClr>
              </a:solidFill>
            </a:rPr>
            <a:t>定型</a:t>
          </a:r>
          <a:r>
            <a:rPr kumimoji="1" lang="en-US" dirty="0">
              <a:solidFill>
                <a:schemeClr val="bg1">
                  <a:lumMod val="75000"/>
                </a:schemeClr>
              </a:solidFill>
            </a:rPr>
            <a:t>/ </a:t>
          </a:r>
          <a:r>
            <a:rPr kumimoji="1" lang="ja-JP" dirty="0">
              <a:solidFill>
                <a:schemeClr val="bg1">
                  <a:lumMod val="75000"/>
                </a:schemeClr>
              </a:solidFill>
            </a:rPr>
            <a:t>非定型 </a:t>
          </a:r>
          <a:endParaRPr lang="ja-JP" dirty="0">
            <a:solidFill>
              <a:schemeClr val="bg1">
                <a:lumMod val="75000"/>
              </a:schemeClr>
            </a:solidFill>
          </a:endParaRPr>
        </a:p>
      </dgm:t>
    </dgm:pt>
    <dgm:pt modelId="{E4581A6C-9BBD-4ED3-B08C-0CF7FC7D0AED}" type="parTrans" cxnId="{AC1D9D51-1290-4138-BE2C-27ACC9C9578D}">
      <dgm:prSet/>
      <dgm:spPr/>
      <dgm:t>
        <a:bodyPr/>
        <a:lstStyle/>
        <a:p>
          <a:endParaRPr kumimoji="1" lang="ja-JP" altLang="en-US"/>
        </a:p>
      </dgm:t>
    </dgm:pt>
    <dgm:pt modelId="{95520E64-DFF4-44DB-85C6-6A4353AB8FCD}" type="sibTrans" cxnId="{AC1D9D51-1290-4138-BE2C-27ACC9C9578D}">
      <dgm:prSet/>
      <dgm:spPr/>
      <dgm:t>
        <a:bodyPr/>
        <a:lstStyle/>
        <a:p>
          <a:endParaRPr kumimoji="1" lang="ja-JP" altLang="en-US"/>
        </a:p>
      </dgm:t>
    </dgm:pt>
    <dgm:pt modelId="{04D9AE59-8DC8-40AF-8CF0-66261A77C63E}">
      <dgm:prSet/>
      <dgm:spPr/>
      <dgm:t>
        <a:bodyPr/>
        <a:lstStyle/>
        <a:p>
          <a:pPr rtl="0"/>
          <a:r>
            <a:rPr kumimoji="1" lang="ja-JP" dirty="0"/>
            <a:t>抗てんかん薬　</a:t>
          </a:r>
          <a:r>
            <a:rPr kumimoji="1" lang="en-US" dirty="0">
              <a:solidFill>
                <a:schemeClr val="bg1">
                  <a:lumMod val="75000"/>
                </a:schemeClr>
              </a:solidFill>
            </a:rPr>
            <a:t>CBZ/ VPA </a:t>
          </a:r>
          <a:r>
            <a:rPr kumimoji="1" lang="ja-JP" dirty="0">
              <a:solidFill>
                <a:schemeClr val="bg1">
                  <a:lumMod val="75000"/>
                </a:schemeClr>
              </a:solidFill>
            </a:rPr>
            <a:t>他 </a:t>
          </a:r>
          <a:endParaRPr lang="ja-JP" dirty="0">
            <a:solidFill>
              <a:schemeClr val="bg1">
                <a:lumMod val="75000"/>
              </a:schemeClr>
            </a:solidFill>
          </a:endParaRPr>
        </a:p>
      </dgm:t>
    </dgm:pt>
    <dgm:pt modelId="{0ADE9633-5170-4C0A-BD9D-EC11507F6941}" type="parTrans" cxnId="{C1A51584-B60A-495F-86A2-6D40AC737967}">
      <dgm:prSet/>
      <dgm:spPr/>
      <dgm:t>
        <a:bodyPr/>
        <a:lstStyle/>
        <a:p>
          <a:endParaRPr kumimoji="1" lang="ja-JP" altLang="en-US"/>
        </a:p>
      </dgm:t>
    </dgm:pt>
    <dgm:pt modelId="{73589BCF-1828-4C82-A313-A9B11451F003}" type="sibTrans" cxnId="{C1A51584-B60A-495F-86A2-6D40AC737967}">
      <dgm:prSet/>
      <dgm:spPr/>
      <dgm:t>
        <a:bodyPr/>
        <a:lstStyle/>
        <a:p>
          <a:endParaRPr kumimoji="1" lang="ja-JP" altLang="en-US"/>
        </a:p>
      </dgm:t>
    </dgm:pt>
    <dgm:pt modelId="{DDF933EE-56C0-48A4-8339-64771B5A0214}">
      <dgm:prSet/>
      <dgm:spPr/>
      <dgm:t>
        <a:bodyPr/>
        <a:lstStyle/>
        <a:p>
          <a:pPr rtl="0"/>
          <a:r>
            <a:rPr kumimoji="1" lang="ja-JP" dirty="0"/>
            <a:t>抗パ薬</a:t>
          </a:r>
          <a:endParaRPr lang="ja-JP" dirty="0"/>
        </a:p>
      </dgm:t>
    </dgm:pt>
    <dgm:pt modelId="{3F8135A1-B25B-4E5D-B85C-97A0A2C1D298}" type="parTrans" cxnId="{88BCA69A-F217-4C26-8B18-69101B8D83D1}">
      <dgm:prSet/>
      <dgm:spPr/>
      <dgm:t>
        <a:bodyPr/>
        <a:lstStyle/>
        <a:p>
          <a:endParaRPr kumimoji="1" lang="ja-JP" altLang="en-US"/>
        </a:p>
      </dgm:t>
    </dgm:pt>
    <dgm:pt modelId="{4C8E734C-2296-4800-932D-1930C0E2E7B5}" type="sibTrans" cxnId="{88BCA69A-F217-4C26-8B18-69101B8D83D1}">
      <dgm:prSet/>
      <dgm:spPr/>
      <dgm:t>
        <a:bodyPr/>
        <a:lstStyle/>
        <a:p>
          <a:endParaRPr kumimoji="1" lang="ja-JP" altLang="en-US"/>
        </a:p>
      </dgm:t>
    </dgm:pt>
    <dgm:pt modelId="{F098F151-34A5-485E-89B3-A6606E1EE719}" type="pres">
      <dgm:prSet presAssocID="{85D4ACBB-24EB-4E57-AE2B-B470E7C087AF}" presName="compositeShape" presStyleCnt="0">
        <dgm:presLayoutVars>
          <dgm:chMax val="7"/>
          <dgm:dir/>
          <dgm:resizeHandles val="exact"/>
        </dgm:presLayoutVars>
      </dgm:prSet>
      <dgm:spPr/>
    </dgm:pt>
    <dgm:pt modelId="{62BCBB06-F7D0-4722-9B69-1A14294D4380}" type="pres">
      <dgm:prSet presAssocID="{00BFAB4D-A236-46A8-95AA-82CD87461216}" presName="circ1" presStyleLbl="vennNode1" presStyleIdx="0" presStyleCnt="5"/>
      <dgm:spPr/>
    </dgm:pt>
    <dgm:pt modelId="{CD53F7B4-6AD9-43A6-AB09-976EE7AA243C}" type="pres">
      <dgm:prSet presAssocID="{00BFAB4D-A236-46A8-95AA-82CD87461216}" presName="circ1Tx" presStyleLbl="revTx" presStyleIdx="0" presStyleCnt="0" custScaleX="140940">
        <dgm:presLayoutVars>
          <dgm:chMax val="0"/>
          <dgm:chPref val="0"/>
          <dgm:bulletEnabled val="1"/>
        </dgm:presLayoutVars>
      </dgm:prSet>
      <dgm:spPr/>
    </dgm:pt>
    <dgm:pt modelId="{81439773-609F-417D-BAF2-2F5397B4C405}" type="pres">
      <dgm:prSet presAssocID="{A42569DA-064C-4492-8B41-82643655AFB6}" presName="circ2" presStyleLbl="vennNode1" presStyleIdx="1" presStyleCnt="5"/>
      <dgm:spPr/>
    </dgm:pt>
    <dgm:pt modelId="{B742291A-403A-461E-A760-6665641DA905}" type="pres">
      <dgm:prSet presAssocID="{A42569DA-064C-4492-8B41-82643655AFB6}" presName="circ2Tx" presStyleLbl="revTx" presStyleIdx="0" presStyleCnt="0">
        <dgm:presLayoutVars>
          <dgm:chMax val="0"/>
          <dgm:chPref val="0"/>
          <dgm:bulletEnabled val="1"/>
        </dgm:presLayoutVars>
      </dgm:prSet>
      <dgm:spPr/>
    </dgm:pt>
    <dgm:pt modelId="{A4C80D67-92C0-4E11-A1B6-FE350BDCB798}" type="pres">
      <dgm:prSet presAssocID="{E89FE0E2-D113-4E94-A7E7-669D55DA2855}" presName="circ3" presStyleLbl="vennNode1" presStyleIdx="2" presStyleCnt="5"/>
      <dgm:spPr/>
    </dgm:pt>
    <dgm:pt modelId="{6E85E3AE-8A67-4E4B-B4A9-13F2016BB13C}" type="pres">
      <dgm:prSet presAssocID="{E89FE0E2-D113-4E94-A7E7-669D55DA2855}" presName="circ3Tx" presStyleLbl="revTx" presStyleIdx="0" presStyleCnt="0" custScaleX="103235">
        <dgm:presLayoutVars>
          <dgm:chMax val="0"/>
          <dgm:chPref val="0"/>
          <dgm:bulletEnabled val="1"/>
        </dgm:presLayoutVars>
      </dgm:prSet>
      <dgm:spPr/>
    </dgm:pt>
    <dgm:pt modelId="{C8E5EFC0-FBCE-4526-90EE-2A772536247E}" type="pres">
      <dgm:prSet presAssocID="{04D9AE59-8DC8-40AF-8CF0-66261A77C63E}" presName="circ4" presStyleLbl="vennNode1" presStyleIdx="3" presStyleCnt="5"/>
      <dgm:spPr/>
    </dgm:pt>
    <dgm:pt modelId="{87AE1F59-667E-4D78-8CA6-BF15E783ED41}" type="pres">
      <dgm:prSet presAssocID="{04D9AE59-8DC8-40AF-8CF0-66261A77C63E}" presName="circ4Tx" presStyleLbl="revTx" presStyleIdx="0" presStyleCnt="0" custScaleX="130167">
        <dgm:presLayoutVars>
          <dgm:chMax val="0"/>
          <dgm:chPref val="0"/>
          <dgm:bulletEnabled val="1"/>
        </dgm:presLayoutVars>
      </dgm:prSet>
      <dgm:spPr/>
    </dgm:pt>
    <dgm:pt modelId="{983AA74C-4067-4489-B9DE-413079CB6BFF}" type="pres">
      <dgm:prSet presAssocID="{DDF933EE-56C0-48A4-8339-64771B5A0214}" presName="circ5" presStyleLbl="vennNode1" presStyleIdx="4" presStyleCnt="5"/>
      <dgm:spPr/>
    </dgm:pt>
    <dgm:pt modelId="{8948E0DB-A896-4532-98A1-1B2AC4EFD952}" type="pres">
      <dgm:prSet presAssocID="{DDF933EE-56C0-48A4-8339-64771B5A0214}" presName="circ5Tx" presStyleLbl="revTx" presStyleIdx="0" presStyleCnt="0">
        <dgm:presLayoutVars>
          <dgm:chMax val="0"/>
          <dgm:chPref val="0"/>
          <dgm:bulletEnabled val="1"/>
        </dgm:presLayoutVars>
      </dgm:prSet>
      <dgm:spPr/>
    </dgm:pt>
  </dgm:ptLst>
  <dgm:cxnLst>
    <dgm:cxn modelId="{AA0FA000-E689-4982-AEEE-E092408D8EBF}" type="presOf" srcId="{00BFAB4D-A236-46A8-95AA-82CD87461216}" destId="{CD53F7B4-6AD9-43A6-AB09-976EE7AA243C}" srcOrd="0" destOrd="0" presId="urn:microsoft.com/office/officeart/2005/8/layout/venn1"/>
    <dgm:cxn modelId="{189B9005-6027-4474-BF10-231CE384198C}" type="presOf" srcId="{04D9AE59-8DC8-40AF-8CF0-66261A77C63E}" destId="{87AE1F59-667E-4D78-8CA6-BF15E783ED41}" srcOrd="0" destOrd="0" presId="urn:microsoft.com/office/officeart/2005/8/layout/venn1"/>
    <dgm:cxn modelId="{1937C41B-68FF-4AEF-8BE1-0382EE4BEDD5}" srcId="{85D4ACBB-24EB-4E57-AE2B-B470E7C087AF}" destId="{00BFAB4D-A236-46A8-95AA-82CD87461216}" srcOrd="0" destOrd="0" parTransId="{CA2F1B04-8C86-453B-868D-EA026A8F8A75}" sibTransId="{88CA5DE0-4FC0-4A30-A938-F65AE64BB0F0}"/>
    <dgm:cxn modelId="{B4A47E25-BDB5-40E1-BCE4-248DB4E14E7B}" type="presOf" srcId="{A42569DA-064C-4492-8B41-82643655AFB6}" destId="{B742291A-403A-461E-A760-6665641DA905}" srcOrd="0" destOrd="0" presId="urn:microsoft.com/office/officeart/2005/8/layout/venn1"/>
    <dgm:cxn modelId="{2DE80E68-AC34-46E7-A229-F8644BB2A72E}" type="presOf" srcId="{E89FE0E2-D113-4E94-A7E7-669D55DA2855}" destId="{6E85E3AE-8A67-4E4B-B4A9-13F2016BB13C}" srcOrd="0" destOrd="0" presId="urn:microsoft.com/office/officeart/2005/8/layout/venn1"/>
    <dgm:cxn modelId="{AC1D9D51-1290-4138-BE2C-27ACC9C9578D}" srcId="{85D4ACBB-24EB-4E57-AE2B-B470E7C087AF}" destId="{E89FE0E2-D113-4E94-A7E7-669D55DA2855}" srcOrd="2" destOrd="0" parTransId="{E4581A6C-9BBD-4ED3-B08C-0CF7FC7D0AED}" sibTransId="{95520E64-DFF4-44DB-85C6-6A4353AB8FCD}"/>
    <dgm:cxn modelId="{C1A51584-B60A-495F-86A2-6D40AC737967}" srcId="{85D4ACBB-24EB-4E57-AE2B-B470E7C087AF}" destId="{04D9AE59-8DC8-40AF-8CF0-66261A77C63E}" srcOrd="3" destOrd="0" parTransId="{0ADE9633-5170-4C0A-BD9D-EC11507F6941}" sibTransId="{73589BCF-1828-4C82-A313-A9B11451F003}"/>
    <dgm:cxn modelId="{88BCA69A-F217-4C26-8B18-69101B8D83D1}" srcId="{85D4ACBB-24EB-4E57-AE2B-B470E7C087AF}" destId="{DDF933EE-56C0-48A4-8339-64771B5A0214}" srcOrd="4" destOrd="0" parTransId="{3F8135A1-B25B-4E5D-B85C-97A0A2C1D298}" sibTransId="{4C8E734C-2296-4800-932D-1930C0E2E7B5}"/>
    <dgm:cxn modelId="{3694419F-9088-45D7-8964-45ED29F4CF6F}" type="presOf" srcId="{DDF933EE-56C0-48A4-8339-64771B5A0214}" destId="{8948E0DB-A896-4532-98A1-1B2AC4EFD952}" srcOrd="0" destOrd="0" presId="urn:microsoft.com/office/officeart/2005/8/layout/venn1"/>
    <dgm:cxn modelId="{DC23B0C6-D8C9-42F8-A643-800E19829EBF}" type="presOf" srcId="{85D4ACBB-24EB-4E57-AE2B-B470E7C087AF}" destId="{F098F151-34A5-485E-89B3-A6606E1EE719}" srcOrd="0" destOrd="0" presId="urn:microsoft.com/office/officeart/2005/8/layout/venn1"/>
    <dgm:cxn modelId="{005CF4E7-EEE8-4E98-AA81-C4035F6944DA}" srcId="{85D4ACBB-24EB-4E57-AE2B-B470E7C087AF}" destId="{A42569DA-064C-4492-8B41-82643655AFB6}" srcOrd="1" destOrd="0" parTransId="{2256D6DF-6CEF-40E9-A3A6-455317F44EAC}" sibTransId="{A6F24C0C-CDD0-4270-916F-F601F19FC139}"/>
    <dgm:cxn modelId="{4D3BF5D7-3074-4809-9C23-B5AB616A550B}" type="presParOf" srcId="{F098F151-34A5-485E-89B3-A6606E1EE719}" destId="{62BCBB06-F7D0-4722-9B69-1A14294D4380}" srcOrd="0" destOrd="0" presId="urn:microsoft.com/office/officeart/2005/8/layout/venn1"/>
    <dgm:cxn modelId="{E52D7CB7-32F8-4A0A-81E8-63CC4AF9306A}" type="presParOf" srcId="{F098F151-34A5-485E-89B3-A6606E1EE719}" destId="{CD53F7B4-6AD9-43A6-AB09-976EE7AA243C}" srcOrd="1" destOrd="0" presId="urn:microsoft.com/office/officeart/2005/8/layout/venn1"/>
    <dgm:cxn modelId="{422631E0-3546-464A-826D-A6879707B1F3}" type="presParOf" srcId="{F098F151-34A5-485E-89B3-A6606E1EE719}" destId="{81439773-609F-417D-BAF2-2F5397B4C405}" srcOrd="2" destOrd="0" presId="urn:microsoft.com/office/officeart/2005/8/layout/venn1"/>
    <dgm:cxn modelId="{063000B9-D270-4124-8B6B-D657927688CD}" type="presParOf" srcId="{F098F151-34A5-485E-89B3-A6606E1EE719}" destId="{B742291A-403A-461E-A760-6665641DA905}" srcOrd="3" destOrd="0" presId="urn:microsoft.com/office/officeart/2005/8/layout/venn1"/>
    <dgm:cxn modelId="{FF6F8D33-AB87-4B42-AFC9-CA0FEFA66779}" type="presParOf" srcId="{F098F151-34A5-485E-89B3-A6606E1EE719}" destId="{A4C80D67-92C0-4E11-A1B6-FE350BDCB798}" srcOrd="4" destOrd="0" presId="urn:microsoft.com/office/officeart/2005/8/layout/venn1"/>
    <dgm:cxn modelId="{76DCE27F-ACD7-43CB-A759-90CA7B59AE2F}" type="presParOf" srcId="{F098F151-34A5-485E-89B3-A6606E1EE719}" destId="{6E85E3AE-8A67-4E4B-B4A9-13F2016BB13C}" srcOrd="5" destOrd="0" presId="urn:microsoft.com/office/officeart/2005/8/layout/venn1"/>
    <dgm:cxn modelId="{FDE1C81A-AC70-4799-AB6B-FA8F835F2697}" type="presParOf" srcId="{F098F151-34A5-485E-89B3-A6606E1EE719}" destId="{C8E5EFC0-FBCE-4526-90EE-2A772536247E}" srcOrd="6" destOrd="0" presId="urn:microsoft.com/office/officeart/2005/8/layout/venn1"/>
    <dgm:cxn modelId="{62A55774-C03B-4695-84AE-2F635E2246B9}" type="presParOf" srcId="{F098F151-34A5-485E-89B3-A6606E1EE719}" destId="{87AE1F59-667E-4D78-8CA6-BF15E783ED41}" srcOrd="7" destOrd="0" presId="urn:microsoft.com/office/officeart/2005/8/layout/venn1"/>
    <dgm:cxn modelId="{CB903EAA-8EE7-4FF4-8F60-E11FDD3764D2}" type="presParOf" srcId="{F098F151-34A5-485E-89B3-A6606E1EE719}" destId="{983AA74C-4067-4489-B9DE-413079CB6BFF}" srcOrd="8" destOrd="0" presId="urn:microsoft.com/office/officeart/2005/8/layout/venn1"/>
    <dgm:cxn modelId="{8FA7EE04-E949-4FC8-B222-7EA312636127}" type="presParOf" srcId="{F098F151-34A5-485E-89B3-A6606E1EE719}" destId="{8948E0DB-A896-4532-98A1-1B2AC4EFD952}"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0CBBAF-4D11-4D13-B553-DFD2C8B54E3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D67BB05B-6158-4C14-8258-6BD7C73F276F}">
      <dgm:prSet custT="1"/>
      <dgm:spPr/>
      <dgm:t>
        <a:bodyPr/>
        <a:lstStyle/>
        <a:p>
          <a:pPr algn="l" rtl="0"/>
          <a:r>
            <a:rPr kumimoji="1" lang="ja-JP" altLang="en-US" sz="1400" dirty="0"/>
            <a:t>　　</a:t>
          </a:r>
          <a:r>
            <a:rPr kumimoji="1" lang="ja-JP" sz="1400" dirty="0"/>
            <a:t>ドーパミン</a:t>
          </a:r>
          <a:r>
            <a:rPr kumimoji="1" lang="ja-JP" altLang="en-US" sz="1400" dirty="0"/>
            <a:t>離脱　＝　精神症状、躁、興奮、錐体外路症状</a:t>
          </a:r>
          <a:r>
            <a:rPr kumimoji="1" lang="en-US" altLang="ja-JP" sz="1400" dirty="0"/>
            <a:t>/</a:t>
          </a:r>
          <a:r>
            <a:rPr kumimoji="1" lang="ja-JP" altLang="en-US" sz="1400" dirty="0"/>
            <a:t>アカシジア</a:t>
          </a:r>
          <a:endParaRPr lang="ja-JP" sz="1400" dirty="0"/>
        </a:p>
      </dgm:t>
    </dgm:pt>
    <dgm:pt modelId="{EEAB8776-3686-47F2-8383-72EAEA9D1224}" type="parTrans" cxnId="{A6DB4396-7ABF-45AE-A941-C5FCE44ABCD6}">
      <dgm:prSet/>
      <dgm:spPr/>
      <dgm:t>
        <a:bodyPr/>
        <a:lstStyle/>
        <a:p>
          <a:endParaRPr kumimoji="1" lang="ja-JP" altLang="en-US"/>
        </a:p>
      </dgm:t>
    </dgm:pt>
    <dgm:pt modelId="{F030E9D6-5B69-469C-BD5A-9149B17D4AF1}" type="sibTrans" cxnId="{A6DB4396-7ABF-45AE-A941-C5FCE44ABCD6}">
      <dgm:prSet/>
      <dgm:spPr/>
      <dgm:t>
        <a:bodyPr/>
        <a:lstStyle/>
        <a:p>
          <a:endParaRPr kumimoji="1" lang="ja-JP" altLang="en-US"/>
        </a:p>
      </dgm:t>
    </dgm:pt>
    <dgm:pt modelId="{2F7ED9BB-16C1-4BF9-92D4-454D70B69878}">
      <dgm:prSet custT="1"/>
      <dgm:spPr/>
      <dgm:t>
        <a:bodyPr/>
        <a:lstStyle/>
        <a:p>
          <a:pPr algn="l" rtl="0">
            <a:lnSpc>
              <a:spcPts val="1000"/>
            </a:lnSpc>
          </a:pPr>
          <a:r>
            <a:rPr kumimoji="1" lang="ja-JP" altLang="en-US" sz="1400" dirty="0"/>
            <a:t>　　</a:t>
          </a:r>
          <a:endParaRPr kumimoji="1" lang="en-US" altLang="ja-JP" sz="1400" dirty="0"/>
        </a:p>
        <a:p>
          <a:pPr algn="l" rtl="0">
            <a:lnSpc>
              <a:spcPts val="500"/>
            </a:lnSpc>
          </a:pPr>
          <a:endParaRPr kumimoji="1" lang="en-US" altLang="ja-JP" sz="1400" dirty="0"/>
        </a:p>
        <a:p>
          <a:pPr algn="l" rtl="0">
            <a:lnSpc>
              <a:spcPts val="1500"/>
            </a:lnSpc>
          </a:pPr>
          <a:r>
            <a:rPr kumimoji="1" lang="ja-JP" altLang="en-US" sz="1400" dirty="0"/>
            <a:t>　　　　　　　　　　　　</a:t>
          </a:r>
          <a:r>
            <a:rPr kumimoji="1" lang="en-US" altLang="ja-JP" sz="1400" dirty="0"/>
            <a:t>5HT1A</a:t>
          </a:r>
          <a:r>
            <a:rPr kumimoji="1" lang="ja-JP" altLang="en-US" sz="1400" dirty="0"/>
            <a:t>　＝　錐体外路症状</a:t>
          </a:r>
          <a:r>
            <a:rPr kumimoji="1" lang="en-US" altLang="ja-JP" sz="1400" dirty="0"/>
            <a:t>/</a:t>
          </a:r>
          <a:r>
            <a:rPr kumimoji="1" lang="ja-JP" altLang="en-US" sz="1400" dirty="0"/>
            <a:t>アカシジア　</a:t>
          </a:r>
          <a:br>
            <a:rPr kumimoji="1" lang="en-US" altLang="ja-JP" sz="1400" dirty="0"/>
          </a:br>
          <a:r>
            <a:rPr kumimoji="1" lang="ja-JP" altLang="en-US" sz="1400" dirty="0"/>
            <a:t>　　</a:t>
          </a:r>
          <a:r>
            <a:rPr kumimoji="1" lang="ja-JP" sz="1400" dirty="0"/>
            <a:t>セロトニン</a:t>
          </a:r>
          <a:r>
            <a:rPr kumimoji="1" lang="ja-JP" altLang="en-US" sz="1400" dirty="0"/>
            <a:t>離脱　＝　</a:t>
          </a:r>
          <a:r>
            <a:rPr kumimoji="1" lang="en-US" altLang="ja-JP" sz="1400" dirty="0"/>
            <a:t>5HT2A</a:t>
          </a:r>
          <a:r>
            <a:rPr kumimoji="1" lang="ja-JP" altLang="en-US" sz="1400" dirty="0"/>
            <a:t>　＝　錐体外路症状</a:t>
          </a:r>
          <a:r>
            <a:rPr kumimoji="1" lang="en-US" altLang="ja-JP" sz="1400" dirty="0"/>
            <a:t>/</a:t>
          </a:r>
          <a:r>
            <a:rPr kumimoji="1" lang="ja-JP" altLang="en-US" sz="1400" dirty="0"/>
            <a:t>アカシジア、精神症状</a:t>
          </a:r>
          <a:br>
            <a:rPr kumimoji="1" lang="en-US" altLang="ja-JP" sz="1400" dirty="0"/>
          </a:br>
          <a:r>
            <a:rPr kumimoji="1" lang="ja-JP" altLang="en-US" sz="1400" dirty="0"/>
            <a:t>　　　　　　　　　　　　</a:t>
          </a:r>
          <a:r>
            <a:rPr kumimoji="1" lang="en-US" altLang="ja-JP" sz="1400" dirty="0"/>
            <a:t>5HT2C</a:t>
          </a:r>
          <a:r>
            <a:rPr kumimoji="1" lang="ja-JP" altLang="en-US" sz="1400" dirty="0"/>
            <a:t>　＝　食欲低下</a:t>
          </a:r>
          <a:endParaRPr kumimoji="1" lang="en-US" altLang="ja-JP" sz="1400" dirty="0"/>
        </a:p>
        <a:p>
          <a:pPr algn="l" rtl="0">
            <a:lnSpc>
              <a:spcPct val="90000"/>
            </a:lnSpc>
          </a:pPr>
          <a:endParaRPr lang="ja-JP" sz="1400" dirty="0"/>
        </a:p>
      </dgm:t>
    </dgm:pt>
    <dgm:pt modelId="{5B3D76E3-E9CA-4B44-8D4C-D878467528FA}" type="parTrans" cxnId="{9E919AB3-0530-452C-9BEC-B147091F78EE}">
      <dgm:prSet/>
      <dgm:spPr/>
      <dgm:t>
        <a:bodyPr/>
        <a:lstStyle/>
        <a:p>
          <a:endParaRPr kumimoji="1" lang="ja-JP" altLang="en-US"/>
        </a:p>
      </dgm:t>
    </dgm:pt>
    <dgm:pt modelId="{AFBD5451-F0B2-4FA0-9597-29677566E36C}" type="sibTrans" cxnId="{9E919AB3-0530-452C-9BEC-B147091F78EE}">
      <dgm:prSet/>
      <dgm:spPr/>
      <dgm:t>
        <a:bodyPr/>
        <a:lstStyle/>
        <a:p>
          <a:endParaRPr kumimoji="1" lang="ja-JP" altLang="en-US"/>
        </a:p>
      </dgm:t>
    </dgm:pt>
    <dgm:pt modelId="{74412A65-7D0D-4622-A241-0D16E1B85A90}">
      <dgm:prSet custT="1"/>
      <dgm:spPr/>
      <dgm:t>
        <a:bodyPr/>
        <a:lstStyle/>
        <a:p>
          <a:pPr algn="l" rtl="0"/>
          <a:r>
            <a:rPr kumimoji="1" lang="ja-JP" altLang="en-US" sz="1400" dirty="0"/>
            <a:t>　　</a:t>
          </a:r>
          <a:r>
            <a:rPr kumimoji="1" lang="ja-JP" sz="1400" dirty="0"/>
            <a:t>ノルアドレナリン</a:t>
          </a:r>
          <a:r>
            <a:rPr kumimoji="1" lang="ja-JP" altLang="en-US" sz="1400" dirty="0"/>
            <a:t>離脱　＝　頻脈、高血圧</a:t>
          </a:r>
          <a:endParaRPr lang="ja-JP" sz="1400" dirty="0"/>
        </a:p>
      </dgm:t>
    </dgm:pt>
    <dgm:pt modelId="{5037ADCE-A298-48FC-87D9-73B4DD05633B}" type="parTrans" cxnId="{E4222F50-A511-4B40-AFD3-5FF0493C5E63}">
      <dgm:prSet/>
      <dgm:spPr/>
      <dgm:t>
        <a:bodyPr/>
        <a:lstStyle/>
        <a:p>
          <a:endParaRPr kumimoji="1" lang="ja-JP" altLang="en-US"/>
        </a:p>
      </dgm:t>
    </dgm:pt>
    <dgm:pt modelId="{C746A9AE-C5EE-49AB-B769-8DA87842EFBB}" type="sibTrans" cxnId="{E4222F50-A511-4B40-AFD3-5FF0493C5E63}">
      <dgm:prSet/>
      <dgm:spPr/>
      <dgm:t>
        <a:bodyPr/>
        <a:lstStyle/>
        <a:p>
          <a:endParaRPr kumimoji="1" lang="ja-JP" altLang="en-US"/>
        </a:p>
      </dgm:t>
    </dgm:pt>
    <dgm:pt modelId="{DA8692BA-DC94-4C41-B6AA-80E47382251C}">
      <dgm:prSet custT="1"/>
      <dgm:spPr/>
      <dgm:t>
        <a:bodyPr/>
        <a:lstStyle/>
        <a:p>
          <a:pPr algn="l" rtl="0"/>
          <a:r>
            <a:rPr kumimoji="1" lang="ja-JP" altLang="en-US" sz="1400" dirty="0"/>
            <a:t>　　</a:t>
          </a:r>
          <a:r>
            <a:rPr kumimoji="1" lang="ja-JP" sz="1400" dirty="0"/>
            <a:t>ヒスタミン</a:t>
          </a:r>
          <a:r>
            <a:rPr kumimoji="1" lang="ja-JP" altLang="en-US" sz="1400" dirty="0"/>
            <a:t>離脱　＝　興奮、不眠、不安、不隠、錐体外路症状</a:t>
          </a:r>
          <a:endParaRPr lang="ja-JP" sz="1400" dirty="0">
            <a:effectLst/>
          </a:endParaRPr>
        </a:p>
      </dgm:t>
    </dgm:pt>
    <dgm:pt modelId="{E77279F9-E3A2-4904-B47E-717D93571C0F}" type="parTrans" cxnId="{3A7E13AE-21A3-4093-B340-7A4909D567DA}">
      <dgm:prSet/>
      <dgm:spPr/>
      <dgm:t>
        <a:bodyPr/>
        <a:lstStyle/>
        <a:p>
          <a:endParaRPr kumimoji="1" lang="ja-JP" altLang="en-US"/>
        </a:p>
      </dgm:t>
    </dgm:pt>
    <dgm:pt modelId="{68FAF51F-AC40-4790-85CF-7206F18C5DCB}" type="sibTrans" cxnId="{3A7E13AE-21A3-4093-B340-7A4909D567DA}">
      <dgm:prSet/>
      <dgm:spPr/>
      <dgm:t>
        <a:bodyPr/>
        <a:lstStyle/>
        <a:p>
          <a:endParaRPr kumimoji="1" lang="ja-JP" altLang="en-US"/>
        </a:p>
      </dgm:t>
    </dgm:pt>
    <dgm:pt modelId="{EA060D2F-9278-4C14-A4AF-5D3DD00EE34F}">
      <dgm:prSet custT="1"/>
      <dgm:spPr/>
      <dgm:t>
        <a:bodyPr/>
        <a:lstStyle/>
        <a:p>
          <a:pPr algn="l" rtl="0">
            <a:lnSpc>
              <a:spcPct val="0"/>
            </a:lnSpc>
          </a:pPr>
          <a:endParaRPr kumimoji="1" lang="en-US" altLang="ja-JP" sz="1400" dirty="0"/>
        </a:p>
        <a:p>
          <a:pPr algn="l" rtl="0">
            <a:lnSpc>
              <a:spcPct val="80000"/>
            </a:lnSpc>
          </a:pPr>
          <a:r>
            <a:rPr kumimoji="1" lang="ja-JP" altLang="en-US" sz="1400" dirty="0"/>
            <a:t>　　　　　　　　　　　　　　流涎、便秘、イレウス、嚥下障害</a:t>
          </a:r>
          <a:br>
            <a:rPr kumimoji="1" lang="en-US" altLang="ja-JP" sz="1400" dirty="0"/>
          </a:br>
          <a:r>
            <a:rPr kumimoji="1" lang="ja-JP" altLang="en-US" sz="1400" dirty="0"/>
            <a:t>　　</a:t>
          </a:r>
          <a:r>
            <a:rPr kumimoji="1" lang="ja-JP" altLang="en-US" sz="1400" dirty="0">
              <a:effectLst/>
            </a:rPr>
            <a:t>アセチルコリン</a:t>
          </a:r>
          <a:r>
            <a:rPr kumimoji="1" lang="ja-JP" altLang="en-US" sz="1400" dirty="0"/>
            <a:t>離脱</a:t>
          </a:r>
          <a:r>
            <a:rPr kumimoji="1" lang="ja-JP" altLang="en-US" sz="1400" dirty="0">
              <a:effectLst/>
            </a:rPr>
            <a:t>　</a:t>
          </a:r>
          <a:r>
            <a:rPr kumimoji="1" lang="ja-JP" altLang="en-US" sz="1400" dirty="0"/>
            <a:t>＝　錐体外路症状</a:t>
          </a:r>
          <a:r>
            <a:rPr kumimoji="1" lang="en-US" altLang="ja-JP" sz="1400" dirty="0"/>
            <a:t>/</a:t>
          </a:r>
          <a:r>
            <a:rPr kumimoji="1" lang="ja-JP" altLang="en-US" sz="1400" dirty="0"/>
            <a:t>アカシジア</a:t>
          </a:r>
          <a:br>
            <a:rPr kumimoji="1" lang="en-US" altLang="ja-JP" sz="1400" dirty="0"/>
          </a:br>
          <a:r>
            <a:rPr kumimoji="1" lang="ja-JP" altLang="en-US" sz="1400" dirty="0"/>
            <a:t>　　　　　　　　　　　　　　興奮、昏迷、不安、不眠、　</a:t>
          </a:r>
          <a:endParaRPr lang="ja-JP" sz="1400" dirty="0"/>
        </a:p>
      </dgm:t>
    </dgm:pt>
    <dgm:pt modelId="{F25951FB-91DD-4732-A304-FE1B76F728A2}" type="parTrans" cxnId="{3DDA38FD-034C-4C8E-B5AE-332E61A45D8E}">
      <dgm:prSet/>
      <dgm:spPr/>
      <dgm:t>
        <a:bodyPr/>
        <a:lstStyle/>
        <a:p>
          <a:endParaRPr kumimoji="1" lang="ja-JP" altLang="en-US"/>
        </a:p>
      </dgm:t>
    </dgm:pt>
    <dgm:pt modelId="{47E41B54-DA2B-4025-8D49-6B4DF1E23A7A}" type="sibTrans" cxnId="{3DDA38FD-034C-4C8E-B5AE-332E61A45D8E}">
      <dgm:prSet/>
      <dgm:spPr/>
      <dgm:t>
        <a:bodyPr/>
        <a:lstStyle/>
        <a:p>
          <a:endParaRPr kumimoji="1" lang="ja-JP" altLang="en-US"/>
        </a:p>
      </dgm:t>
    </dgm:pt>
    <dgm:pt modelId="{03939B91-144A-4DEB-903C-6B3BD6DADFC8}" type="pres">
      <dgm:prSet presAssocID="{5C0CBBAF-4D11-4D13-B553-DFD2C8B54E30}" presName="linearFlow" presStyleCnt="0">
        <dgm:presLayoutVars>
          <dgm:dir/>
          <dgm:resizeHandles val="exact"/>
        </dgm:presLayoutVars>
      </dgm:prSet>
      <dgm:spPr/>
    </dgm:pt>
    <dgm:pt modelId="{169971E9-875B-4ECA-83BE-639DC8FF2B80}" type="pres">
      <dgm:prSet presAssocID="{D67BB05B-6158-4C14-8258-6BD7C73F276F}" presName="composite" presStyleCnt="0"/>
      <dgm:spPr/>
    </dgm:pt>
    <dgm:pt modelId="{E61BDCD6-D7FA-4DE6-A55E-AFE5EEE9D07F}" type="pres">
      <dgm:prSet presAssocID="{D67BB05B-6158-4C14-8258-6BD7C73F276F}" presName="imgShp" presStyleLbl="fgImgPlace1" presStyleIdx="0" presStyleCnt="5" custLinFactX="-37660" custLinFactNeighborX="-100000" custLinFactNeighborY="4444"/>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30AADBA-7F4A-4B57-B9C2-8367E55DC10B}" type="pres">
      <dgm:prSet presAssocID="{D67BB05B-6158-4C14-8258-6BD7C73F276F}" presName="txShp" presStyleLbl="node1" presStyleIdx="0" presStyleCnt="5" custScaleX="137325">
        <dgm:presLayoutVars>
          <dgm:bulletEnabled val="1"/>
        </dgm:presLayoutVars>
      </dgm:prSet>
      <dgm:spPr/>
    </dgm:pt>
    <dgm:pt modelId="{7C9E5803-FB36-4152-A9BE-163654DA8BFF}" type="pres">
      <dgm:prSet presAssocID="{F030E9D6-5B69-469C-BD5A-9149B17D4AF1}" presName="spacing" presStyleCnt="0"/>
      <dgm:spPr/>
    </dgm:pt>
    <dgm:pt modelId="{9194FCE1-7680-4E74-BFDC-9BC0ED358B9E}" type="pres">
      <dgm:prSet presAssocID="{2F7ED9BB-16C1-4BF9-92D4-454D70B69878}" presName="composite" presStyleCnt="0"/>
      <dgm:spPr/>
    </dgm:pt>
    <dgm:pt modelId="{77BF8C2A-18EB-4449-80AF-DD151156345F}" type="pres">
      <dgm:prSet presAssocID="{2F7ED9BB-16C1-4BF9-92D4-454D70B69878}" presName="imgShp" presStyleLbl="fgImgPlace1" presStyleIdx="1" presStyleCnt="5" custLinFactX="-37660" custLinFactNeighborX="-100000" custLinFactNeighborY="44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BEB04D8-79D8-4247-97CE-C9B40B0AA8A1}" type="pres">
      <dgm:prSet presAssocID="{2F7ED9BB-16C1-4BF9-92D4-454D70B69878}" presName="txShp" presStyleLbl="node1" presStyleIdx="1" presStyleCnt="5" custScaleX="137325" custLinFactNeighborX="-436" custLinFactNeighborY="4292">
        <dgm:presLayoutVars>
          <dgm:bulletEnabled val="1"/>
        </dgm:presLayoutVars>
      </dgm:prSet>
      <dgm:spPr/>
    </dgm:pt>
    <dgm:pt modelId="{1ABBD8AD-3E54-4380-AD77-4E797B935481}" type="pres">
      <dgm:prSet presAssocID="{AFBD5451-F0B2-4FA0-9597-29677566E36C}" presName="spacing" presStyleCnt="0"/>
      <dgm:spPr/>
    </dgm:pt>
    <dgm:pt modelId="{4FF8379C-EA27-477D-98A2-9CBE98D4CB4B}" type="pres">
      <dgm:prSet presAssocID="{74412A65-7D0D-4622-A241-0D16E1B85A90}" presName="composite" presStyleCnt="0"/>
      <dgm:spPr/>
    </dgm:pt>
    <dgm:pt modelId="{CE7E2051-2CD8-4EA8-85B5-74E24E2A66D3}" type="pres">
      <dgm:prSet presAssocID="{74412A65-7D0D-4622-A241-0D16E1B85A90}" presName="imgShp" presStyleLbl="fgImgPlace1" presStyleIdx="2" presStyleCnt="5" custLinFactX="-37660" custLinFactNeighborX="-100000" custLinFactNeighborY="4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2D3A85D-8429-4426-B6FC-5A09D2B30965}" type="pres">
      <dgm:prSet presAssocID="{74412A65-7D0D-4622-A241-0D16E1B85A90}" presName="txShp" presStyleLbl="node1" presStyleIdx="2" presStyleCnt="5" custScaleX="137325">
        <dgm:presLayoutVars>
          <dgm:bulletEnabled val="1"/>
        </dgm:presLayoutVars>
      </dgm:prSet>
      <dgm:spPr/>
    </dgm:pt>
    <dgm:pt modelId="{ED3FB734-CD22-4CC4-8143-737C2C4EC541}" type="pres">
      <dgm:prSet presAssocID="{C746A9AE-C5EE-49AB-B769-8DA87842EFBB}" presName="spacing" presStyleCnt="0"/>
      <dgm:spPr/>
    </dgm:pt>
    <dgm:pt modelId="{320FCF51-DC18-435A-AA26-69BEB184101F}" type="pres">
      <dgm:prSet presAssocID="{DA8692BA-DC94-4C41-B6AA-80E47382251C}" presName="composite" presStyleCnt="0"/>
      <dgm:spPr/>
    </dgm:pt>
    <dgm:pt modelId="{E91317D4-5335-48BF-866F-69F54775FBAE}" type="pres">
      <dgm:prSet presAssocID="{DA8692BA-DC94-4C41-B6AA-80E47382251C}" presName="imgShp" presStyleLbl="fgImgPlace1" presStyleIdx="3" presStyleCnt="5" custLinFactX="-37660" custLinFactNeighborX="-100000" custLinFactNeighborY="444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47F1C7-9BFC-4008-AE5A-14B30CB63DE9}" type="pres">
      <dgm:prSet presAssocID="{DA8692BA-DC94-4C41-B6AA-80E47382251C}" presName="txShp" presStyleLbl="node1" presStyleIdx="3" presStyleCnt="5" custScaleX="137325">
        <dgm:presLayoutVars>
          <dgm:bulletEnabled val="1"/>
        </dgm:presLayoutVars>
      </dgm:prSet>
      <dgm:spPr/>
    </dgm:pt>
    <dgm:pt modelId="{BAE966DE-82D6-47A5-A8DA-9C1AB2B53448}" type="pres">
      <dgm:prSet presAssocID="{68FAF51F-AC40-4790-85CF-7206F18C5DCB}" presName="spacing" presStyleCnt="0"/>
      <dgm:spPr/>
    </dgm:pt>
    <dgm:pt modelId="{B8E7E095-6101-4965-8672-7E32F6C93332}" type="pres">
      <dgm:prSet presAssocID="{EA060D2F-9278-4C14-A4AF-5D3DD00EE34F}" presName="composite" presStyleCnt="0"/>
      <dgm:spPr/>
    </dgm:pt>
    <dgm:pt modelId="{81D90D93-5F6E-4C79-A22C-B49EC65B2C2D}" type="pres">
      <dgm:prSet presAssocID="{EA060D2F-9278-4C14-A4AF-5D3DD00EE34F}" presName="imgShp" presStyleLbl="fgImgPlace1" presStyleIdx="4" presStyleCnt="5" custLinFactX="-37660" custLinFactNeighborX="-100000" custLinFactNeighborY="444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1990203-D792-4ADF-BE7C-26DB156590CB}" type="pres">
      <dgm:prSet presAssocID="{EA060D2F-9278-4C14-A4AF-5D3DD00EE34F}" presName="txShp" presStyleLbl="node1" presStyleIdx="4" presStyleCnt="5" custScaleX="137325">
        <dgm:presLayoutVars>
          <dgm:bulletEnabled val="1"/>
        </dgm:presLayoutVars>
      </dgm:prSet>
      <dgm:spPr/>
    </dgm:pt>
  </dgm:ptLst>
  <dgm:cxnLst>
    <dgm:cxn modelId="{87067228-A3B9-4483-81DA-0DE3A4A2BB8D}" type="presOf" srcId="{5C0CBBAF-4D11-4D13-B553-DFD2C8B54E30}" destId="{03939B91-144A-4DEB-903C-6B3BD6DADFC8}" srcOrd="0" destOrd="0" presId="urn:microsoft.com/office/officeart/2005/8/layout/vList3"/>
    <dgm:cxn modelId="{E4222F50-A511-4B40-AFD3-5FF0493C5E63}" srcId="{5C0CBBAF-4D11-4D13-B553-DFD2C8B54E30}" destId="{74412A65-7D0D-4622-A241-0D16E1B85A90}" srcOrd="2" destOrd="0" parTransId="{5037ADCE-A298-48FC-87D9-73B4DD05633B}" sibTransId="{C746A9AE-C5EE-49AB-B769-8DA87842EFBB}"/>
    <dgm:cxn modelId="{221B7C7C-00F2-4B50-8594-A62B1783301B}" type="presOf" srcId="{D67BB05B-6158-4C14-8258-6BD7C73F276F}" destId="{A30AADBA-7F4A-4B57-B9C2-8367E55DC10B}" srcOrd="0" destOrd="0" presId="urn:microsoft.com/office/officeart/2005/8/layout/vList3"/>
    <dgm:cxn modelId="{6462A17E-380C-4D3E-A643-6923B1F7F187}" type="presOf" srcId="{DA8692BA-DC94-4C41-B6AA-80E47382251C}" destId="{B847F1C7-9BFC-4008-AE5A-14B30CB63DE9}" srcOrd="0" destOrd="0" presId="urn:microsoft.com/office/officeart/2005/8/layout/vList3"/>
    <dgm:cxn modelId="{5908BC87-90C6-45F4-8A19-029D4F447BA6}" type="presOf" srcId="{EA060D2F-9278-4C14-A4AF-5D3DD00EE34F}" destId="{21990203-D792-4ADF-BE7C-26DB156590CB}" srcOrd="0" destOrd="0" presId="urn:microsoft.com/office/officeart/2005/8/layout/vList3"/>
    <dgm:cxn modelId="{6BDE3396-2C76-4CE8-B297-024403F69364}" type="presOf" srcId="{2F7ED9BB-16C1-4BF9-92D4-454D70B69878}" destId="{3BEB04D8-79D8-4247-97CE-C9B40B0AA8A1}" srcOrd="0" destOrd="0" presId="urn:microsoft.com/office/officeart/2005/8/layout/vList3"/>
    <dgm:cxn modelId="{A6DB4396-7ABF-45AE-A941-C5FCE44ABCD6}" srcId="{5C0CBBAF-4D11-4D13-B553-DFD2C8B54E30}" destId="{D67BB05B-6158-4C14-8258-6BD7C73F276F}" srcOrd="0" destOrd="0" parTransId="{EEAB8776-3686-47F2-8383-72EAEA9D1224}" sibTransId="{F030E9D6-5B69-469C-BD5A-9149B17D4AF1}"/>
    <dgm:cxn modelId="{3A7E13AE-21A3-4093-B340-7A4909D567DA}" srcId="{5C0CBBAF-4D11-4D13-B553-DFD2C8B54E30}" destId="{DA8692BA-DC94-4C41-B6AA-80E47382251C}" srcOrd="3" destOrd="0" parTransId="{E77279F9-E3A2-4904-B47E-717D93571C0F}" sibTransId="{68FAF51F-AC40-4790-85CF-7206F18C5DCB}"/>
    <dgm:cxn modelId="{9E919AB3-0530-452C-9BEC-B147091F78EE}" srcId="{5C0CBBAF-4D11-4D13-B553-DFD2C8B54E30}" destId="{2F7ED9BB-16C1-4BF9-92D4-454D70B69878}" srcOrd="1" destOrd="0" parTransId="{5B3D76E3-E9CA-4B44-8D4C-D878467528FA}" sibTransId="{AFBD5451-F0B2-4FA0-9597-29677566E36C}"/>
    <dgm:cxn modelId="{71007BFA-D71E-4574-BF17-879203699C03}" type="presOf" srcId="{74412A65-7D0D-4622-A241-0D16E1B85A90}" destId="{02D3A85D-8429-4426-B6FC-5A09D2B30965}" srcOrd="0" destOrd="0" presId="urn:microsoft.com/office/officeart/2005/8/layout/vList3"/>
    <dgm:cxn modelId="{3DDA38FD-034C-4C8E-B5AE-332E61A45D8E}" srcId="{5C0CBBAF-4D11-4D13-B553-DFD2C8B54E30}" destId="{EA060D2F-9278-4C14-A4AF-5D3DD00EE34F}" srcOrd="4" destOrd="0" parTransId="{F25951FB-91DD-4732-A304-FE1B76F728A2}" sibTransId="{47E41B54-DA2B-4025-8D49-6B4DF1E23A7A}"/>
    <dgm:cxn modelId="{BF73111B-A39F-4118-904B-E18182982B31}" type="presParOf" srcId="{03939B91-144A-4DEB-903C-6B3BD6DADFC8}" destId="{169971E9-875B-4ECA-83BE-639DC8FF2B80}" srcOrd="0" destOrd="0" presId="urn:microsoft.com/office/officeart/2005/8/layout/vList3"/>
    <dgm:cxn modelId="{D1BFB75A-C856-428D-89C6-8A7232F83A2F}" type="presParOf" srcId="{169971E9-875B-4ECA-83BE-639DC8FF2B80}" destId="{E61BDCD6-D7FA-4DE6-A55E-AFE5EEE9D07F}" srcOrd="0" destOrd="0" presId="urn:microsoft.com/office/officeart/2005/8/layout/vList3"/>
    <dgm:cxn modelId="{D026F8CE-88D8-4ACC-9D70-19D56C6C6279}" type="presParOf" srcId="{169971E9-875B-4ECA-83BE-639DC8FF2B80}" destId="{A30AADBA-7F4A-4B57-B9C2-8367E55DC10B}" srcOrd="1" destOrd="0" presId="urn:microsoft.com/office/officeart/2005/8/layout/vList3"/>
    <dgm:cxn modelId="{2F552DFC-A341-48D5-91E9-1A0A6B4AEA9F}" type="presParOf" srcId="{03939B91-144A-4DEB-903C-6B3BD6DADFC8}" destId="{7C9E5803-FB36-4152-A9BE-163654DA8BFF}" srcOrd="1" destOrd="0" presId="urn:microsoft.com/office/officeart/2005/8/layout/vList3"/>
    <dgm:cxn modelId="{915B4763-ECFA-4FEE-BFCB-8D494FD61EAB}" type="presParOf" srcId="{03939B91-144A-4DEB-903C-6B3BD6DADFC8}" destId="{9194FCE1-7680-4E74-BFDC-9BC0ED358B9E}" srcOrd="2" destOrd="0" presId="urn:microsoft.com/office/officeart/2005/8/layout/vList3"/>
    <dgm:cxn modelId="{FB4B7A77-1710-46F3-902A-1ED916EF39E0}" type="presParOf" srcId="{9194FCE1-7680-4E74-BFDC-9BC0ED358B9E}" destId="{77BF8C2A-18EB-4449-80AF-DD151156345F}" srcOrd="0" destOrd="0" presId="urn:microsoft.com/office/officeart/2005/8/layout/vList3"/>
    <dgm:cxn modelId="{4F9F356D-2D0A-491C-8947-ACEA1B2CF43D}" type="presParOf" srcId="{9194FCE1-7680-4E74-BFDC-9BC0ED358B9E}" destId="{3BEB04D8-79D8-4247-97CE-C9B40B0AA8A1}" srcOrd="1" destOrd="0" presId="urn:microsoft.com/office/officeart/2005/8/layout/vList3"/>
    <dgm:cxn modelId="{25FB5410-62C3-4483-9E70-66947D2D5C7C}" type="presParOf" srcId="{03939B91-144A-4DEB-903C-6B3BD6DADFC8}" destId="{1ABBD8AD-3E54-4380-AD77-4E797B935481}" srcOrd="3" destOrd="0" presId="urn:microsoft.com/office/officeart/2005/8/layout/vList3"/>
    <dgm:cxn modelId="{71B96C94-5E95-4B43-B6E8-4E5A94CF4297}" type="presParOf" srcId="{03939B91-144A-4DEB-903C-6B3BD6DADFC8}" destId="{4FF8379C-EA27-477D-98A2-9CBE98D4CB4B}" srcOrd="4" destOrd="0" presId="urn:microsoft.com/office/officeart/2005/8/layout/vList3"/>
    <dgm:cxn modelId="{979EE62C-C676-4D2A-90E5-C4C455565371}" type="presParOf" srcId="{4FF8379C-EA27-477D-98A2-9CBE98D4CB4B}" destId="{CE7E2051-2CD8-4EA8-85B5-74E24E2A66D3}" srcOrd="0" destOrd="0" presId="urn:microsoft.com/office/officeart/2005/8/layout/vList3"/>
    <dgm:cxn modelId="{703855B9-0497-47D3-B256-C671A43A405B}" type="presParOf" srcId="{4FF8379C-EA27-477D-98A2-9CBE98D4CB4B}" destId="{02D3A85D-8429-4426-B6FC-5A09D2B30965}" srcOrd="1" destOrd="0" presId="urn:microsoft.com/office/officeart/2005/8/layout/vList3"/>
    <dgm:cxn modelId="{BB531564-22CF-4052-BC32-C981151A3A6A}" type="presParOf" srcId="{03939B91-144A-4DEB-903C-6B3BD6DADFC8}" destId="{ED3FB734-CD22-4CC4-8143-737C2C4EC541}" srcOrd="5" destOrd="0" presId="urn:microsoft.com/office/officeart/2005/8/layout/vList3"/>
    <dgm:cxn modelId="{90539DDC-54A7-4526-A7C8-2A6A6E8B700F}" type="presParOf" srcId="{03939B91-144A-4DEB-903C-6B3BD6DADFC8}" destId="{320FCF51-DC18-435A-AA26-69BEB184101F}" srcOrd="6" destOrd="0" presId="urn:microsoft.com/office/officeart/2005/8/layout/vList3"/>
    <dgm:cxn modelId="{A2F3F387-6F4B-4C9C-8A08-D30F938EAC73}" type="presParOf" srcId="{320FCF51-DC18-435A-AA26-69BEB184101F}" destId="{E91317D4-5335-48BF-866F-69F54775FBAE}" srcOrd="0" destOrd="0" presId="urn:microsoft.com/office/officeart/2005/8/layout/vList3"/>
    <dgm:cxn modelId="{5F8B8ED3-0819-4C87-A8B5-09B7B8ACBE29}" type="presParOf" srcId="{320FCF51-DC18-435A-AA26-69BEB184101F}" destId="{B847F1C7-9BFC-4008-AE5A-14B30CB63DE9}" srcOrd="1" destOrd="0" presId="urn:microsoft.com/office/officeart/2005/8/layout/vList3"/>
    <dgm:cxn modelId="{06D45860-CA19-4805-B8B7-2BEF0003984C}" type="presParOf" srcId="{03939B91-144A-4DEB-903C-6B3BD6DADFC8}" destId="{BAE966DE-82D6-47A5-A8DA-9C1AB2B53448}" srcOrd="7" destOrd="0" presId="urn:microsoft.com/office/officeart/2005/8/layout/vList3"/>
    <dgm:cxn modelId="{C9403C9F-6724-4117-A946-80FB95D03A63}" type="presParOf" srcId="{03939B91-144A-4DEB-903C-6B3BD6DADFC8}" destId="{B8E7E095-6101-4965-8672-7E32F6C93332}" srcOrd="8" destOrd="0" presId="urn:microsoft.com/office/officeart/2005/8/layout/vList3"/>
    <dgm:cxn modelId="{448651D0-B24D-4A5C-92E0-8D7CC7FE9693}" type="presParOf" srcId="{B8E7E095-6101-4965-8672-7E32F6C93332}" destId="{81D90D93-5F6E-4C79-A22C-B49EC65B2C2D}" srcOrd="0" destOrd="0" presId="urn:microsoft.com/office/officeart/2005/8/layout/vList3"/>
    <dgm:cxn modelId="{13EBC7BC-1AB6-49CB-981B-D664071F8EEF}" type="presParOf" srcId="{B8E7E095-6101-4965-8672-7E32F6C93332}" destId="{21990203-D792-4ADF-BE7C-26DB156590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D4ACBB-24EB-4E57-AE2B-B470E7C087A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0BFAB4D-A236-46A8-95AA-82CD87461216}">
      <dgm:prSet/>
      <dgm:spPr/>
      <dgm:t>
        <a:bodyPr/>
        <a:lstStyle/>
        <a:p>
          <a:pPr rtl="0"/>
          <a:r>
            <a:rPr kumimoji="1" lang="ja-JP" dirty="0"/>
            <a:t>抗不安薬</a:t>
          </a:r>
          <a:endParaRPr kumimoji="1" lang="en-US" altLang="ja-JP" dirty="0"/>
        </a:p>
        <a:p>
          <a:pPr rtl="0"/>
          <a:r>
            <a:rPr kumimoji="1" lang="ja-JP" dirty="0">
              <a:solidFill>
                <a:schemeClr val="bg1">
                  <a:lumMod val="75000"/>
                </a:schemeClr>
              </a:solidFill>
            </a:rPr>
            <a:t>ベンゾ</a:t>
          </a:r>
          <a:r>
            <a:rPr kumimoji="1" lang="en-US" dirty="0">
              <a:solidFill>
                <a:schemeClr val="bg1">
                  <a:lumMod val="75000"/>
                </a:schemeClr>
              </a:solidFill>
            </a:rPr>
            <a:t>/</a:t>
          </a:r>
          <a:r>
            <a:rPr kumimoji="1" lang="ja-JP" dirty="0">
              <a:solidFill>
                <a:schemeClr val="bg1">
                  <a:lumMod val="75000"/>
                </a:schemeClr>
              </a:solidFill>
            </a:rPr>
            <a:t>非ベンゾ </a:t>
          </a:r>
          <a:endParaRPr lang="ja-JP" dirty="0">
            <a:solidFill>
              <a:schemeClr val="bg1">
                <a:lumMod val="75000"/>
              </a:schemeClr>
            </a:solidFill>
          </a:endParaRPr>
        </a:p>
      </dgm:t>
    </dgm:pt>
    <dgm:pt modelId="{CA2F1B04-8C86-453B-868D-EA026A8F8A75}" type="parTrans" cxnId="{1937C41B-68FF-4AEF-8BE1-0382EE4BEDD5}">
      <dgm:prSet/>
      <dgm:spPr/>
      <dgm:t>
        <a:bodyPr/>
        <a:lstStyle/>
        <a:p>
          <a:endParaRPr kumimoji="1" lang="ja-JP" altLang="en-US"/>
        </a:p>
      </dgm:t>
    </dgm:pt>
    <dgm:pt modelId="{88CA5DE0-4FC0-4A30-A938-F65AE64BB0F0}" type="sibTrans" cxnId="{1937C41B-68FF-4AEF-8BE1-0382EE4BEDD5}">
      <dgm:prSet/>
      <dgm:spPr/>
      <dgm:t>
        <a:bodyPr/>
        <a:lstStyle/>
        <a:p>
          <a:endParaRPr kumimoji="1" lang="ja-JP" altLang="en-US"/>
        </a:p>
      </dgm:t>
    </dgm:pt>
    <dgm:pt modelId="{A42569DA-064C-4492-8B41-82643655AFB6}">
      <dgm:prSet/>
      <dgm:spPr/>
      <dgm:t>
        <a:bodyPr/>
        <a:lstStyle/>
        <a:p>
          <a:pPr rtl="0"/>
          <a:r>
            <a:rPr kumimoji="1" lang="ja-JP" dirty="0"/>
            <a:t>抗うつ薬　</a:t>
          </a:r>
          <a:r>
            <a:rPr kumimoji="1" lang="en-US" dirty="0">
              <a:solidFill>
                <a:schemeClr val="bg1">
                  <a:lumMod val="75000"/>
                </a:schemeClr>
              </a:solidFill>
            </a:rPr>
            <a:t>SSRI/ SNRI/ </a:t>
          </a:r>
          <a:r>
            <a:rPr kumimoji="1" lang="ja-JP" dirty="0">
              <a:solidFill>
                <a:schemeClr val="bg1">
                  <a:lumMod val="75000"/>
                </a:schemeClr>
              </a:solidFill>
            </a:rPr>
            <a:t>三環 他 </a:t>
          </a:r>
          <a:endParaRPr lang="ja-JP" dirty="0">
            <a:solidFill>
              <a:schemeClr val="bg1">
                <a:lumMod val="75000"/>
              </a:schemeClr>
            </a:solidFill>
          </a:endParaRPr>
        </a:p>
      </dgm:t>
    </dgm:pt>
    <dgm:pt modelId="{2256D6DF-6CEF-40E9-A3A6-455317F44EAC}" type="parTrans" cxnId="{005CF4E7-EEE8-4E98-AA81-C4035F6944DA}">
      <dgm:prSet/>
      <dgm:spPr/>
      <dgm:t>
        <a:bodyPr/>
        <a:lstStyle/>
        <a:p>
          <a:endParaRPr kumimoji="1" lang="ja-JP" altLang="en-US"/>
        </a:p>
      </dgm:t>
    </dgm:pt>
    <dgm:pt modelId="{A6F24C0C-CDD0-4270-916F-F601F19FC139}" type="sibTrans" cxnId="{005CF4E7-EEE8-4E98-AA81-C4035F6944DA}">
      <dgm:prSet/>
      <dgm:spPr/>
      <dgm:t>
        <a:bodyPr/>
        <a:lstStyle/>
        <a:p>
          <a:endParaRPr kumimoji="1" lang="ja-JP" altLang="en-US"/>
        </a:p>
      </dgm:t>
    </dgm:pt>
    <dgm:pt modelId="{E89FE0E2-D113-4E94-A7E7-669D55DA2855}">
      <dgm:prSet/>
      <dgm:spPr/>
      <dgm:t>
        <a:bodyPr/>
        <a:lstStyle/>
        <a:p>
          <a:pPr rtl="0"/>
          <a:r>
            <a:rPr kumimoji="1" lang="ja-JP" dirty="0"/>
            <a:t>抗精神病薬　</a:t>
          </a:r>
          <a:r>
            <a:rPr kumimoji="1" lang="ja-JP" dirty="0">
              <a:solidFill>
                <a:schemeClr val="bg1">
                  <a:lumMod val="75000"/>
                </a:schemeClr>
              </a:solidFill>
            </a:rPr>
            <a:t>定型</a:t>
          </a:r>
          <a:r>
            <a:rPr kumimoji="1" lang="en-US" dirty="0">
              <a:solidFill>
                <a:schemeClr val="bg1">
                  <a:lumMod val="75000"/>
                </a:schemeClr>
              </a:solidFill>
            </a:rPr>
            <a:t>/ </a:t>
          </a:r>
          <a:r>
            <a:rPr kumimoji="1" lang="ja-JP" dirty="0">
              <a:solidFill>
                <a:schemeClr val="bg1">
                  <a:lumMod val="75000"/>
                </a:schemeClr>
              </a:solidFill>
            </a:rPr>
            <a:t>非定型 </a:t>
          </a:r>
          <a:endParaRPr lang="ja-JP" dirty="0">
            <a:solidFill>
              <a:schemeClr val="bg1">
                <a:lumMod val="75000"/>
              </a:schemeClr>
            </a:solidFill>
          </a:endParaRPr>
        </a:p>
      </dgm:t>
    </dgm:pt>
    <dgm:pt modelId="{E4581A6C-9BBD-4ED3-B08C-0CF7FC7D0AED}" type="parTrans" cxnId="{AC1D9D51-1290-4138-BE2C-27ACC9C9578D}">
      <dgm:prSet/>
      <dgm:spPr/>
      <dgm:t>
        <a:bodyPr/>
        <a:lstStyle/>
        <a:p>
          <a:endParaRPr kumimoji="1" lang="ja-JP" altLang="en-US"/>
        </a:p>
      </dgm:t>
    </dgm:pt>
    <dgm:pt modelId="{95520E64-DFF4-44DB-85C6-6A4353AB8FCD}" type="sibTrans" cxnId="{AC1D9D51-1290-4138-BE2C-27ACC9C9578D}">
      <dgm:prSet/>
      <dgm:spPr/>
      <dgm:t>
        <a:bodyPr/>
        <a:lstStyle/>
        <a:p>
          <a:endParaRPr kumimoji="1" lang="ja-JP" altLang="en-US"/>
        </a:p>
      </dgm:t>
    </dgm:pt>
    <dgm:pt modelId="{04D9AE59-8DC8-40AF-8CF0-66261A77C63E}">
      <dgm:prSet/>
      <dgm:spPr/>
      <dgm:t>
        <a:bodyPr/>
        <a:lstStyle/>
        <a:p>
          <a:pPr rtl="0"/>
          <a:r>
            <a:rPr kumimoji="1" lang="ja-JP" dirty="0"/>
            <a:t>抗てんかん薬　</a:t>
          </a:r>
          <a:r>
            <a:rPr kumimoji="1" lang="en-US" dirty="0">
              <a:solidFill>
                <a:schemeClr val="bg1">
                  <a:lumMod val="75000"/>
                </a:schemeClr>
              </a:solidFill>
            </a:rPr>
            <a:t>CBZ/ VPA </a:t>
          </a:r>
          <a:r>
            <a:rPr kumimoji="1" lang="ja-JP" dirty="0">
              <a:solidFill>
                <a:schemeClr val="bg1">
                  <a:lumMod val="75000"/>
                </a:schemeClr>
              </a:solidFill>
            </a:rPr>
            <a:t>他 </a:t>
          </a:r>
          <a:endParaRPr lang="ja-JP" dirty="0">
            <a:solidFill>
              <a:schemeClr val="bg1">
                <a:lumMod val="75000"/>
              </a:schemeClr>
            </a:solidFill>
          </a:endParaRPr>
        </a:p>
      </dgm:t>
    </dgm:pt>
    <dgm:pt modelId="{0ADE9633-5170-4C0A-BD9D-EC11507F6941}" type="parTrans" cxnId="{C1A51584-B60A-495F-86A2-6D40AC737967}">
      <dgm:prSet/>
      <dgm:spPr/>
      <dgm:t>
        <a:bodyPr/>
        <a:lstStyle/>
        <a:p>
          <a:endParaRPr kumimoji="1" lang="ja-JP" altLang="en-US"/>
        </a:p>
      </dgm:t>
    </dgm:pt>
    <dgm:pt modelId="{73589BCF-1828-4C82-A313-A9B11451F003}" type="sibTrans" cxnId="{C1A51584-B60A-495F-86A2-6D40AC737967}">
      <dgm:prSet/>
      <dgm:spPr/>
      <dgm:t>
        <a:bodyPr/>
        <a:lstStyle/>
        <a:p>
          <a:endParaRPr kumimoji="1" lang="ja-JP" altLang="en-US"/>
        </a:p>
      </dgm:t>
    </dgm:pt>
    <dgm:pt modelId="{DDF933EE-56C0-48A4-8339-64771B5A0214}">
      <dgm:prSet/>
      <dgm:spPr/>
      <dgm:t>
        <a:bodyPr/>
        <a:lstStyle/>
        <a:p>
          <a:pPr rtl="0"/>
          <a:r>
            <a:rPr kumimoji="1" lang="ja-JP" dirty="0"/>
            <a:t>抗パ薬</a:t>
          </a:r>
          <a:endParaRPr lang="ja-JP" dirty="0"/>
        </a:p>
      </dgm:t>
    </dgm:pt>
    <dgm:pt modelId="{3F8135A1-B25B-4E5D-B85C-97A0A2C1D298}" type="parTrans" cxnId="{88BCA69A-F217-4C26-8B18-69101B8D83D1}">
      <dgm:prSet/>
      <dgm:spPr/>
      <dgm:t>
        <a:bodyPr/>
        <a:lstStyle/>
        <a:p>
          <a:endParaRPr kumimoji="1" lang="ja-JP" altLang="en-US"/>
        </a:p>
      </dgm:t>
    </dgm:pt>
    <dgm:pt modelId="{4C8E734C-2296-4800-932D-1930C0E2E7B5}" type="sibTrans" cxnId="{88BCA69A-F217-4C26-8B18-69101B8D83D1}">
      <dgm:prSet/>
      <dgm:spPr/>
      <dgm:t>
        <a:bodyPr/>
        <a:lstStyle/>
        <a:p>
          <a:endParaRPr kumimoji="1" lang="ja-JP" altLang="en-US"/>
        </a:p>
      </dgm:t>
    </dgm:pt>
    <dgm:pt modelId="{F098F151-34A5-485E-89B3-A6606E1EE719}" type="pres">
      <dgm:prSet presAssocID="{85D4ACBB-24EB-4E57-AE2B-B470E7C087AF}" presName="compositeShape" presStyleCnt="0">
        <dgm:presLayoutVars>
          <dgm:chMax val="7"/>
          <dgm:dir/>
          <dgm:resizeHandles val="exact"/>
        </dgm:presLayoutVars>
      </dgm:prSet>
      <dgm:spPr/>
    </dgm:pt>
    <dgm:pt modelId="{62BCBB06-F7D0-4722-9B69-1A14294D4380}" type="pres">
      <dgm:prSet presAssocID="{00BFAB4D-A236-46A8-95AA-82CD87461216}" presName="circ1" presStyleLbl="vennNode1" presStyleIdx="0" presStyleCnt="5"/>
      <dgm:spPr/>
    </dgm:pt>
    <dgm:pt modelId="{CD53F7B4-6AD9-43A6-AB09-976EE7AA243C}" type="pres">
      <dgm:prSet presAssocID="{00BFAB4D-A236-46A8-95AA-82CD87461216}" presName="circ1Tx" presStyleLbl="revTx" presStyleIdx="0" presStyleCnt="0" custScaleX="140940">
        <dgm:presLayoutVars>
          <dgm:chMax val="0"/>
          <dgm:chPref val="0"/>
          <dgm:bulletEnabled val="1"/>
        </dgm:presLayoutVars>
      </dgm:prSet>
      <dgm:spPr/>
    </dgm:pt>
    <dgm:pt modelId="{81439773-609F-417D-BAF2-2F5397B4C405}" type="pres">
      <dgm:prSet presAssocID="{A42569DA-064C-4492-8B41-82643655AFB6}" presName="circ2" presStyleLbl="vennNode1" presStyleIdx="1" presStyleCnt="5"/>
      <dgm:spPr/>
    </dgm:pt>
    <dgm:pt modelId="{B742291A-403A-461E-A760-6665641DA905}" type="pres">
      <dgm:prSet presAssocID="{A42569DA-064C-4492-8B41-82643655AFB6}" presName="circ2Tx" presStyleLbl="revTx" presStyleIdx="0" presStyleCnt="0">
        <dgm:presLayoutVars>
          <dgm:chMax val="0"/>
          <dgm:chPref val="0"/>
          <dgm:bulletEnabled val="1"/>
        </dgm:presLayoutVars>
      </dgm:prSet>
      <dgm:spPr/>
    </dgm:pt>
    <dgm:pt modelId="{A4C80D67-92C0-4E11-A1B6-FE350BDCB798}" type="pres">
      <dgm:prSet presAssocID="{E89FE0E2-D113-4E94-A7E7-669D55DA2855}" presName="circ3" presStyleLbl="vennNode1" presStyleIdx="2" presStyleCnt="5"/>
      <dgm:spPr/>
    </dgm:pt>
    <dgm:pt modelId="{6E85E3AE-8A67-4E4B-B4A9-13F2016BB13C}" type="pres">
      <dgm:prSet presAssocID="{E89FE0E2-D113-4E94-A7E7-669D55DA2855}" presName="circ3Tx" presStyleLbl="revTx" presStyleIdx="0" presStyleCnt="0" custScaleX="103235">
        <dgm:presLayoutVars>
          <dgm:chMax val="0"/>
          <dgm:chPref val="0"/>
          <dgm:bulletEnabled val="1"/>
        </dgm:presLayoutVars>
      </dgm:prSet>
      <dgm:spPr/>
    </dgm:pt>
    <dgm:pt modelId="{C8E5EFC0-FBCE-4526-90EE-2A772536247E}" type="pres">
      <dgm:prSet presAssocID="{04D9AE59-8DC8-40AF-8CF0-66261A77C63E}" presName="circ4" presStyleLbl="vennNode1" presStyleIdx="3" presStyleCnt="5"/>
      <dgm:spPr/>
    </dgm:pt>
    <dgm:pt modelId="{87AE1F59-667E-4D78-8CA6-BF15E783ED41}" type="pres">
      <dgm:prSet presAssocID="{04D9AE59-8DC8-40AF-8CF0-66261A77C63E}" presName="circ4Tx" presStyleLbl="revTx" presStyleIdx="0" presStyleCnt="0" custScaleX="130167">
        <dgm:presLayoutVars>
          <dgm:chMax val="0"/>
          <dgm:chPref val="0"/>
          <dgm:bulletEnabled val="1"/>
        </dgm:presLayoutVars>
      </dgm:prSet>
      <dgm:spPr/>
    </dgm:pt>
    <dgm:pt modelId="{983AA74C-4067-4489-B9DE-413079CB6BFF}" type="pres">
      <dgm:prSet presAssocID="{DDF933EE-56C0-48A4-8339-64771B5A0214}" presName="circ5" presStyleLbl="vennNode1" presStyleIdx="4" presStyleCnt="5"/>
      <dgm:spPr/>
    </dgm:pt>
    <dgm:pt modelId="{8948E0DB-A896-4532-98A1-1B2AC4EFD952}" type="pres">
      <dgm:prSet presAssocID="{DDF933EE-56C0-48A4-8339-64771B5A0214}" presName="circ5Tx" presStyleLbl="revTx" presStyleIdx="0" presStyleCnt="0">
        <dgm:presLayoutVars>
          <dgm:chMax val="0"/>
          <dgm:chPref val="0"/>
          <dgm:bulletEnabled val="1"/>
        </dgm:presLayoutVars>
      </dgm:prSet>
      <dgm:spPr/>
    </dgm:pt>
  </dgm:ptLst>
  <dgm:cxnLst>
    <dgm:cxn modelId="{1937C41B-68FF-4AEF-8BE1-0382EE4BEDD5}" srcId="{85D4ACBB-24EB-4E57-AE2B-B470E7C087AF}" destId="{00BFAB4D-A236-46A8-95AA-82CD87461216}" srcOrd="0" destOrd="0" parTransId="{CA2F1B04-8C86-453B-868D-EA026A8F8A75}" sibTransId="{88CA5DE0-4FC0-4A30-A938-F65AE64BB0F0}"/>
    <dgm:cxn modelId="{AC1D9D51-1290-4138-BE2C-27ACC9C9578D}" srcId="{85D4ACBB-24EB-4E57-AE2B-B470E7C087AF}" destId="{E89FE0E2-D113-4E94-A7E7-669D55DA2855}" srcOrd="2" destOrd="0" parTransId="{E4581A6C-9BBD-4ED3-B08C-0CF7FC7D0AED}" sibTransId="{95520E64-DFF4-44DB-85C6-6A4353AB8FCD}"/>
    <dgm:cxn modelId="{03DFBC81-9E68-4424-BD86-E0F6C49C4AC1}" type="presOf" srcId="{85D4ACBB-24EB-4E57-AE2B-B470E7C087AF}" destId="{F098F151-34A5-485E-89B3-A6606E1EE719}" srcOrd="0" destOrd="0" presId="urn:microsoft.com/office/officeart/2005/8/layout/venn1"/>
    <dgm:cxn modelId="{C1A51584-B60A-495F-86A2-6D40AC737967}" srcId="{85D4ACBB-24EB-4E57-AE2B-B470E7C087AF}" destId="{04D9AE59-8DC8-40AF-8CF0-66261A77C63E}" srcOrd="3" destOrd="0" parTransId="{0ADE9633-5170-4C0A-BD9D-EC11507F6941}" sibTransId="{73589BCF-1828-4C82-A313-A9B11451F003}"/>
    <dgm:cxn modelId="{88BCA69A-F217-4C26-8B18-69101B8D83D1}" srcId="{85D4ACBB-24EB-4E57-AE2B-B470E7C087AF}" destId="{DDF933EE-56C0-48A4-8339-64771B5A0214}" srcOrd="4" destOrd="0" parTransId="{3F8135A1-B25B-4E5D-B85C-97A0A2C1D298}" sibTransId="{4C8E734C-2296-4800-932D-1930C0E2E7B5}"/>
    <dgm:cxn modelId="{1720DBAB-9826-4CCC-A50D-449A1DA596E1}" type="presOf" srcId="{04D9AE59-8DC8-40AF-8CF0-66261A77C63E}" destId="{87AE1F59-667E-4D78-8CA6-BF15E783ED41}" srcOrd="0" destOrd="0" presId="urn:microsoft.com/office/officeart/2005/8/layout/venn1"/>
    <dgm:cxn modelId="{260129C4-969A-4E38-94F4-A603F417AAEC}" type="presOf" srcId="{00BFAB4D-A236-46A8-95AA-82CD87461216}" destId="{CD53F7B4-6AD9-43A6-AB09-976EE7AA243C}" srcOrd="0" destOrd="0" presId="urn:microsoft.com/office/officeart/2005/8/layout/venn1"/>
    <dgm:cxn modelId="{B53CD9C5-11CB-4A1C-9D77-22E8D906BA60}" type="presOf" srcId="{E89FE0E2-D113-4E94-A7E7-669D55DA2855}" destId="{6E85E3AE-8A67-4E4B-B4A9-13F2016BB13C}" srcOrd="0" destOrd="0" presId="urn:microsoft.com/office/officeart/2005/8/layout/venn1"/>
    <dgm:cxn modelId="{005CF4E7-EEE8-4E98-AA81-C4035F6944DA}" srcId="{85D4ACBB-24EB-4E57-AE2B-B470E7C087AF}" destId="{A42569DA-064C-4492-8B41-82643655AFB6}" srcOrd="1" destOrd="0" parTransId="{2256D6DF-6CEF-40E9-A3A6-455317F44EAC}" sibTransId="{A6F24C0C-CDD0-4270-916F-F601F19FC139}"/>
    <dgm:cxn modelId="{7D284FEC-A534-4A87-AD48-6402B2BF8E95}" type="presOf" srcId="{DDF933EE-56C0-48A4-8339-64771B5A0214}" destId="{8948E0DB-A896-4532-98A1-1B2AC4EFD952}" srcOrd="0" destOrd="0" presId="urn:microsoft.com/office/officeart/2005/8/layout/venn1"/>
    <dgm:cxn modelId="{150C71F9-00E8-4964-A83F-6969380C8D85}" type="presOf" srcId="{A42569DA-064C-4492-8B41-82643655AFB6}" destId="{B742291A-403A-461E-A760-6665641DA905}" srcOrd="0" destOrd="0" presId="urn:microsoft.com/office/officeart/2005/8/layout/venn1"/>
    <dgm:cxn modelId="{AD0A8462-F3B0-4D90-8E31-FF4F177DC6B8}" type="presParOf" srcId="{F098F151-34A5-485E-89B3-A6606E1EE719}" destId="{62BCBB06-F7D0-4722-9B69-1A14294D4380}" srcOrd="0" destOrd="0" presId="urn:microsoft.com/office/officeart/2005/8/layout/venn1"/>
    <dgm:cxn modelId="{A170EC36-8404-4A7E-BDED-0F340C0FA4A0}" type="presParOf" srcId="{F098F151-34A5-485E-89B3-A6606E1EE719}" destId="{CD53F7B4-6AD9-43A6-AB09-976EE7AA243C}" srcOrd="1" destOrd="0" presId="urn:microsoft.com/office/officeart/2005/8/layout/venn1"/>
    <dgm:cxn modelId="{B6969C7D-2901-4069-AAA8-E240CCEB3BD9}" type="presParOf" srcId="{F098F151-34A5-485E-89B3-A6606E1EE719}" destId="{81439773-609F-417D-BAF2-2F5397B4C405}" srcOrd="2" destOrd="0" presId="urn:microsoft.com/office/officeart/2005/8/layout/venn1"/>
    <dgm:cxn modelId="{0355F17B-91A8-46F1-9A82-81405ADD0889}" type="presParOf" srcId="{F098F151-34A5-485E-89B3-A6606E1EE719}" destId="{B742291A-403A-461E-A760-6665641DA905}" srcOrd="3" destOrd="0" presId="urn:microsoft.com/office/officeart/2005/8/layout/venn1"/>
    <dgm:cxn modelId="{E480BF7E-3F98-4CEA-9A5B-F81EA906BA52}" type="presParOf" srcId="{F098F151-34A5-485E-89B3-A6606E1EE719}" destId="{A4C80D67-92C0-4E11-A1B6-FE350BDCB798}" srcOrd="4" destOrd="0" presId="urn:microsoft.com/office/officeart/2005/8/layout/venn1"/>
    <dgm:cxn modelId="{5D696536-1F97-4E90-8EB9-C55A10C68F85}" type="presParOf" srcId="{F098F151-34A5-485E-89B3-A6606E1EE719}" destId="{6E85E3AE-8A67-4E4B-B4A9-13F2016BB13C}" srcOrd="5" destOrd="0" presId="urn:microsoft.com/office/officeart/2005/8/layout/venn1"/>
    <dgm:cxn modelId="{E91D5598-1E27-480B-A73F-A15A625314D3}" type="presParOf" srcId="{F098F151-34A5-485E-89B3-A6606E1EE719}" destId="{C8E5EFC0-FBCE-4526-90EE-2A772536247E}" srcOrd="6" destOrd="0" presId="urn:microsoft.com/office/officeart/2005/8/layout/venn1"/>
    <dgm:cxn modelId="{7C4DA6C7-7A9E-41C6-8DF2-3E9BF4B86950}" type="presParOf" srcId="{F098F151-34A5-485E-89B3-A6606E1EE719}" destId="{87AE1F59-667E-4D78-8CA6-BF15E783ED41}" srcOrd="7" destOrd="0" presId="urn:microsoft.com/office/officeart/2005/8/layout/venn1"/>
    <dgm:cxn modelId="{FDD2E88D-C286-4A1A-BDF8-2A084823AFE3}" type="presParOf" srcId="{F098F151-34A5-485E-89B3-A6606E1EE719}" destId="{983AA74C-4067-4489-B9DE-413079CB6BFF}" srcOrd="8" destOrd="0" presId="urn:microsoft.com/office/officeart/2005/8/layout/venn1"/>
    <dgm:cxn modelId="{0C33FCB4-7C77-4B23-82EC-868B3675DC83}" type="presParOf" srcId="{F098F151-34A5-485E-89B3-A6606E1EE719}" destId="{8948E0DB-A896-4532-98A1-1B2AC4EFD952}"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ADBA-7F4A-4B57-B9C2-8367E55DC10B}">
      <dsp:nvSpPr>
        <dsp:cNvPr id="0" name=""/>
        <dsp:cNvSpPr/>
      </dsp:nvSpPr>
      <dsp:spPr>
        <a:xfrm rot="10800000">
          <a:off x="324025" y="48425"/>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sz="1400" kern="1200" dirty="0"/>
            <a:t>ドーパミン（</a:t>
          </a:r>
          <a:r>
            <a:rPr kumimoji="1" lang="en-US" sz="1400" kern="1200" dirty="0"/>
            <a:t>D1</a:t>
          </a:r>
          <a:r>
            <a:rPr kumimoji="1" lang="ja-JP" sz="1400" kern="1200" dirty="0"/>
            <a:t>～</a:t>
          </a:r>
          <a:r>
            <a:rPr kumimoji="1" lang="en-US" sz="1400" kern="1200" dirty="0"/>
            <a:t>D5</a:t>
          </a:r>
          <a:r>
            <a:rPr kumimoji="1" lang="ja-JP" sz="1400" kern="1200" dirty="0"/>
            <a:t>） 意欲に関係し、</a:t>
          </a:r>
          <a:r>
            <a:rPr kumimoji="1" lang="ja-JP" sz="1400" kern="1200" dirty="0">
              <a:solidFill>
                <a:schemeClr val="bg1"/>
              </a:solidFill>
              <a:effectLst/>
            </a:rPr>
            <a:t>快</a:t>
          </a:r>
          <a:r>
            <a:rPr kumimoji="1" lang="ja-JP" sz="1400" kern="1200" dirty="0"/>
            <a:t>楽を高め、交感神経を刺激させ、興奮作用をきたすアッパー系の神経伝達物質</a:t>
          </a:r>
          <a:endParaRPr lang="ja-JP" sz="1400" kern="1200" dirty="0"/>
        </a:p>
      </dsp:txBody>
      <dsp:txXfrm rot="10800000">
        <a:off x="476040" y="48425"/>
        <a:ext cx="6949904" cy="608061"/>
      </dsp:txXfrm>
    </dsp:sp>
    <dsp:sp modelId="{E61BDCD6-D7FA-4DE6-A55E-AFE5EEE9D07F}">
      <dsp:nvSpPr>
        <dsp:cNvPr id="0" name=""/>
        <dsp:cNvSpPr/>
      </dsp:nvSpPr>
      <dsp:spPr>
        <a:xfrm>
          <a:off x="161537" y="28669"/>
          <a:ext cx="608061" cy="6080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B04D8-79D8-4247-97CE-C9B40B0AA8A1}">
      <dsp:nvSpPr>
        <dsp:cNvPr id="0" name=""/>
        <dsp:cNvSpPr/>
      </dsp:nvSpPr>
      <dsp:spPr>
        <a:xfrm rot="10800000">
          <a:off x="337472" y="791219"/>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53340" rIns="100800" bIns="53340" numCol="1" spcCol="1270" anchor="ctr" anchorCtr="0">
          <a:noAutofit/>
        </a:bodyPr>
        <a:lstStyle/>
        <a:p>
          <a:pPr marL="0" lvl="0" indent="0" algn="l" defTabSz="622300" rtl="0">
            <a:lnSpc>
              <a:spcPct val="90000"/>
            </a:lnSpc>
            <a:spcBef>
              <a:spcPct val="0"/>
            </a:spcBef>
            <a:spcAft>
              <a:spcPct val="35000"/>
            </a:spcAft>
            <a:buNone/>
          </a:pPr>
          <a:r>
            <a:rPr kumimoji="1" lang="ja-JP" sz="1400" kern="1200" dirty="0"/>
            <a:t>セロトニン（</a:t>
          </a:r>
          <a:r>
            <a:rPr kumimoji="1" lang="en-US" sz="1400" kern="1200" dirty="0"/>
            <a:t>5-HTa1</a:t>
          </a:r>
          <a:r>
            <a:rPr kumimoji="1" lang="ja-JP" sz="1400" kern="1200" dirty="0"/>
            <a:t>～</a:t>
          </a:r>
          <a:r>
            <a:rPr kumimoji="1" lang="en-US" sz="1400" kern="1200" dirty="0"/>
            <a:t>5-HT7</a:t>
          </a:r>
          <a:r>
            <a:rPr kumimoji="1" lang="ja-JP" sz="1400" kern="1200" dirty="0"/>
            <a:t>） 覚醒を維持させたり、神経をリラックスさ</a:t>
          </a:r>
          <a:r>
            <a:rPr kumimoji="1" lang="ja-JP" altLang="en-US" sz="1400" kern="1200" dirty="0"/>
            <a:t>せ</a:t>
          </a:r>
          <a:r>
            <a:rPr kumimoji="1" lang="ja-JP" sz="1400" kern="1200" dirty="0"/>
            <a:t>落ち着きと</a:t>
          </a:r>
          <a:r>
            <a:rPr kumimoji="1" lang="ja-JP" sz="1400" kern="1200" dirty="0">
              <a:effectLst/>
            </a:rPr>
            <a:t>安定</a:t>
          </a:r>
          <a:r>
            <a:rPr kumimoji="1" lang="ja-JP" sz="1400" kern="1200" dirty="0"/>
            <a:t>感をもたらすなど、精神状態をコントロールする神経伝達物質</a:t>
          </a:r>
          <a:endParaRPr lang="ja-JP" sz="1400" kern="1200" dirty="0"/>
        </a:p>
      </dsp:txBody>
      <dsp:txXfrm rot="10800000">
        <a:off x="489487" y="791219"/>
        <a:ext cx="6949904" cy="608061"/>
      </dsp:txXfrm>
    </dsp:sp>
    <dsp:sp modelId="{77BF8C2A-18EB-4449-80AF-DD151156345F}">
      <dsp:nvSpPr>
        <dsp:cNvPr id="0" name=""/>
        <dsp:cNvSpPr/>
      </dsp:nvSpPr>
      <dsp:spPr>
        <a:xfrm>
          <a:off x="161537" y="818241"/>
          <a:ext cx="608061" cy="6080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3A85D-8429-4426-B6FC-5A09D2B30965}">
      <dsp:nvSpPr>
        <dsp:cNvPr id="0" name=""/>
        <dsp:cNvSpPr/>
      </dsp:nvSpPr>
      <dsp:spPr>
        <a:xfrm rot="10800000">
          <a:off x="337472" y="1580791"/>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sz="1400" kern="1200" dirty="0"/>
            <a:t>ノルアドレナリン（</a:t>
          </a:r>
          <a:r>
            <a:rPr kumimoji="1" lang="en-US" sz="1400" kern="1200" dirty="0"/>
            <a:t>NA</a:t>
          </a:r>
          <a:r>
            <a:rPr kumimoji="1" lang="ja-JP" sz="1400" kern="1200" dirty="0"/>
            <a:t>神経、</a:t>
          </a:r>
          <a:r>
            <a:rPr kumimoji="1" lang="en-US" sz="1400" kern="1200" dirty="0"/>
            <a:t>α</a:t>
          </a:r>
          <a:r>
            <a:rPr kumimoji="1" lang="ja-JP" sz="1400" kern="1200" dirty="0"/>
            <a:t>１、</a:t>
          </a:r>
          <a:r>
            <a:rPr kumimoji="1" lang="en-US" sz="1400" kern="1200" dirty="0"/>
            <a:t>α</a:t>
          </a:r>
          <a:r>
            <a:rPr kumimoji="1" lang="ja-JP" sz="1400" kern="1200" dirty="0"/>
            <a:t>２、</a:t>
          </a:r>
          <a:r>
            <a:rPr kumimoji="1" lang="en-US" sz="1400" kern="1200" dirty="0"/>
            <a:t>β</a:t>
          </a:r>
          <a:r>
            <a:rPr kumimoji="1" lang="ja-JP" sz="1400" kern="1200" dirty="0"/>
            <a:t>１～</a:t>
          </a:r>
          <a:r>
            <a:rPr kumimoji="1" lang="en-US" sz="1400" kern="1200" dirty="0"/>
            <a:t>β</a:t>
          </a:r>
          <a:r>
            <a:rPr kumimoji="1" lang="ja-JP" sz="1400" kern="1200" dirty="0"/>
            <a:t>３） 意欲に関係し、交感神経を刺激させ、</a:t>
          </a:r>
          <a:r>
            <a:rPr kumimoji="1" lang="ja-JP" altLang="en-US" sz="1400" kern="1200" dirty="0">
              <a:effectLst/>
            </a:rPr>
            <a:t>不快</a:t>
          </a:r>
          <a:r>
            <a:rPr kumimoji="1" lang="ja-JP" altLang="en-US" sz="1400" kern="1200" dirty="0"/>
            <a:t>・</a:t>
          </a:r>
          <a:r>
            <a:rPr kumimoji="1" lang="ja-JP" sz="1400" kern="1200" dirty="0"/>
            <a:t>不安・恐怖感情を高めるアッパー系の神経伝達物質。</a:t>
          </a:r>
          <a:endParaRPr lang="ja-JP" sz="1400" kern="1200" dirty="0"/>
        </a:p>
      </dsp:txBody>
      <dsp:txXfrm rot="10800000">
        <a:off x="489487" y="1580791"/>
        <a:ext cx="6949904" cy="608061"/>
      </dsp:txXfrm>
    </dsp:sp>
    <dsp:sp modelId="{CE7E2051-2CD8-4EA8-85B5-74E24E2A66D3}">
      <dsp:nvSpPr>
        <dsp:cNvPr id="0" name=""/>
        <dsp:cNvSpPr/>
      </dsp:nvSpPr>
      <dsp:spPr>
        <a:xfrm>
          <a:off x="161537" y="1607813"/>
          <a:ext cx="608061" cy="6080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7F1C7-9BFC-4008-AE5A-14B30CB63DE9}">
      <dsp:nvSpPr>
        <dsp:cNvPr id="0" name=""/>
        <dsp:cNvSpPr/>
      </dsp:nvSpPr>
      <dsp:spPr>
        <a:xfrm rot="10800000">
          <a:off x="337472" y="2370363"/>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sz="1400" kern="1200" dirty="0"/>
            <a:t>ヒスタミン（</a:t>
          </a:r>
          <a:r>
            <a:rPr kumimoji="1" lang="en-US" sz="1400" kern="1200" dirty="0"/>
            <a:t>H1</a:t>
          </a:r>
          <a:r>
            <a:rPr kumimoji="1" lang="ja-JP" sz="1400" kern="1200" dirty="0"/>
            <a:t>～</a:t>
          </a:r>
          <a:r>
            <a:rPr kumimoji="1" lang="en-US" sz="1400" kern="1200" dirty="0"/>
            <a:t>H4</a:t>
          </a:r>
          <a:r>
            <a:rPr kumimoji="1" lang="ja-JP" sz="1400" kern="1200" dirty="0"/>
            <a:t>） 脳におけるヒスタミンの作用は、</a:t>
          </a:r>
          <a:r>
            <a:rPr kumimoji="1" lang="ja-JP" sz="1400" kern="1200" dirty="0">
              <a:effectLst/>
            </a:rPr>
            <a:t>覚醒</a:t>
          </a:r>
          <a:r>
            <a:rPr kumimoji="1" lang="ja-JP" sz="1400" kern="1200" dirty="0"/>
            <a:t>の維持を助ける</a:t>
          </a:r>
          <a:r>
            <a:rPr kumimoji="1" lang="ja-JP" altLang="en-US" sz="1400" kern="1200" dirty="0"/>
            <a:t>　　　</a:t>
          </a:r>
          <a:r>
            <a:rPr kumimoji="1" lang="ja-JP" sz="1400" kern="1200" dirty="0"/>
            <a:t>ものであると考えられている。</a:t>
          </a:r>
          <a:endParaRPr lang="ja-JP" sz="1400" kern="1200" dirty="0"/>
        </a:p>
      </dsp:txBody>
      <dsp:txXfrm rot="10800000">
        <a:off x="489487" y="2370363"/>
        <a:ext cx="6949904" cy="608061"/>
      </dsp:txXfrm>
    </dsp:sp>
    <dsp:sp modelId="{E91317D4-5335-48BF-866F-69F54775FBAE}">
      <dsp:nvSpPr>
        <dsp:cNvPr id="0" name=""/>
        <dsp:cNvSpPr/>
      </dsp:nvSpPr>
      <dsp:spPr>
        <a:xfrm>
          <a:off x="161537" y="2397385"/>
          <a:ext cx="608061" cy="6080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0203-D792-4ADF-BE7C-26DB156590CB}">
      <dsp:nvSpPr>
        <dsp:cNvPr id="0" name=""/>
        <dsp:cNvSpPr/>
      </dsp:nvSpPr>
      <dsp:spPr>
        <a:xfrm rot="10800000">
          <a:off x="337472" y="3159935"/>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effectLst/>
            </a:rPr>
            <a:t>アセチルコリン</a:t>
          </a:r>
          <a:r>
            <a:rPr kumimoji="1" lang="ja-JP" sz="1400" kern="1200" dirty="0"/>
            <a:t>（</a:t>
          </a:r>
          <a:r>
            <a:rPr kumimoji="1" lang="ja-JP" altLang="en-US" sz="1400" kern="1200" dirty="0"/>
            <a:t>ムスカリン</a:t>
          </a:r>
          <a:r>
            <a:rPr kumimoji="1" lang="en-US" sz="1400" kern="1200" dirty="0"/>
            <a:t>M1</a:t>
          </a:r>
          <a:r>
            <a:rPr kumimoji="1" lang="ja-JP" sz="1400" kern="1200" dirty="0"/>
            <a:t>～</a:t>
          </a:r>
          <a:r>
            <a:rPr kumimoji="1" lang="en-US" sz="1400" kern="1200" dirty="0"/>
            <a:t>M5</a:t>
          </a:r>
          <a:r>
            <a:rPr kumimoji="1" lang="ja-JP" sz="1400" kern="1200" dirty="0"/>
            <a:t>）</a:t>
          </a:r>
          <a:r>
            <a:rPr kumimoji="1" lang="ja-JP" sz="1400" kern="1200" dirty="0">
              <a:effectLst>
                <a:outerShdw blurRad="38100" dist="38100" dir="2700000" algn="tl">
                  <a:srgbClr val="000000">
                    <a:alpha val="43137"/>
                  </a:srgbClr>
                </a:outerShdw>
              </a:effectLst>
            </a:rPr>
            <a:t> </a:t>
          </a:r>
          <a:r>
            <a:rPr kumimoji="1" lang="ja-JP" sz="1400" kern="1200" dirty="0">
              <a:effectLst/>
            </a:rPr>
            <a:t>副</a:t>
          </a:r>
          <a:r>
            <a:rPr kumimoji="1" lang="ja-JP" sz="1400" kern="1200" dirty="0"/>
            <a:t>交感神経を刺激し、消化管を蠕動させ、脈拍を遅くし、唾液の産生を促す活性がある。</a:t>
          </a:r>
          <a:endParaRPr lang="ja-JP" sz="1400" kern="1200" dirty="0"/>
        </a:p>
      </dsp:txBody>
      <dsp:txXfrm rot="10800000">
        <a:off x="489487" y="3159935"/>
        <a:ext cx="6949904" cy="608061"/>
      </dsp:txXfrm>
    </dsp:sp>
    <dsp:sp modelId="{81D90D93-5F6E-4C79-A22C-B49EC65B2C2D}">
      <dsp:nvSpPr>
        <dsp:cNvPr id="0" name=""/>
        <dsp:cNvSpPr/>
      </dsp:nvSpPr>
      <dsp:spPr>
        <a:xfrm>
          <a:off x="161537" y="3161582"/>
          <a:ext cx="608061" cy="60806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ADBA-7F4A-4B57-B9C2-8367E55DC10B}">
      <dsp:nvSpPr>
        <dsp:cNvPr id="0" name=""/>
        <dsp:cNvSpPr/>
      </dsp:nvSpPr>
      <dsp:spPr>
        <a:xfrm rot="10800000">
          <a:off x="337472" y="164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ドーパミン　＝　楽しさや嬉しさを感じる</a:t>
          </a:r>
          <a:endParaRPr lang="ja-JP" altLang="en-US" sz="1400" kern="1200" dirty="0"/>
        </a:p>
      </dsp:txBody>
      <dsp:txXfrm rot="10800000">
        <a:off x="489487" y="1647"/>
        <a:ext cx="6949904" cy="608061"/>
      </dsp:txXfrm>
    </dsp:sp>
    <dsp:sp modelId="{E61BDCD6-D7FA-4DE6-A55E-AFE5EEE9D07F}">
      <dsp:nvSpPr>
        <dsp:cNvPr id="0" name=""/>
        <dsp:cNvSpPr/>
      </dsp:nvSpPr>
      <dsp:spPr>
        <a:xfrm>
          <a:off x="161537" y="28669"/>
          <a:ext cx="608061" cy="6080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B04D8-79D8-4247-97CE-C9B40B0AA8A1}">
      <dsp:nvSpPr>
        <dsp:cNvPr id="0" name=""/>
        <dsp:cNvSpPr/>
      </dsp:nvSpPr>
      <dsp:spPr>
        <a:xfrm rot="10800000">
          <a:off x="360020" y="81731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セロトニン　＝　精神状態をコントロールする</a:t>
          </a:r>
          <a:endParaRPr lang="ja-JP" altLang="en-US" sz="1400" kern="1200" dirty="0"/>
        </a:p>
      </dsp:txBody>
      <dsp:txXfrm rot="10800000">
        <a:off x="512035" y="817317"/>
        <a:ext cx="6949904" cy="608061"/>
      </dsp:txXfrm>
    </dsp:sp>
    <dsp:sp modelId="{77BF8C2A-18EB-4449-80AF-DD151156345F}">
      <dsp:nvSpPr>
        <dsp:cNvPr id="0" name=""/>
        <dsp:cNvSpPr/>
      </dsp:nvSpPr>
      <dsp:spPr>
        <a:xfrm>
          <a:off x="161537" y="818241"/>
          <a:ext cx="608061" cy="6080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3A85D-8429-4426-B6FC-5A09D2B30965}">
      <dsp:nvSpPr>
        <dsp:cNvPr id="0" name=""/>
        <dsp:cNvSpPr/>
      </dsp:nvSpPr>
      <dsp:spPr>
        <a:xfrm rot="10800000">
          <a:off x="337472" y="1580791"/>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ノルアドレナリン　＝　怒りや不安を感じる、危険に対して身構える</a:t>
          </a:r>
          <a:endParaRPr lang="ja-JP" altLang="en-US" sz="1400" kern="1200" dirty="0"/>
        </a:p>
      </dsp:txBody>
      <dsp:txXfrm rot="10800000">
        <a:off x="489487" y="1580791"/>
        <a:ext cx="6949904" cy="608061"/>
      </dsp:txXfrm>
    </dsp:sp>
    <dsp:sp modelId="{CE7E2051-2CD8-4EA8-85B5-74E24E2A66D3}">
      <dsp:nvSpPr>
        <dsp:cNvPr id="0" name=""/>
        <dsp:cNvSpPr/>
      </dsp:nvSpPr>
      <dsp:spPr>
        <a:xfrm>
          <a:off x="161537" y="1607813"/>
          <a:ext cx="608061" cy="6080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7F1C7-9BFC-4008-AE5A-14B30CB63DE9}">
      <dsp:nvSpPr>
        <dsp:cNvPr id="0" name=""/>
        <dsp:cNvSpPr/>
      </dsp:nvSpPr>
      <dsp:spPr>
        <a:xfrm rot="10800000">
          <a:off x="337472" y="2370363"/>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ヒスタミン　＝　</a:t>
          </a:r>
          <a:r>
            <a:rPr kumimoji="1" lang="ja-JP" altLang="en-US" sz="1400" kern="1200" dirty="0">
              <a:effectLst/>
            </a:rPr>
            <a:t>脳の覚醒を維持させる</a:t>
          </a:r>
          <a:endParaRPr lang="ja-JP" altLang="en-US" sz="1400" kern="1200" dirty="0">
            <a:effectLst/>
          </a:endParaRPr>
        </a:p>
      </dsp:txBody>
      <dsp:txXfrm rot="10800000">
        <a:off x="489487" y="2370363"/>
        <a:ext cx="6949904" cy="608061"/>
      </dsp:txXfrm>
    </dsp:sp>
    <dsp:sp modelId="{E91317D4-5335-48BF-866F-69F54775FBAE}">
      <dsp:nvSpPr>
        <dsp:cNvPr id="0" name=""/>
        <dsp:cNvSpPr/>
      </dsp:nvSpPr>
      <dsp:spPr>
        <a:xfrm>
          <a:off x="161537" y="2397385"/>
          <a:ext cx="608061" cy="6080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0203-D792-4ADF-BE7C-26DB156590CB}">
      <dsp:nvSpPr>
        <dsp:cNvPr id="0" name=""/>
        <dsp:cNvSpPr/>
      </dsp:nvSpPr>
      <dsp:spPr>
        <a:xfrm rot="10800000">
          <a:off x="337472" y="3159935"/>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effectLst/>
            </a:rPr>
            <a:t>　アセチルコリン　</a:t>
          </a:r>
          <a:r>
            <a:rPr kumimoji="1" lang="ja-JP" altLang="en-US" sz="1400" kern="1200" dirty="0"/>
            <a:t>＝　消化管運動に関わる</a:t>
          </a:r>
          <a:endParaRPr lang="ja-JP" altLang="en-US" sz="1400" kern="1200" dirty="0"/>
        </a:p>
      </dsp:txBody>
      <dsp:txXfrm rot="10800000">
        <a:off x="489487" y="3159935"/>
        <a:ext cx="6949904" cy="608061"/>
      </dsp:txXfrm>
    </dsp:sp>
    <dsp:sp modelId="{81D90D93-5F6E-4C79-A22C-B49EC65B2C2D}">
      <dsp:nvSpPr>
        <dsp:cNvPr id="0" name=""/>
        <dsp:cNvSpPr/>
      </dsp:nvSpPr>
      <dsp:spPr>
        <a:xfrm>
          <a:off x="161537" y="3161582"/>
          <a:ext cx="608061" cy="60806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ADBA-7F4A-4B57-B9C2-8367E55DC10B}">
      <dsp:nvSpPr>
        <dsp:cNvPr id="0" name=""/>
        <dsp:cNvSpPr/>
      </dsp:nvSpPr>
      <dsp:spPr>
        <a:xfrm rot="10800000">
          <a:off x="337472" y="164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ctr" defTabSz="622300" rtl="0">
            <a:lnSpc>
              <a:spcPts val="0"/>
            </a:lnSpc>
            <a:spcBef>
              <a:spcPct val="0"/>
            </a:spcBef>
            <a:spcAft>
              <a:spcPct val="35000"/>
            </a:spcAft>
            <a:buNone/>
          </a:pPr>
          <a:endParaRPr lang="en-US" altLang="ja-JP" sz="1400" kern="1200" spc="-100" dirty="0"/>
        </a:p>
        <a:p>
          <a:pPr marL="0" lvl="0" indent="0" algn="l" defTabSz="622300" rtl="0">
            <a:lnSpc>
              <a:spcPts val="800"/>
            </a:lnSpc>
            <a:spcBef>
              <a:spcPct val="0"/>
            </a:spcBef>
            <a:spcAft>
              <a:spcPct val="35000"/>
            </a:spcAft>
            <a:buNone/>
          </a:pPr>
          <a:r>
            <a:rPr lang="ja-JP" altLang="en-US" sz="1400" kern="1200" spc="-100" dirty="0"/>
            <a:t>　　</a:t>
          </a:r>
          <a:r>
            <a:rPr lang="ja-JP" altLang="ja-JP" sz="1400" kern="1200" spc="-100" dirty="0"/>
            <a:t>ドーパミン↑（賦活）⇒意欲、快楽、興奮</a:t>
          </a:r>
        </a:p>
        <a:p>
          <a:pPr marL="0" lvl="0" indent="0" algn="l" defTabSz="622300">
            <a:lnSpc>
              <a:spcPts val="800"/>
            </a:lnSpc>
            <a:spcBef>
              <a:spcPct val="0"/>
            </a:spcBef>
            <a:spcAft>
              <a:spcPct val="35000"/>
            </a:spcAft>
            <a:buNone/>
          </a:pPr>
          <a:r>
            <a:rPr lang="ja-JP" altLang="en-US" sz="1400" kern="1200" spc="-100" dirty="0"/>
            <a:t>　　</a:t>
          </a:r>
          <a:r>
            <a:rPr lang="ja-JP" altLang="ja-JP" sz="1400" kern="1200" spc="-100" dirty="0"/>
            <a:t>ドーパミン↓（遮断）⇒意欲低下、鎮静</a:t>
          </a:r>
          <a:r>
            <a:rPr lang="ja-JP" altLang="en-US" sz="1400" kern="1200" spc="-100" dirty="0"/>
            <a:t>　</a:t>
          </a:r>
          <a:r>
            <a:rPr lang="en-US" altLang="ja-JP" sz="1400" kern="1200" spc="-100" dirty="0"/>
            <a:t>a</a:t>
          </a:r>
          <a:r>
            <a:rPr lang="ja-JP" altLang="en-US" sz="1400" kern="1200" spc="-100" dirty="0"/>
            <a:t>賦活、パーキンソニズム、月経異常</a:t>
          </a:r>
          <a:endParaRPr lang="en-US" altLang="ja-JP" sz="1400" kern="1200" spc="-100" dirty="0"/>
        </a:p>
        <a:p>
          <a:pPr marL="0" lvl="0" indent="0" algn="l" defTabSz="622300">
            <a:lnSpc>
              <a:spcPts val="800"/>
            </a:lnSpc>
            <a:spcBef>
              <a:spcPct val="0"/>
            </a:spcBef>
            <a:spcAft>
              <a:spcPct val="35000"/>
            </a:spcAft>
            <a:buNone/>
          </a:pPr>
          <a:r>
            <a:rPr lang="ja-JP" altLang="en-US" sz="1400" kern="1200" spc="-100" dirty="0"/>
            <a:t>　　</a:t>
          </a:r>
          <a:r>
            <a:rPr lang="ja-JP" altLang="ja-JP" sz="1400" kern="1200" spc="-100" dirty="0"/>
            <a:t>（趣味や恋愛などで増</a:t>
          </a:r>
          <a:r>
            <a:rPr lang="ja-JP" altLang="en-US" sz="1400" kern="1200" spc="-100" dirty="0"/>
            <a:t>え</a:t>
          </a:r>
          <a:r>
            <a:rPr lang="ja-JP" altLang="ja-JP" sz="1400" kern="1200" spc="-100" dirty="0"/>
            <a:t>る。ノルアドレナリン</a:t>
          </a:r>
          <a:r>
            <a:rPr lang="ja-JP" altLang="en-US" sz="1400" kern="1200" spc="-100" dirty="0"/>
            <a:t>、コリン</a:t>
          </a:r>
          <a:r>
            <a:rPr lang="ja-JP" altLang="ja-JP" sz="1400" kern="1200" spc="-100" dirty="0"/>
            <a:t>と拮抗作用がある。）</a:t>
          </a:r>
          <a:endParaRPr lang="ja-JP" sz="1400" kern="1200" dirty="0"/>
        </a:p>
      </dsp:txBody>
      <dsp:txXfrm rot="10800000">
        <a:off x="489487" y="1647"/>
        <a:ext cx="6949904" cy="608061"/>
      </dsp:txXfrm>
    </dsp:sp>
    <dsp:sp modelId="{E61BDCD6-D7FA-4DE6-A55E-AFE5EEE9D07F}">
      <dsp:nvSpPr>
        <dsp:cNvPr id="0" name=""/>
        <dsp:cNvSpPr/>
      </dsp:nvSpPr>
      <dsp:spPr>
        <a:xfrm>
          <a:off x="161537" y="28669"/>
          <a:ext cx="608061" cy="6080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B04D8-79D8-4247-97CE-C9B40B0AA8A1}">
      <dsp:nvSpPr>
        <dsp:cNvPr id="0" name=""/>
        <dsp:cNvSpPr/>
      </dsp:nvSpPr>
      <dsp:spPr>
        <a:xfrm rot="10800000">
          <a:off x="360020" y="81731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ts val="700"/>
            </a:lnSpc>
            <a:spcBef>
              <a:spcPct val="0"/>
            </a:spcBef>
            <a:spcAft>
              <a:spcPct val="35000"/>
            </a:spcAft>
            <a:buNone/>
          </a:pPr>
          <a:endParaRPr lang="en-US" altLang="ja-JP" sz="1400" kern="1200" spc="-100" dirty="0"/>
        </a:p>
        <a:p>
          <a:pPr marL="0" lvl="0" indent="0" algn="l" defTabSz="622300" rtl="0">
            <a:lnSpc>
              <a:spcPts val="100"/>
            </a:lnSpc>
            <a:spcBef>
              <a:spcPct val="0"/>
            </a:spcBef>
            <a:spcAft>
              <a:spcPct val="35000"/>
            </a:spcAft>
            <a:buNone/>
          </a:pPr>
          <a:r>
            <a:rPr lang="ja-JP" altLang="en-US" sz="1400" kern="1200" spc="-100" dirty="0"/>
            <a:t>　　</a:t>
          </a:r>
          <a:r>
            <a:rPr lang="ja-JP" altLang="ja-JP" sz="1400" kern="1200" spc="-100" dirty="0"/>
            <a:t>セロトニン↑（賦活）⇒</a:t>
          </a:r>
          <a:r>
            <a:rPr kumimoji="1" lang="pt-BR" altLang="en-US" sz="1400" kern="1200" spc="-100" dirty="0"/>
            <a:t>1A:</a:t>
          </a:r>
          <a:r>
            <a:rPr kumimoji="1" lang="ja-JP" altLang="en-US" sz="1400" kern="1200" spc="-100" dirty="0"/>
            <a:t>抗不安、</a:t>
          </a:r>
          <a:r>
            <a:rPr kumimoji="1" lang="pt-BR" altLang="en-US" sz="1400" kern="1200" spc="-100" dirty="0"/>
            <a:t>2A:</a:t>
          </a:r>
          <a:r>
            <a:rPr kumimoji="1" lang="ja-JP" altLang="en-US" sz="1400" kern="1200" spc="-100" dirty="0"/>
            <a:t>覚醒、攻撃性</a:t>
          </a:r>
          <a:endParaRPr lang="ja-JP" altLang="ja-JP" sz="1400" kern="1200" spc="-100" dirty="0"/>
        </a:p>
        <a:p>
          <a:pPr marL="0" lvl="0" indent="0" algn="l" defTabSz="622300">
            <a:lnSpc>
              <a:spcPts val="1000"/>
            </a:lnSpc>
            <a:spcBef>
              <a:spcPct val="0"/>
            </a:spcBef>
            <a:spcAft>
              <a:spcPct val="35000"/>
            </a:spcAft>
            <a:buNone/>
          </a:pPr>
          <a:r>
            <a:rPr lang="ja-JP" altLang="en-US" sz="1400" kern="1200" spc="-100" dirty="0"/>
            <a:t>　　</a:t>
          </a:r>
          <a:r>
            <a:rPr lang="ja-JP" altLang="ja-JP" sz="1400" kern="1200" spc="-100" dirty="0"/>
            <a:t>セロトニン↓（遮断）⇒</a:t>
          </a:r>
          <a:r>
            <a:rPr kumimoji="1" lang="en-US" altLang="ja-JP" sz="1400" kern="1200" spc="-100" dirty="0"/>
            <a:t>2A:</a:t>
          </a:r>
          <a:r>
            <a:rPr kumimoji="1" lang="ja-JP" altLang="ja-JP" sz="1400" kern="1200" spc="-100" dirty="0"/>
            <a:t>催眠</a:t>
          </a:r>
          <a:r>
            <a:rPr kumimoji="1" lang="ja-JP" altLang="en-US" sz="1400" kern="1200" spc="-100" dirty="0"/>
            <a:t>、</a:t>
          </a:r>
          <a:r>
            <a:rPr lang="ja-JP" altLang="ja-JP" sz="1400" kern="1200" spc="-100" dirty="0"/>
            <a:t>食欲亢進</a:t>
          </a:r>
          <a:r>
            <a:rPr lang="ja-JP" altLang="en-US" sz="1400" kern="1200" spc="-100" dirty="0"/>
            <a:t>、インスリン分泌能底下、</a:t>
          </a:r>
          <a:r>
            <a:rPr kumimoji="1" lang="ja-JP" altLang="en-US" sz="1400" kern="1200" spc="-100" dirty="0"/>
            <a:t>表情筋鈍麻</a:t>
          </a:r>
          <a:endParaRPr lang="ja-JP" altLang="ja-JP" sz="1400" kern="1200" spc="-100" dirty="0"/>
        </a:p>
        <a:p>
          <a:pPr marL="0" lvl="0" indent="0" algn="l" defTabSz="622300">
            <a:lnSpc>
              <a:spcPts val="1000"/>
            </a:lnSpc>
            <a:spcBef>
              <a:spcPct val="0"/>
            </a:spcBef>
            <a:spcAft>
              <a:spcPct val="35000"/>
            </a:spcAft>
            <a:buNone/>
          </a:pPr>
          <a:r>
            <a:rPr lang="ja-JP" altLang="en-US" sz="1400" kern="1200" spc="-100" dirty="0"/>
            <a:t>　　</a:t>
          </a:r>
          <a:r>
            <a:rPr lang="ja-JP" altLang="ja-JP" sz="1400" kern="1200" spc="-100" dirty="0"/>
            <a:t>（笑いや運動</a:t>
          </a:r>
          <a:r>
            <a:rPr lang="ja-JP" altLang="en-US" sz="1400" kern="1200" spc="-100" dirty="0"/>
            <a:t>、深呼吸でも</a:t>
          </a:r>
          <a:r>
            <a:rPr lang="ja-JP" altLang="ja-JP" sz="1400" kern="1200" spc="-100" dirty="0"/>
            <a:t>増</a:t>
          </a:r>
          <a:r>
            <a:rPr lang="ja-JP" altLang="en-US" sz="1400" kern="1200" spc="-100" dirty="0"/>
            <a:t>え</a:t>
          </a:r>
          <a:r>
            <a:rPr lang="ja-JP" altLang="ja-JP" sz="1400" kern="1200" spc="-100" dirty="0"/>
            <a:t>る。）</a:t>
          </a:r>
          <a:endParaRPr lang="ja-JP" sz="1400" kern="1200" dirty="0"/>
        </a:p>
      </dsp:txBody>
      <dsp:txXfrm rot="10800000">
        <a:off x="512035" y="817317"/>
        <a:ext cx="6949904" cy="608061"/>
      </dsp:txXfrm>
    </dsp:sp>
    <dsp:sp modelId="{77BF8C2A-18EB-4449-80AF-DD151156345F}">
      <dsp:nvSpPr>
        <dsp:cNvPr id="0" name=""/>
        <dsp:cNvSpPr/>
      </dsp:nvSpPr>
      <dsp:spPr>
        <a:xfrm>
          <a:off x="161537" y="818241"/>
          <a:ext cx="608061" cy="6080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3A85D-8429-4426-B6FC-5A09D2B30965}">
      <dsp:nvSpPr>
        <dsp:cNvPr id="0" name=""/>
        <dsp:cNvSpPr/>
      </dsp:nvSpPr>
      <dsp:spPr>
        <a:xfrm rot="10800000">
          <a:off x="337472" y="1580791"/>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ts val="100"/>
            </a:lnSpc>
            <a:spcBef>
              <a:spcPct val="0"/>
            </a:spcBef>
            <a:spcAft>
              <a:spcPct val="35000"/>
            </a:spcAft>
            <a:buNone/>
          </a:pPr>
          <a:r>
            <a:rPr lang="ja-JP" altLang="en-US" sz="1400" kern="1200" spc="-100" dirty="0"/>
            <a:t>　　</a:t>
          </a:r>
          <a:endParaRPr lang="en-US" altLang="ja-JP" sz="1400" kern="1200" spc="-100" dirty="0"/>
        </a:p>
        <a:p>
          <a:pPr marL="0" lvl="0" indent="0" algn="l" defTabSz="622300" rtl="0">
            <a:lnSpc>
              <a:spcPts val="700"/>
            </a:lnSpc>
            <a:spcBef>
              <a:spcPct val="0"/>
            </a:spcBef>
            <a:spcAft>
              <a:spcPct val="35000"/>
            </a:spcAft>
            <a:buNone/>
          </a:pPr>
          <a:r>
            <a:rPr lang="ja-JP" altLang="en-US" sz="1400" kern="1200" spc="-100" dirty="0"/>
            <a:t>　　</a:t>
          </a:r>
          <a:r>
            <a:rPr lang="ja-JP" altLang="ja-JP" sz="1400" kern="1200" spc="-100" dirty="0"/>
            <a:t>ノルアドレナリン↑（賦活）⇒不安、恐怖、緊張</a:t>
          </a:r>
        </a:p>
        <a:p>
          <a:pPr marL="0" lvl="0" indent="0" algn="l" defTabSz="622300">
            <a:lnSpc>
              <a:spcPts val="700"/>
            </a:lnSpc>
            <a:spcBef>
              <a:spcPct val="0"/>
            </a:spcBef>
            <a:spcAft>
              <a:spcPct val="35000"/>
            </a:spcAft>
            <a:buNone/>
          </a:pPr>
          <a:r>
            <a:rPr lang="ja-JP" altLang="en-US" sz="1400" kern="1200" spc="-100" dirty="0"/>
            <a:t>　　</a:t>
          </a:r>
          <a:r>
            <a:rPr lang="ja-JP" altLang="ja-JP" sz="1400" kern="1200" spc="-100" dirty="0"/>
            <a:t>ノルアドレナリン↓（遮断）⇒無関心、</a:t>
          </a:r>
          <a:r>
            <a:rPr lang="ja-JP" altLang="en-US" sz="1400" kern="1200" spc="-100" dirty="0"/>
            <a:t>めまい、低血圧、過鎮静、鎮痛、性欲低下</a:t>
          </a:r>
          <a:endParaRPr lang="ja-JP" altLang="ja-JP" sz="1400" kern="1200" spc="-100" dirty="0"/>
        </a:p>
        <a:p>
          <a:pPr marL="0" lvl="0" indent="0" algn="l" defTabSz="622300">
            <a:lnSpc>
              <a:spcPts val="1000"/>
            </a:lnSpc>
            <a:spcBef>
              <a:spcPct val="0"/>
            </a:spcBef>
            <a:spcAft>
              <a:spcPct val="35000"/>
            </a:spcAft>
            <a:buNone/>
          </a:pPr>
          <a:r>
            <a:rPr lang="ja-JP" altLang="en-US" sz="1400" kern="1200" spc="-100" dirty="0"/>
            <a:t>　　</a:t>
          </a:r>
          <a:r>
            <a:rPr lang="ja-JP" altLang="ja-JP" sz="1400" kern="1200" spc="-100" dirty="0"/>
            <a:t>（緊張感をもつと増える。</a:t>
          </a:r>
          <a:r>
            <a:rPr lang="ja-JP" altLang="en-US" sz="1400" kern="1200" spc="-100" dirty="0"/>
            <a:t>ドーパミンと拮抗作用がある。</a:t>
          </a:r>
          <a:r>
            <a:rPr lang="ja-JP" altLang="ja-JP" sz="1400" kern="1200" spc="-100" dirty="0"/>
            <a:t>）</a:t>
          </a:r>
          <a:endParaRPr lang="ja-JP" sz="1400" kern="1200" dirty="0"/>
        </a:p>
      </dsp:txBody>
      <dsp:txXfrm rot="10800000">
        <a:off x="489487" y="1580791"/>
        <a:ext cx="6949904" cy="608061"/>
      </dsp:txXfrm>
    </dsp:sp>
    <dsp:sp modelId="{CE7E2051-2CD8-4EA8-85B5-74E24E2A66D3}">
      <dsp:nvSpPr>
        <dsp:cNvPr id="0" name=""/>
        <dsp:cNvSpPr/>
      </dsp:nvSpPr>
      <dsp:spPr>
        <a:xfrm>
          <a:off x="161537" y="1607813"/>
          <a:ext cx="608061" cy="6080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7F1C7-9BFC-4008-AE5A-14B30CB63DE9}">
      <dsp:nvSpPr>
        <dsp:cNvPr id="0" name=""/>
        <dsp:cNvSpPr/>
      </dsp:nvSpPr>
      <dsp:spPr>
        <a:xfrm rot="10800000">
          <a:off x="337472" y="2370363"/>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ts val="100"/>
            </a:lnSpc>
            <a:spcBef>
              <a:spcPct val="0"/>
            </a:spcBef>
            <a:spcAft>
              <a:spcPct val="35000"/>
            </a:spcAft>
            <a:buNone/>
          </a:pPr>
          <a:r>
            <a:rPr lang="ja-JP" altLang="en-US" sz="1400" kern="1200" spc="-100" dirty="0"/>
            <a:t>　　</a:t>
          </a:r>
          <a:endParaRPr lang="en-US" altLang="ja-JP" sz="1400" kern="1200" spc="-100" dirty="0"/>
        </a:p>
        <a:p>
          <a:pPr marL="0" lvl="0" indent="0" algn="l" defTabSz="622300" rtl="0">
            <a:lnSpc>
              <a:spcPts val="900"/>
            </a:lnSpc>
            <a:spcBef>
              <a:spcPct val="0"/>
            </a:spcBef>
            <a:spcAft>
              <a:spcPct val="35000"/>
            </a:spcAft>
            <a:buNone/>
          </a:pPr>
          <a:r>
            <a:rPr lang="ja-JP" altLang="en-US" sz="1400" kern="1200" spc="-100" dirty="0"/>
            <a:t>　　</a:t>
          </a:r>
          <a:r>
            <a:rPr lang="ja-JP" altLang="ja-JP" sz="1400" kern="1200" spc="-100" dirty="0"/>
            <a:t>ヒスタミン↑（賦活）⇒覚醒、食・性欲抑制</a:t>
          </a:r>
        </a:p>
        <a:p>
          <a:pPr marL="0" lvl="0" indent="0" algn="l" defTabSz="622300">
            <a:lnSpc>
              <a:spcPts val="900"/>
            </a:lnSpc>
            <a:spcBef>
              <a:spcPct val="0"/>
            </a:spcBef>
            <a:spcAft>
              <a:spcPct val="35000"/>
            </a:spcAft>
            <a:buNone/>
          </a:pPr>
          <a:r>
            <a:rPr lang="ja-JP" altLang="en-US" sz="1400" kern="1200" spc="-100" dirty="0"/>
            <a:t>　　</a:t>
          </a:r>
          <a:r>
            <a:rPr lang="ja-JP" altLang="ja-JP" sz="1400" kern="1200" spc="-100" dirty="0"/>
            <a:t>ヒスタミン↓（遮断）⇒眠気、</a:t>
          </a:r>
          <a:r>
            <a:rPr lang="en-US" altLang="ja-JP" sz="1400" kern="1200" spc="-100" dirty="0"/>
            <a:t>ED</a:t>
          </a:r>
          <a:r>
            <a:rPr lang="ja-JP" altLang="ja-JP" sz="1400" kern="1200" spc="-100" dirty="0"/>
            <a:t>、食・性欲亢進</a:t>
          </a:r>
          <a:r>
            <a:rPr lang="ja-JP" altLang="en-US" sz="1400" kern="1200" spc="-100" dirty="0"/>
            <a:t>、インスリン分泌能底下</a:t>
          </a:r>
          <a:endParaRPr lang="ja-JP" altLang="ja-JP" sz="1400" kern="1200" spc="-100" dirty="0"/>
        </a:p>
        <a:p>
          <a:pPr marL="0" lvl="0" indent="0" algn="l" defTabSz="622300">
            <a:lnSpc>
              <a:spcPts val="900"/>
            </a:lnSpc>
            <a:spcBef>
              <a:spcPct val="0"/>
            </a:spcBef>
            <a:spcAft>
              <a:spcPct val="35000"/>
            </a:spcAft>
            <a:buNone/>
          </a:pPr>
          <a:r>
            <a:rPr lang="ja-JP" altLang="en-US" sz="1400" kern="1200" spc="-100" dirty="0"/>
            <a:t>　　</a:t>
          </a:r>
          <a:r>
            <a:rPr lang="ja-JP" altLang="ja-JP" sz="1400" kern="1200" spc="-100" dirty="0"/>
            <a:t>（よく噛むことで増える。）</a:t>
          </a:r>
          <a:endParaRPr lang="ja-JP" sz="1400" kern="1200" dirty="0"/>
        </a:p>
      </dsp:txBody>
      <dsp:txXfrm rot="10800000">
        <a:off x="489487" y="2370363"/>
        <a:ext cx="6949904" cy="608061"/>
      </dsp:txXfrm>
    </dsp:sp>
    <dsp:sp modelId="{E91317D4-5335-48BF-866F-69F54775FBAE}">
      <dsp:nvSpPr>
        <dsp:cNvPr id="0" name=""/>
        <dsp:cNvSpPr/>
      </dsp:nvSpPr>
      <dsp:spPr>
        <a:xfrm>
          <a:off x="161537" y="2397385"/>
          <a:ext cx="608061" cy="6080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0203-D792-4ADF-BE7C-26DB156590CB}">
      <dsp:nvSpPr>
        <dsp:cNvPr id="0" name=""/>
        <dsp:cNvSpPr/>
      </dsp:nvSpPr>
      <dsp:spPr>
        <a:xfrm rot="10800000">
          <a:off x="337472" y="3159935"/>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ctr" defTabSz="622300" rtl="0">
            <a:lnSpc>
              <a:spcPts val="100"/>
            </a:lnSpc>
            <a:spcBef>
              <a:spcPct val="0"/>
            </a:spcBef>
            <a:spcAft>
              <a:spcPct val="35000"/>
            </a:spcAft>
            <a:buNone/>
          </a:pPr>
          <a:endParaRPr lang="en-US" altLang="ja-JP" sz="1400" kern="1200" spc="-100" dirty="0"/>
        </a:p>
        <a:p>
          <a:pPr marL="0" lvl="0" indent="0" algn="l" defTabSz="622300" rtl="0">
            <a:lnSpc>
              <a:spcPts val="900"/>
            </a:lnSpc>
            <a:spcBef>
              <a:spcPct val="0"/>
            </a:spcBef>
            <a:spcAft>
              <a:spcPct val="35000"/>
            </a:spcAft>
            <a:buNone/>
          </a:pPr>
          <a:r>
            <a:rPr lang="ja-JP" altLang="en-US" sz="1400" kern="1200" spc="-100" dirty="0"/>
            <a:t>　　</a:t>
          </a:r>
          <a:r>
            <a:rPr lang="ja-JP" altLang="ja-JP" sz="1400" kern="1200" spc="-100" dirty="0"/>
            <a:t>アセチルコリン↑（賦活）⇒冷静、流涎、消化管異常</a:t>
          </a:r>
          <a:r>
            <a:rPr lang="ja-JP" altLang="en-US" sz="1400" kern="1200" spc="-100" dirty="0"/>
            <a:t>、食欲低下、嘔気</a:t>
          </a:r>
          <a:endParaRPr lang="ja-JP" altLang="ja-JP" sz="1400" kern="1200" spc="-100" dirty="0"/>
        </a:p>
        <a:p>
          <a:pPr marL="0" lvl="0" indent="0" algn="l" defTabSz="622300">
            <a:lnSpc>
              <a:spcPts val="900"/>
            </a:lnSpc>
            <a:spcBef>
              <a:spcPct val="0"/>
            </a:spcBef>
            <a:spcAft>
              <a:spcPct val="35000"/>
            </a:spcAft>
            <a:buNone/>
          </a:pPr>
          <a:r>
            <a:rPr lang="ja-JP" altLang="en-US" sz="1400" kern="1200" spc="-100" dirty="0"/>
            <a:t>　　</a:t>
          </a:r>
          <a:r>
            <a:rPr lang="ja-JP" altLang="ja-JP" sz="1400" kern="1200" spc="-100" dirty="0"/>
            <a:t>アセチルコリン↓（遮断）⇒便秘、口渇、尿閉</a:t>
          </a:r>
          <a:r>
            <a:rPr lang="ja-JP" altLang="en-US" sz="1400" kern="1200" spc="-100" dirty="0"/>
            <a:t>、羞明、</a:t>
          </a:r>
          <a:r>
            <a:rPr kumimoji="1" lang="ja-JP" altLang="en-US" sz="1400" kern="1200" spc="-100" dirty="0"/>
            <a:t>眼圧上昇</a:t>
          </a:r>
          <a:endParaRPr lang="ja-JP" altLang="ja-JP" sz="1400" kern="1200" spc="-100" dirty="0"/>
        </a:p>
        <a:p>
          <a:pPr marL="0" lvl="0" indent="0" algn="l" defTabSz="622300">
            <a:lnSpc>
              <a:spcPts val="900"/>
            </a:lnSpc>
            <a:spcBef>
              <a:spcPct val="0"/>
            </a:spcBef>
            <a:spcAft>
              <a:spcPct val="35000"/>
            </a:spcAft>
            <a:buNone/>
          </a:pPr>
          <a:r>
            <a:rPr lang="ja-JP" altLang="en-US" sz="1400" kern="1200" spc="-100" dirty="0"/>
            <a:t>　　</a:t>
          </a:r>
          <a:r>
            <a:rPr lang="ja-JP" altLang="ja-JP" sz="1400" kern="1200" spc="-100" dirty="0"/>
            <a:t>（運動や興奮で増える。ドーパミン</a:t>
          </a:r>
          <a:r>
            <a:rPr lang="ja-JP" altLang="en-US" sz="1400" kern="1200" spc="-100" dirty="0"/>
            <a:t>と拮抗作用がある</a:t>
          </a:r>
          <a:r>
            <a:rPr lang="ja-JP" altLang="ja-JP" sz="1400" kern="1200" spc="-100" dirty="0"/>
            <a:t>。）</a:t>
          </a:r>
          <a:endParaRPr lang="ja-JP" sz="1400" kern="1200" dirty="0"/>
        </a:p>
      </dsp:txBody>
      <dsp:txXfrm rot="10800000">
        <a:off x="489487" y="3159935"/>
        <a:ext cx="6949904" cy="608061"/>
      </dsp:txXfrm>
    </dsp:sp>
    <dsp:sp modelId="{81D90D93-5F6E-4C79-A22C-B49EC65B2C2D}">
      <dsp:nvSpPr>
        <dsp:cNvPr id="0" name=""/>
        <dsp:cNvSpPr/>
      </dsp:nvSpPr>
      <dsp:spPr>
        <a:xfrm>
          <a:off x="161537" y="3161582"/>
          <a:ext cx="608061" cy="60806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9A9DD-C662-4185-AFB0-5B87840C84F0}">
      <dsp:nvSpPr>
        <dsp:cNvPr id="0" name=""/>
        <dsp:cNvSpPr/>
      </dsp:nvSpPr>
      <dsp:spPr>
        <a:xfrm>
          <a:off x="0" y="0"/>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C7195-1337-415C-AAE0-FD35394239F2}">
      <dsp:nvSpPr>
        <dsp:cNvPr id="0" name=""/>
        <dsp:cNvSpPr/>
      </dsp:nvSpPr>
      <dsp:spPr>
        <a:xfrm>
          <a:off x="0" y="0"/>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ドーパミン　</a:t>
          </a:r>
          <a:r>
            <a:rPr kumimoji="1" lang="en-US" sz="1900" kern="1200" dirty="0" err="1"/>
            <a:t>vs</a:t>
          </a:r>
          <a:r>
            <a:rPr kumimoji="1" lang="ja-JP" sz="1900" kern="1200" dirty="0"/>
            <a:t>　</a:t>
          </a:r>
          <a:r>
            <a:rPr kumimoji="1" lang="ja-JP" altLang="en-US" sz="1900" kern="1200" dirty="0"/>
            <a:t>ノルアドレナリン</a:t>
          </a:r>
          <a:endParaRPr lang="ja-JP" sz="1900" kern="1200" dirty="0"/>
        </a:p>
      </dsp:txBody>
      <dsp:txXfrm>
        <a:off x="0" y="0"/>
        <a:ext cx="6777317" cy="438622"/>
      </dsp:txXfrm>
    </dsp:sp>
    <dsp:sp modelId="{26964CA5-DF22-426B-9E1A-6D7E51C242C7}">
      <dsp:nvSpPr>
        <dsp:cNvPr id="0" name=""/>
        <dsp:cNvSpPr/>
      </dsp:nvSpPr>
      <dsp:spPr>
        <a:xfrm>
          <a:off x="0" y="438622"/>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C6A14-07D7-4034-8B82-A857E0105459}">
      <dsp:nvSpPr>
        <dsp:cNvPr id="0" name=""/>
        <dsp:cNvSpPr/>
      </dsp:nvSpPr>
      <dsp:spPr>
        <a:xfrm>
          <a:off x="0" y="440780"/>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例：闘争か逃走か反応</a:t>
          </a:r>
          <a:endParaRPr lang="ja-JP" sz="1900" kern="1200" dirty="0"/>
        </a:p>
      </dsp:txBody>
      <dsp:txXfrm>
        <a:off x="0" y="440780"/>
        <a:ext cx="6777317" cy="438622"/>
      </dsp:txXfrm>
    </dsp:sp>
    <dsp:sp modelId="{D04972D7-483B-4DAA-A62D-85DE852B437C}">
      <dsp:nvSpPr>
        <dsp:cNvPr id="0" name=""/>
        <dsp:cNvSpPr/>
      </dsp:nvSpPr>
      <dsp:spPr>
        <a:xfrm>
          <a:off x="0" y="877244"/>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D67D4-C136-4ACE-BCD6-B4C81C735E4F}">
      <dsp:nvSpPr>
        <dsp:cNvPr id="0" name=""/>
        <dsp:cNvSpPr/>
      </dsp:nvSpPr>
      <dsp:spPr>
        <a:xfrm>
          <a:off x="0" y="877244"/>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ドーパミン　</a:t>
          </a:r>
          <a:r>
            <a:rPr kumimoji="1" lang="en-US" sz="1900" kern="1200" dirty="0" err="1"/>
            <a:t>vs</a:t>
          </a:r>
          <a:r>
            <a:rPr kumimoji="1" lang="ja-JP" sz="1900" kern="1200" dirty="0"/>
            <a:t>　アセチルコリン</a:t>
          </a:r>
          <a:endParaRPr lang="ja-JP" sz="1900" kern="1200" dirty="0"/>
        </a:p>
      </dsp:txBody>
      <dsp:txXfrm>
        <a:off x="0" y="877244"/>
        <a:ext cx="6777317" cy="438622"/>
      </dsp:txXfrm>
    </dsp:sp>
    <dsp:sp modelId="{454FC59E-4397-4155-AE71-4A744CACE04B}">
      <dsp:nvSpPr>
        <dsp:cNvPr id="0" name=""/>
        <dsp:cNvSpPr/>
      </dsp:nvSpPr>
      <dsp:spPr>
        <a:xfrm>
          <a:off x="0" y="1315866"/>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968AA-0815-4062-9F9B-90C3642AC4A0}">
      <dsp:nvSpPr>
        <dsp:cNvPr id="0" name=""/>
        <dsp:cNvSpPr/>
      </dsp:nvSpPr>
      <dsp:spPr>
        <a:xfrm>
          <a:off x="0" y="1315866"/>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例：自律神経、パーキンソニズム</a:t>
          </a:r>
          <a:endParaRPr lang="ja-JP" sz="1900" kern="1200" dirty="0"/>
        </a:p>
      </dsp:txBody>
      <dsp:txXfrm>
        <a:off x="0" y="1315866"/>
        <a:ext cx="6777317" cy="438622"/>
      </dsp:txXfrm>
    </dsp:sp>
    <dsp:sp modelId="{881B8EE2-9A09-4EEA-9D27-FD6BEA4A6BA7}">
      <dsp:nvSpPr>
        <dsp:cNvPr id="0" name=""/>
        <dsp:cNvSpPr/>
      </dsp:nvSpPr>
      <dsp:spPr>
        <a:xfrm>
          <a:off x="0" y="1754488"/>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EE350-D7CA-4BF6-9FB2-9CD45A82EDA2}">
      <dsp:nvSpPr>
        <dsp:cNvPr id="0" name=""/>
        <dsp:cNvSpPr/>
      </dsp:nvSpPr>
      <dsp:spPr>
        <a:xfrm>
          <a:off x="0" y="1754488"/>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グルタミン　</a:t>
          </a:r>
          <a:r>
            <a:rPr kumimoji="1" lang="en-US" sz="1900" kern="1200" dirty="0" err="1"/>
            <a:t>vs</a:t>
          </a:r>
          <a:r>
            <a:rPr kumimoji="1" lang="ja-JP" sz="1900" kern="1200" dirty="0"/>
            <a:t>　</a:t>
          </a:r>
          <a:r>
            <a:rPr kumimoji="1" lang="en-US" sz="1900" kern="1200" dirty="0"/>
            <a:t>GABA</a:t>
          </a:r>
          <a:endParaRPr lang="ja-JP" sz="1900" kern="1200" dirty="0"/>
        </a:p>
      </dsp:txBody>
      <dsp:txXfrm>
        <a:off x="0" y="1754488"/>
        <a:ext cx="6777317" cy="438622"/>
      </dsp:txXfrm>
    </dsp:sp>
    <dsp:sp modelId="{6B0E6C4B-1D02-4692-AD8A-4A35DB7B313F}">
      <dsp:nvSpPr>
        <dsp:cNvPr id="0" name=""/>
        <dsp:cNvSpPr/>
      </dsp:nvSpPr>
      <dsp:spPr>
        <a:xfrm>
          <a:off x="0" y="2193110"/>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DB612-74A7-4480-A205-7F036F37E113}">
      <dsp:nvSpPr>
        <dsp:cNvPr id="0" name=""/>
        <dsp:cNvSpPr/>
      </dsp:nvSpPr>
      <dsp:spPr>
        <a:xfrm>
          <a:off x="0" y="2193110"/>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a:t>
          </a:r>
          <a:r>
            <a:rPr kumimoji="1" lang="ja-JP" sz="1900" kern="1200" dirty="0"/>
            <a:t>例：興奮系と抑制系</a:t>
          </a:r>
          <a:endParaRPr lang="ja-JP" sz="1900" kern="1200" dirty="0"/>
        </a:p>
      </dsp:txBody>
      <dsp:txXfrm>
        <a:off x="0" y="2193110"/>
        <a:ext cx="6777317" cy="438622"/>
      </dsp:txXfrm>
    </dsp:sp>
    <dsp:sp modelId="{C8A76E25-C9F6-4563-BEF1-AEAC986393A3}">
      <dsp:nvSpPr>
        <dsp:cNvPr id="0" name=""/>
        <dsp:cNvSpPr/>
      </dsp:nvSpPr>
      <dsp:spPr>
        <a:xfrm>
          <a:off x="0" y="2631732"/>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31D05-BEBF-48A0-B778-0D8EE26E732C}">
      <dsp:nvSpPr>
        <dsp:cNvPr id="0" name=""/>
        <dsp:cNvSpPr/>
      </dsp:nvSpPr>
      <dsp:spPr>
        <a:xfrm>
          <a:off x="0" y="2631732"/>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kumimoji="1" lang="ja-JP" altLang="en-US" sz="1900" kern="1200" dirty="0"/>
            <a:t>　　ドーパミン　</a:t>
          </a:r>
          <a:r>
            <a:rPr kumimoji="1" lang="en-US" sz="1900" kern="1200" dirty="0" err="1"/>
            <a:t>vs</a:t>
          </a:r>
          <a:r>
            <a:rPr kumimoji="1" lang="ja-JP" sz="1900" kern="1200" dirty="0"/>
            <a:t>　</a:t>
          </a:r>
          <a:r>
            <a:rPr kumimoji="1" lang="ja-JP" altLang="en-US" sz="1900" kern="1200" dirty="0"/>
            <a:t>セロトニン</a:t>
          </a:r>
          <a:endParaRPr lang="ja-JP" sz="1900" kern="1200" dirty="0"/>
        </a:p>
      </dsp:txBody>
      <dsp:txXfrm>
        <a:off x="0" y="2631732"/>
        <a:ext cx="6777317" cy="438622"/>
      </dsp:txXfrm>
    </dsp:sp>
    <dsp:sp modelId="{40497A2D-6E4C-4488-BD10-39A8B0F5EE8C}">
      <dsp:nvSpPr>
        <dsp:cNvPr id="0" name=""/>
        <dsp:cNvSpPr/>
      </dsp:nvSpPr>
      <dsp:spPr>
        <a:xfrm>
          <a:off x="0" y="3070354"/>
          <a:ext cx="677731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3E5AB-B8B2-421A-9627-71AD966B2ABE}">
      <dsp:nvSpPr>
        <dsp:cNvPr id="0" name=""/>
        <dsp:cNvSpPr/>
      </dsp:nvSpPr>
      <dsp:spPr>
        <a:xfrm>
          <a:off x="0" y="3070354"/>
          <a:ext cx="6777317" cy="4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kumimoji="1" lang="ja-JP" sz="1900" kern="1200" dirty="0"/>
            <a:t>例：興奮系と抑制系</a:t>
          </a:r>
          <a:endParaRPr kumimoji="1" lang="ja-JP" altLang="en-US" sz="1900" kern="1200" dirty="0"/>
        </a:p>
      </dsp:txBody>
      <dsp:txXfrm>
        <a:off x="0" y="3070354"/>
        <a:ext cx="6777317" cy="438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BB06-F7D0-4722-9B69-1A14294D4380}">
      <dsp:nvSpPr>
        <dsp:cNvPr id="0" name=""/>
        <dsp:cNvSpPr/>
      </dsp:nvSpPr>
      <dsp:spPr>
        <a:xfrm>
          <a:off x="2774587" y="1000058"/>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53F7B4-6AD9-43A6-AB09-976EE7AA243C}">
      <dsp:nvSpPr>
        <dsp:cNvPr id="0" name=""/>
        <dsp:cNvSpPr/>
      </dsp:nvSpPr>
      <dsp:spPr>
        <a:xfrm>
          <a:off x="2384711" y="0"/>
          <a:ext cx="2007894" cy="824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抗不安薬</a:t>
          </a:r>
          <a:endParaRPr kumimoji="1" lang="en-US" altLang="ja-JP" sz="1800" kern="1200" dirty="0"/>
        </a:p>
        <a:p>
          <a:pPr marL="0" lvl="0" indent="0" algn="ctr" defTabSz="800100" rtl="0">
            <a:lnSpc>
              <a:spcPct val="90000"/>
            </a:lnSpc>
            <a:spcBef>
              <a:spcPct val="0"/>
            </a:spcBef>
            <a:spcAft>
              <a:spcPct val="35000"/>
            </a:spcAft>
            <a:buNone/>
          </a:pPr>
          <a:r>
            <a:rPr kumimoji="1" lang="ja-JP" sz="1800" kern="1200" dirty="0">
              <a:solidFill>
                <a:schemeClr val="bg1">
                  <a:lumMod val="75000"/>
                </a:schemeClr>
              </a:solidFill>
            </a:rPr>
            <a:t>ベンゾ</a:t>
          </a:r>
          <a:r>
            <a:rPr kumimoji="1" lang="en-US" sz="1800" kern="1200" dirty="0">
              <a:solidFill>
                <a:schemeClr val="bg1">
                  <a:lumMod val="75000"/>
                </a:schemeClr>
              </a:solidFill>
            </a:rPr>
            <a:t>/</a:t>
          </a:r>
          <a:r>
            <a:rPr kumimoji="1" lang="ja-JP" sz="1800" kern="1200" dirty="0">
              <a:solidFill>
                <a:schemeClr val="bg1">
                  <a:lumMod val="75000"/>
                </a:schemeClr>
              </a:solidFill>
            </a:rPr>
            <a:t>非ベンゾ </a:t>
          </a:r>
          <a:endParaRPr lang="ja-JP" sz="1800" kern="1200" dirty="0">
            <a:solidFill>
              <a:schemeClr val="bg1">
                <a:lumMod val="75000"/>
              </a:schemeClr>
            </a:solidFill>
          </a:endParaRPr>
        </a:p>
      </dsp:txBody>
      <dsp:txXfrm>
        <a:off x="2384711" y="0"/>
        <a:ext cx="2007894" cy="824609"/>
      </dsp:txXfrm>
    </dsp:sp>
    <dsp:sp modelId="{81439773-609F-417D-BAF2-2F5397B4C405}">
      <dsp:nvSpPr>
        <dsp:cNvPr id="0" name=""/>
        <dsp:cNvSpPr/>
      </dsp:nvSpPr>
      <dsp:spPr>
        <a:xfrm>
          <a:off x="3241772" y="1339376"/>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42291A-403A-461E-A760-6665641DA905}">
      <dsp:nvSpPr>
        <dsp:cNvPr id="0" name=""/>
        <dsp:cNvSpPr/>
      </dsp:nvSpPr>
      <dsp:spPr>
        <a:xfrm>
          <a:off x="4567674" y="1087782"/>
          <a:ext cx="127726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抗うつ薬　</a:t>
          </a:r>
          <a:r>
            <a:rPr kumimoji="1" lang="en-US" sz="1800" kern="1200" dirty="0">
              <a:solidFill>
                <a:schemeClr val="bg1">
                  <a:lumMod val="75000"/>
                </a:schemeClr>
              </a:solidFill>
            </a:rPr>
            <a:t>SSRI/ SNRI/ </a:t>
          </a:r>
          <a:r>
            <a:rPr kumimoji="1" lang="ja-JP" sz="1800" kern="1200" dirty="0">
              <a:solidFill>
                <a:schemeClr val="bg1">
                  <a:lumMod val="75000"/>
                </a:schemeClr>
              </a:solidFill>
            </a:rPr>
            <a:t>三環 他 </a:t>
          </a:r>
          <a:endParaRPr lang="ja-JP" sz="1800" kern="1200" dirty="0">
            <a:solidFill>
              <a:schemeClr val="bg1">
                <a:lumMod val="75000"/>
              </a:schemeClr>
            </a:solidFill>
          </a:endParaRPr>
        </a:p>
      </dsp:txBody>
      <dsp:txXfrm>
        <a:off x="4567674" y="1087782"/>
        <a:ext cx="1277267" cy="894789"/>
      </dsp:txXfrm>
    </dsp:sp>
    <dsp:sp modelId="{A4C80D67-92C0-4E11-A1B6-FE350BDCB798}">
      <dsp:nvSpPr>
        <dsp:cNvPr id="0" name=""/>
        <dsp:cNvSpPr/>
      </dsp:nvSpPr>
      <dsp:spPr>
        <a:xfrm>
          <a:off x="3063446" y="1888882"/>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85E3AE-8A67-4E4B-B4A9-13F2016BB13C}">
      <dsp:nvSpPr>
        <dsp:cNvPr id="0" name=""/>
        <dsp:cNvSpPr/>
      </dsp:nvSpPr>
      <dsp:spPr>
        <a:xfrm>
          <a:off x="4350512" y="2614187"/>
          <a:ext cx="131858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抗精神病薬　</a:t>
          </a:r>
          <a:r>
            <a:rPr kumimoji="1" lang="ja-JP" sz="1800" kern="1200" dirty="0">
              <a:solidFill>
                <a:schemeClr val="bg1">
                  <a:lumMod val="75000"/>
                </a:schemeClr>
              </a:solidFill>
            </a:rPr>
            <a:t>定型</a:t>
          </a:r>
          <a:r>
            <a:rPr kumimoji="1" lang="en-US" sz="1800" kern="1200" dirty="0">
              <a:solidFill>
                <a:schemeClr val="bg1">
                  <a:lumMod val="75000"/>
                </a:schemeClr>
              </a:solidFill>
            </a:rPr>
            <a:t>/ </a:t>
          </a:r>
          <a:r>
            <a:rPr kumimoji="1" lang="ja-JP" sz="1800" kern="1200" dirty="0">
              <a:solidFill>
                <a:schemeClr val="bg1">
                  <a:lumMod val="75000"/>
                </a:schemeClr>
              </a:solidFill>
            </a:rPr>
            <a:t>非定型 </a:t>
          </a:r>
          <a:endParaRPr lang="ja-JP" sz="1800" kern="1200" dirty="0">
            <a:solidFill>
              <a:schemeClr val="bg1">
                <a:lumMod val="75000"/>
              </a:schemeClr>
            </a:solidFill>
          </a:endParaRPr>
        </a:p>
      </dsp:txBody>
      <dsp:txXfrm>
        <a:off x="4350512" y="2614187"/>
        <a:ext cx="1318587" cy="894789"/>
      </dsp:txXfrm>
    </dsp:sp>
    <dsp:sp modelId="{C8E5EFC0-FBCE-4526-90EE-2A772536247E}">
      <dsp:nvSpPr>
        <dsp:cNvPr id="0" name=""/>
        <dsp:cNvSpPr/>
      </dsp:nvSpPr>
      <dsp:spPr>
        <a:xfrm>
          <a:off x="2485728" y="1888882"/>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AE1F59-667E-4D78-8CA6-BF15E783ED41}">
      <dsp:nvSpPr>
        <dsp:cNvPr id="0" name=""/>
        <dsp:cNvSpPr/>
      </dsp:nvSpPr>
      <dsp:spPr>
        <a:xfrm>
          <a:off x="936220" y="2614187"/>
          <a:ext cx="1662580"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抗てんかん薬　</a:t>
          </a:r>
          <a:r>
            <a:rPr kumimoji="1" lang="en-US" sz="1800" kern="1200" dirty="0">
              <a:solidFill>
                <a:schemeClr val="bg1">
                  <a:lumMod val="75000"/>
                </a:schemeClr>
              </a:solidFill>
            </a:rPr>
            <a:t>CBZ/ VPA </a:t>
          </a:r>
          <a:r>
            <a:rPr kumimoji="1" lang="ja-JP" sz="1800" kern="1200" dirty="0">
              <a:solidFill>
                <a:schemeClr val="bg1">
                  <a:lumMod val="75000"/>
                </a:schemeClr>
              </a:solidFill>
            </a:rPr>
            <a:t>他 </a:t>
          </a:r>
          <a:endParaRPr lang="ja-JP" sz="1800" kern="1200" dirty="0">
            <a:solidFill>
              <a:schemeClr val="bg1">
                <a:lumMod val="75000"/>
              </a:schemeClr>
            </a:solidFill>
          </a:endParaRPr>
        </a:p>
      </dsp:txBody>
      <dsp:txXfrm>
        <a:off x="936220" y="2614187"/>
        <a:ext cx="1662580" cy="894789"/>
      </dsp:txXfrm>
    </dsp:sp>
    <dsp:sp modelId="{983AA74C-4067-4489-B9DE-413079CB6BFF}">
      <dsp:nvSpPr>
        <dsp:cNvPr id="0" name=""/>
        <dsp:cNvSpPr/>
      </dsp:nvSpPr>
      <dsp:spPr>
        <a:xfrm>
          <a:off x="2307402" y="1339376"/>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48E0DB-A896-4532-98A1-1B2AC4EFD952}">
      <dsp:nvSpPr>
        <dsp:cNvPr id="0" name=""/>
        <dsp:cNvSpPr/>
      </dsp:nvSpPr>
      <dsp:spPr>
        <a:xfrm>
          <a:off x="932374" y="1087782"/>
          <a:ext cx="127726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dirty="0"/>
            <a:t>抗パ薬</a:t>
          </a:r>
          <a:endParaRPr lang="ja-JP" altLang="en-US" sz="1800" kern="1200" dirty="0"/>
        </a:p>
      </dsp:txBody>
      <dsp:txXfrm>
        <a:off x="932374" y="1087782"/>
        <a:ext cx="1277267" cy="894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ADBA-7F4A-4B57-B9C2-8367E55DC10B}">
      <dsp:nvSpPr>
        <dsp:cNvPr id="0" name=""/>
        <dsp:cNvSpPr/>
      </dsp:nvSpPr>
      <dsp:spPr>
        <a:xfrm rot="10800000">
          <a:off x="337472" y="164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a:t>
          </a:r>
          <a:r>
            <a:rPr kumimoji="1" lang="ja-JP" sz="1400" kern="1200" dirty="0"/>
            <a:t>ドーパミン</a:t>
          </a:r>
          <a:r>
            <a:rPr kumimoji="1" lang="ja-JP" altLang="en-US" sz="1400" kern="1200" dirty="0"/>
            <a:t>離脱　＝　精神症状、躁、興奮、錐体外路症状</a:t>
          </a:r>
          <a:r>
            <a:rPr kumimoji="1" lang="en-US" altLang="ja-JP" sz="1400" kern="1200" dirty="0"/>
            <a:t>/</a:t>
          </a:r>
          <a:r>
            <a:rPr kumimoji="1" lang="ja-JP" altLang="en-US" sz="1400" kern="1200" dirty="0"/>
            <a:t>アカシジア</a:t>
          </a:r>
          <a:endParaRPr lang="ja-JP" sz="1400" kern="1200" dirty="0"/>
        </a:p>
      </dsp:txBody>
      <dsp:txXfrm rot="10800000">
        <a:off x="489487" y="1647"/>
        <a:ext cx="6949904" cy="608061"/>
      </dsp:txXfrm>
    </dsp:sp>
    <dsp:sp modelId="{E61BDCD6-D7FA-4DE6-A55E-AFE5EEE9D07F}">
      <dsp:nvSpPr>
        <dsp:cNvPr id="0" name=""/>
        <dsp:cNvSpPr/>
      </dsp:nvSpPr>
      <dsp:spPr>
        <a:xfrm>
          <a:off x="161537" y="28669"/>
          <a:ext cx="608061" cy="6080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B04D8-79D8-4247-97CE-C9B40B0AA8A1}">
      <dsp:nvSpPr>
        <dsp:cNvPr id="0" name=""/>
        <dsp:cNvSpPr/>
      </dsp:nvSpPr>
      <dsp:spPr>
        <a:xfrm rot="10800000">
          <a:off x="314923" y="817317"/>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ts val="1000"/>
            </a:lnSpc>
            <a:spcBef>
              <a:spcPct val="0"/>
            </a:spcBef>
            <a:spcAft>
              <a:spcPct val="35000"/>
            </a:spcAft>
            <a:buNone/>
          </a:pPr>
          <a:r>
            <a:rPr kumimoji="1" lang="ja-JP" altLang="en-US" sz="1400" kern="1200" dirty="0"/>
            <a:t>　　</a:t>
          </a:r>
          <a:endParaRPr kumimoji="1" lang="en-US" altLang="ja-JP" sz="1400" kern="1200" dirty="0"/>
        </a:p>
        <a:p>
          <a:pPr marL="0" lvl="0" indent="0" algn="l" defTabSz="622300" rtl="0">
            <a:lnSpc>
              <a:spcPts val="500"/>
            </a:lnSpc>
            <a:spcBef>
              <a:spcPct val="0"/>
            </a:spcBef>
            <a:spcAft>
              <a:spcPct val="35000"/>
            </a:spcAft>
            <a:buNone/>
          </a:pPr>
          <a:endParaRPr kumimoji="1" lang="en-US" altLang="ja-JP" sz="1400" kern="1200" dirty="0"/>
        </a:p>
        <a:p>
          <a:pPr marL="0" lvl="0" indent="0" algn="l" defTabSz="622300" rtl="0">
            <a:lnSpc>
              <a:spcPts val="1500"/>
            </a:lnSpc>
            <a:spcBef>
              <a:spcPct val="0"/>
            </a:spcBef>
            <a:spcAft>
              <a:spcPct val="35000"/>
            </a:spcAft>
            <a:buNone/>
          </a:pPr>
          <a:r>
            <a:rPr kumimoji="1" lang="ja-JP" altLang="en-US" sz="1400" kern="1200" dirty="0"/>
            <a:t>　　　　　　　　　　　　</a:t>
          </a:r>
          <a:r>
            <a:rPr kumimoji="1" lang="en-US" altLang="ja-JP" sz="1400" kern="1200" dirty="0"/>
            <a:t>5HT1A</a:t>
          </a:r>
          <a:r>
            <a:rPr kumimoji="1" lang="ja-JP" altLang="en-US" sz="1400" kern="1200" dirty="0"/>
            <a:t>　＝　錐体外路症状</a:t>
          </a:r>
          <a:r>
            <a:rPr kumimoji="1" lang="en-US" altLang="ja-JP" sz="1400" kern="1200" dirty="0"/>
            <a:t>/</a:t>
          </a:r>
          <a:r>
            <a:rPr kumimoji="1" lang="ja-JP" altLang="en-US" sz="1400" kern="1200" dirty="0"/>
            <a:t>アカシジア　</a:t>
          </a:r>
          <a:br>
            <a:rPr kumimoji="1" lang="en-US" altLang="ja-JP" sz="1400" kern="1200" dirty="0"/>
          </a:br>
          <a:r>
            <a:rPr kumimoji="1" lang="ja-JP" altLang="en-US" sz="1400" kern="1200" dirty="0"/>
            <a:t>　　</a:t>
          </a:r>
          <a:r>
            <a:rPr kumimoji="1" lang="ja-JP" sz="1400" kern="1200" dirty="0"/>
            <a:t>セロトニン</a:t>
          </a:r>
          <a:r>
            <a:rPr kumimoji="1" lang="ja-JP" altLang="en-US" sz="1400" kern="1200" dirty="0"/>
            <a:t>離脱　＝　</a:t>
          </a:r>
          <a:r>
            <a:rPr kumimoji="1" lang="en-US" altLang="ja-JP" sz="1400" kern="1200" dirty="0"/>
            <a:t>5HT2A</a:t>
          </a:r>
          <a:r>
            <a:rPr kumimoji="1" lang="ja-JP" altLang="en-US" sz="1400" kern="1200" dirty="0"/>
            <a:t>　＝　錐体外路症状</a:t>
          </a:r>
          <a:r>
            <a:rPr kumimoji="1" lang="en-US" altLang="ja-JP" sz="1400" kern="1200" dirty="0"/>
            <a:t>/</a:t>
          </a:r>
          <a:r>
            <a:rPr kumimoji="1" lang="ja-JP" altLang="en-US" sz="1400" kern="1200" dirty="0"/>
            <a:t>アカシジア、精神症状</a:t>
          </a:r>
          <a:br>
            <a:rPr kumimoji="1" lang="en-US" altLang="ja-JP" sz="1400" kern="1200" dirty="0"/>
          </a:br>
          <a:r>
            <a:rPr kumimoji="1" lang="ja-JP" altLang="en-US" sz="1400" kern="1200" dirty="0"/>
            <a:t>　　　　　　　　　　　　</a:t>
          </a:r>
          <a:r>
            <a:rPr kumimoji="1" lang="en-US" altLang="ja-JP" sz="1400" kern="1200" dirty="0"/>
            <a:t>5HT2C</a:t>
          </a:r>
          <a:r>
            <a:rPr kumimoji="1" lang="ja-JP" altLang="en-US" sz="1400" kern="1200" dirty="0"/>
            <a:t>　＝　食欲低下</a:t>
          </a:r>
          <a:endParaRPr kumimoji="1" lang="en-US" altLang="ja-JP" sz="1400" kern="1200" dirty="0"/>
        </a:p>
        <a:p>
          <a:pPr marL="0" lvl="0" indent="0" algn="l" defTabSz="622300" rtl="0">
            <a:lnSpc>
              <a:spcPct val="90000"/>
            </a:lnSpc>
            <a:spcBef>
              <a:spcPct val="0"/>
            </a:spcBef>
            <a:spcAft>
              <a:spcPct val="35000"/>
            </a:spcAft>
            <a:buNone/>
          </a:pPr>
          <a:endParaRPr lang="ja-JP" sz="1400" kern="1200" dirty="0"/>
        </a:p>
      </dsp:txBody>
      <dsp:txXfrm rot="10800000">
        <a:off x="466938" y="817317"/>
        <a:ext cx="6949904" cy="608061"/>
      </dsp:txXfrm>
    </dsp:sp>
    <dsp:sp modelId="{77BF8C2A-18EB-4449-80AF-DD151156345F}">
      <dsp:nvSpPr>
        <dsp:cNvPr id="0" name=""/>
        <dsp:cNvSpPr/>
      </dsp:nvSpPr>
      <dsp:spPr>
        <a:xfrm>
          <a:off x="161537" y="818241"/>
          <a:ext cx="608061" cy="6080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3A85D-8429-4426-B6FC-5A09D2B30965}">
      <dsp:nvSpPr>
        <dsp:cNvPr id="0" name=""/>
        <dsp:cNvSpPr/>
      </dsp:nvSpPr>
      <dsp:spPr>
        <a:xfrm rot="10800000">
          <a:off x="337472" y="1580791"/>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ノルアドレナリン離脱　＝　頻脈、高血圧</a:t>
          </a:r>
          <a:endParaRPr lang="ja-JP" altLang="en-US" sz="1400" kern="1200" dirty="0"/>
        </a:p>
      </dsp:txBody>
      <dsp:txXfrm rot="10800000">
        <a:off x="489487" y="1580791"/>
        <a:ext cx="6949904" cy="608061"/>
      </dsp:txXfrm>
    </dsp:sp>
    <dsp:sp modelId="{CE7E2051-2CD8-4EA8-85B5-74E24E2A66D3}">
      <dsp:nvSpPr>
        <dsp:cNvPr id="0" name=""/>
        <dsp:cNvSpPr/>
      </dsp:nvSpPr>
      <dsp:spPr>
        <a:xfrm>
          <a:off x="161537" y="1607813"/>
          <a:ext cx="608061" cy="6080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7F1C7-9BFC-4008-AE5A-14B30CB63DE9}">
      <dsp:nvSpPr>
        <dsp:cNvPr id="0" name=""/>
        <dsp:cNvSpPr/>
      </dsp:nvSpPr>
      <dsp:spPr>
        <a:xfrm rot="10800000">
          <a:off x="337472" y="2370363"/>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90000"/>
            </a:lnSpc>
            <a:spcBef>
              <a:spcPct val="0"/>
            </a:spcBef>
            <a:spcAft>
              <a:spcPct val="35000"/>
            </a:spcAft>
            <a:buNone/>
          </a:pPr>
          <a:r>
            <a:rPr kumimoji="1" lang="ja-JP" altLang="en-US" sz="1400" kern="1200" dirty="0"/>
            <a:t>　　ヒスタミン離脱　＝　興奮、不眠、不安、不隠、錐体外路症状</a:t>
          </a:r>
          <a:endParaRPr lang="ja-JP" altLang="en-US" sz="1400" kern="1200" dirty="0">
            <a:effectLst/>
          </a:endParaRPr>
        </a:p>
      </dsp:txBody>
      <dsp:txXfrm rot="10800000">
        <a:off x="489487" y="2370363"/>
        <a:ext cx="6949904" cy="608061"/>
      </dsp:txXfrm>
    </dsp:sp>
    <dsp:sp modelId="{E91317D4-5335-48BF-866F-69F54775FBAE}">
      <dsp:nvSpPr>
        <dsp:cNvPr id="0" name=""/>
        <dsp:cNvSpPr/>
      </dsp:nvSpPr>
      <dsp:spPr>
        <a:xfrm>
          <a:off x="161537" y="2397385"/>
          <a:ext cx="608061" cy="6080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0203-D792-4ADF-BE7C-26DB156590CB}">
      <dsp:nvSpPr>
        <dsp:cNvPr id="0" name=""/>
        <dsp:cNvSpPr/>
      </dsp:nvSpPr>
      <dsp:spPr>
        <a:xfrm rot="10800000">
          <a:off x="337472" y="3159935"/>
          <a:ext cx="7101919" cy="60806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138" tIns="53340" rIns="99568" bIns="53340" numCol="1" spcCol="1270" anchor="ctr" anchorCtr="0">
          <a:noAutofit/>
        </a:bodyPr>
        <a:lstStyle/>
        <a:p>
          <a:pPr marL="0" lvl="0" indent="0" algn="l" defTabSz="622300" rtl="0">
            <a:lnSpc>
              <a:spcPct val="0"/>
            </a:lnSpc>
            <a:spcBef>
              <a:spcPct val="0"/>
            </a:spcBef>
            <a:spcAft>
              <a:spcPct val="35000"/>
            </a:spcAft>
            <a:buNone/>
          </a:pPr>
          <a:endParaRPr kumimoji="1" lang="en-US" altLang="ja-JP" sz="1400" kern="1200" dirty="0"/>
        </a:p>
        <a:p>
          <a:pPr marL="0" lvl="0" indent="0" algn="l" defTabSz="622300" rtl="0">
            <a:lnSpc>
              <a:spcPct val="80000"/>
            </a:lnSpc>
            <a:spcBef>
              <a:spcPct val="0"/>
            </a:spcBef>
            <a:spcAft>
              <a:spcPct val="35000"/>
            </a:spcAft>
            <a:buNone/>
          </a:pPr>
          <a:r>
            <a:rPr kumimoji="1" lang="ja-JP" altLang="en-US" sz="1400" kern="1200" dirty="0"/>
            <a:t>　　　　　　　　　　　　　　流涎、便秘、イレウス、嚥下障害</a:t>
          </a:r>
          <a:br>
            <a:rPr kumimoji="1" lang="en-US" altLang="ja-JP" sz="1400" kern="1200" dirty="0"/>
          </a:br>
          <a:r>
            <a:rPr kumimoji="1" lang="ja-JP" altLang="en-US" sz="1400" kern="1200" dirty="0"/>
            <a:t>　　</a:t>
          </a:r>
          <a:r>
            <a:rPr kumimoji="1" lang="ja-JP" altLang="en-US" sz="1400" kern="1200" dirty="0">
              <a:effectLst/>
            </a:rPr>
            <a:t>アセチルコリン</a:t>
          </a:r>
          <a:r>
            <a:rPr kumimoji="1" lang="ja-JP" altLang="en-US" sz="1400" kern="1200" dirty="0"/>
            <a:t>離脱</a:t>
          </a:r>
          <a:r>
            <a:rPr kumimoji="1" lang="ja-JP" altLang="en-US" sz="1400" kern="1200" dirty="0">
              <a:effectLst/>
            </a:rPr>
            <a:t>　</a:t>
          </a:r>
          <a:r>
            <a:rPr kumimoji="1" lang="ja-JP" altLang="en-US" sz="1400" kern="1200" dirty="0"/>
            <a:t>＝　錐体外路症状</a:t>
          </a:r>
          <a:r>
            <a:rPr kumimoji="1" lang="en-US" altLang="ja-JP" sz="1400" kern="1200" dirty="0"/>
            <a:t>/</a:t>
          </a:r>
          <a:r>
            <a:rPr kumimoji="1" lang="ja-JP" altLang="en-US" sz="1400" kern="1200" dirty="0"/>
            <a:t>アカシジア</a:t>
          </a:r>
          <a:br>
            <a:rPr kumimoji="1" lang="en-US" altLang="ja-JP" sz="1400" kern="1200" dirty="0"/>
          </a:br>
          <a:r>
            <a:rPr kumimoji="1" lang="ja-JP" altLang="en-US" sz="1400" kern="1200" dirty="0"/>
            <a:t>　　　　　　　　　　　　　　興奮、昏迷、不安、不眠、　</a:t>
          </a:r>
          <a:endParaRPr lang="ja-JP" sz="1400" kern="1200" dirty="0"/>
        </a:p>
      </dsp:txBody>
      <dsp:txXfrm rot="10800000">
        <a:off x="489487" y="3159935"/>
        <a:ext cx="6949904" cy="608061"/>
      </dsp:txXfrm>
    </dsp:sp>
    <dsp:sp modelId="{81D90D93-5F6E-4C79-A22C-B49EC65B2C2D}">
      <dsp:nvSpPr>
        <dsp:cNvPr id="0" name=""/>
        <dsp:cNvSpPr/>
      </dsp:nvSpPr>
      <dsp:spPr>
        <a:xfrm>
          <a:off x="161537" y="3161582"/>
          <a:ext cx="608061" cy="60806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BB06-F7D0-4722-9B69-1A14294D4380}">
      <dsp:nvSpPr>
        <dsp:cNvPr id="0" name=""/>
        <dsp:cNvSpPr/>
      </dsp:nvSpPr>
      <dsp:spPr>
        <a:xfrm>
          <a:off x="2774587" y="1000058"/>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53F7B4-6AD9-43A6-AB09-976EE7AA243C}">
      <dsp:nvSpPr>
        <dsp:cNvPr id="0" name=""/>
        <dsp:cNvSpPr/>
      </dsp:nvSpPr>
      <dsp:spPr>
        <a:xfrm>
          <a:off x="2384711" y="0"/>
          <a:ext cx="2007894" cy="824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抗不安薬</a:t>
          </a:r>
          <a:endParaRPr kumimoji="1" lang="en-US" altLang="ja-JP" sz="1800" kern="1200" dirty="0"/>
        </a:p>
        <a:p>
          <a:pPr marL="0" lvl="0" indent="0" algn="ctr" defTabSz="800100" rtl="0">
            <a:lnSpc>
              <a:spcPct val="90000"/>
            </a:lnSpc>
            <a:spcBef>
              <a:spcPct val="0"/>
            </a:spcBef>
            <a:spcAft>
              <a:spcPct val="35000"/>
            </a:spcAft>
            <a:buNone/>
          </a:pPr>
          <a:r>
            <a:rPr kumimoji="1" lang="ja-JP" sz="1800" kern="1200" dirty="0">
              <a:solidFill>
                <a:schemeClr val="bg1">
                  <a:lumMod val="75000"/>
                </a:schemeClr>
              </a:solidFill>
            </a:rPr>
            <a:t>ベンゾ</a:t>
          </a:r>
          <a:r>
            <a:rPr kumimoji="1" lang="en-US" sz="1800" kern="1200" dirty="0">
              <a:solidFill>
                <a:schemeClr val="bg1">
                  <a:lumMod val="75000"/>
                </a:schemeClr>
              </a:solidFill>
            </a:rPr>
            <a:t>/</a:t>
          </a:r>
          <a:r>
            <a:rPr kumimoji="1" lang="ja-JP" sz="1800" kern="1200" dirty="0">
              <a:solidFill>
                <a:schemeClr val="bg1">
                  <a:lumMod val="75000"/>
                </a:schemeClr>
              </a:solidFill>
            </a:rPr>
            <a:t>非ベンゾ </a:t>
          </a:r>
          <a:endParaRPr lang="ja-JP" sz="1800" kern="1200" dirty="0">
            <a:solidFill>
              <a:schemeClr val="bg1">
                <a:lumMod val="75000"/>
              </a:schemeClr>
            </a:solidFill>
          </a:endParaRPr>
        </a:p>
      </dsp:txBody>
      <dsp:txXfrm>
        <a:off x="2384711" y="0"/>
        <a:ext cx="2007894" cy="824609"/>
      </dsp:txXfrm>
    </dsp:sp>
    <dsp:sp modelId="{81439773-609F-417D-BAF2-2F5397B4C405}">
      <dsp:nvSpPr>
        <dsp:cNvPr id="0" name=""/>
        <dsp:cNvSpPr/>
      </dsp:nvSpPr>
      <dsp:spPr>
        <a:xfrm>
          <a:off x="3241772" y="1339376"/>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42291A-403A-461E-A760-6665641DA905}">
      <dsp:nvSpPr>
        <dsp:cNvPr id="0" name=""/>
        <dsp:cNvSpPr/>
      </dsp:nvSpPr>
      <dsp:spPr>
        <a:xfrm>
          <a:off x="4567674" y="1087782"/>
          <a:ext cx="127726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抗うつ薬　</a:t>
          </a:r>
          <a:r>
            <a:rPr kumimoji="1" lang="en-US" sz="1800" kern="1200" dirty="0">
              <a:solidFill>
                <a:schemeClr val="bg1">
                  <a:lumMod val="75000"/>
                </a:schemeClr>
              </a:solidFill>
            </a:rPr>
            <a:t>SSRI/ SNRI/ </a:t>
          </a:r>
          <a:r>
            <a:rPr kumimoji="1" lang="ja-JP" sz="1800" kern="1200" dirty="0">
              <a:solidFill>
                <a:schemeClr val="bg1">
                  <a:lumMod val="75000"/>
                </a:schemeClr>
              </a:solidFill>
            </a:rPr>
            <a:t>三環 他 </a:t>
          </a:r>
          <a:endParaRPr lang="ja-JP" sz="1800" kern="1200" dirty="0">
            <a:solidFill>
              <a:schemeClr val="bg1">
                <a:lumMod val="75000"/>
              </a:schemeClr>
            </a:solidFill>
          </a:endParaRPr>
        </a:p>
      </dsp:txBody>
      <dsp:txXfrm>
        <a:off x="4567674" y="1087782"/>
        <a:ext cx="1277267" cy="894789"/>
      </dsp:txXfrm>
    </dsp:sp>
    <dsp:sp modelId="{A4C80D67-92C0-4E11-A1B6-FE350BDCB798}">
      <dsp:nvSpPr>
        <dsp:cNvPr id="0" name=""/>
        <dsp:cNvSpPr/>
      </dsp:nvSpPr>
      <dsp:spPr>
        <a:xfrm>
          <a:off x="3063446" y="1888882"/>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85E3AE-8A67-4E4B-B4A9-13F2016BB13C}">
      <dsp:nvSpPr>
        <dsp:cNvPr id="0" name=""/>
        <dsp:cNvSpPr/>
      </dsp:nvSpPr>
      <dsp:spPr>
        <a:xfrm>
          <a:off x="4350512" y="2614187"/>
          <a:ext cx="131858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抗精神病薬　</a:t>
          </a:r>
          <a:r>
            <a:rPr kumimoji="1" lang="ja-JP" sz="1800" kern="1200" dirty="0">
              <a:solidFill>
                <a:schemeClr val="bg1">
                  <a:lumMod val="75000"/>
                </a:schemeClr>
              </a:solidFill>
            </a:rPr>
            <a:t>定型</a:t>
          </a:r>
          <a:r>
            <a:rPr kumimoji="1" lang="en-US" sz="1800" kern="1200" dirty="0">
              <a:solidFill>
                <a:schemeClr val="bg1">
                  <a:lumMod val="75000"/>
                </a:schemeClr>
              </a:solidFill>
            </a:rPr>
            <a:t>/ </a:t>
          </a:r>
          <a:r>
            <a:rPr kumimoji="1" lang="ja-JP" sz="1800" kern="1200" dirty="0">
              <a:solidFill>
                <a:schemeClr val="bg1">
                  <a:lumMod val="75000"/>
                </a:schemeClr>
              </a:solidFill>
            </a:rPr>
            <a:t>非定型 </a:t>
          </a:r>
          <a:endParaRPr lang="ja-JP" sz="1800" kern="1200" dirty="0">
            <a:solidFill>
              <a:schemeClr val="bg1">
                <a:lumMod val="75000"/>
              </a:schemeClr>
            </a:solidFill>
          </a:endParaRPr>
        </a:p>
      </dsp:txBody>
      <dsp:txXfrm>
        <a:off x="4350512" y="2614187"/>
        <a:ext cx="1318587" cy="894789"/>
      </dsp:txXfrm>
    </dsp:sp>
    <dsp:sp modelId="{C8E5EFC0-FBCE-4526-90EE-2A772536247E}">
      <dsp:nvSpPr>
        <dsp:cNvPr id="0" name=""/>
        <dsp:cNvSpPr/>
      </dsp:nvSpPr>
      <dsp:spPr>
        <a:xfrm>
          <a:off x="2485728" y="1888882"/>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AE1F59-667E-4D78-8CA6-BF15E783ED41}">
      <dsp:nvSpPr>
        <dsp:cNvPr id="0" name=""/>
        <dsp:cNvSpPr/>
      </dsp:nvSpPr>
      <dsp:spPr>
        <a:xfrm>
          <a:off x="936220" y="2614187"/>
          <a:ext cx="1662580"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sz="1800" kern="1200" dirty="0"/>
            <a:t>抗てんかん薬　</a:t>
          </a:r>
          <a:r>
            <a:rPr kumimoji="1" lang="en-US" sz="1800" kern="1200" dirty="0">
              <a:solidFill>
                <a:schemeClr val="bg1">
                  <a:lumMod val="75000"/>
                </a:schemeClr>
              </a:solidFill>
            </a:rPr>
            <a:t>CBZ/ VPA </a:t>
          </a:r>
          <a:r>
            <a:rPr kumimoji="1" lang="ja-JP" sz="1800" kern="1200" dirty="0">
              <a:solidFill>
                <a:schemeClr val="bg1">
                  <a:lumMod val="75000"/>
                </a:schemeClr>
              </a:solidFill>
            </a:rPr>
            <a:t>他 </a:t>
          </a:r>
          <a:endParaRPr lang="ja-JP" sz="1800" kern="1200" dirty="0">
            <a:solidFill>
              <a:schemeClr val="bg1">
                <a:lumMod val="75000"/>
              </a:schemeClr>
            </a:solidFill>
          </a:endParaRPr>
        </a:p>
      </dsp:txBody>
      <dsp:txXfrm>
        <a:off x="936220" y="2614187"/>
        <a:ext cx="1662580" cy="894789"/>
      </dsp:txXfrm>
    </dsp:sp>
    <dsp:sp modelId="{983AA74C-4067-4489-B9DE-413079CB6BFF}">
      <dsp:nvSpPr>
        <dsp:cNvPr id="0" name=""/>
        <dsp:cNvSpPr/>
      </dsp:nvSpPr>
      <dsp:spPr>
        <a:xfrm>
          <a:off x="2307402" y="1339376"/>
          <a:ext cx="1228141" cy="12281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48E0DB-A896-4532-98A1-1B2AC4EFD952}">
      <dsp:nvSpPr>
        <dsp:cNvPr id="0" name=""/>
        <dsp:cNvSpPr/>
      </dsp:nvSpPr>
      <dsp:spPr>
        <a:xfrm>
          <a:off x="932374" y="1087782"/>
          <a:ext cx="1277267" cy="894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dirty="0"/>
            <a:t>抗パ薬</a:t>
          </a:r>
          <a:endParaRPr lang="ja-JP" altLang="en-US" sz="1800" kern="1200" dirty="0"/>
        </a:p>
      </dsp:txBody>
      <dsp:txXfrm>
        <a:off x="932374" y="1087782"/>
        <a:ext cx="1277267" cy="89478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93C68ED-64B2-4ACD-A506-ACA6336752DA}" type="datetimeFigureOut">
              <a:rPr kumimoji="1" lang="ja-JP" altLang="en-US" smtClean="0"/>
              <a:t>2020/8/27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0BFC239-A65B-4CF1-B1A6-31BA0015966F}" type="slidenum">
              <a:rPr kumimoji="1" lang="ja-JP" altLang="en-US" smtClean="0"/>
              <a:t>‹#›</a:t>
            </a:fld>
            <a:endParaRPr kumimoji="1" lang="ja-JP" altLang="en-US"/>
          </a:p>
        </p:txBody>
      </p:sp>
    </p:spTree>
    <p:extLst>
      <p:ext uri="{BB962C8B-B14F-4D97-AF65-F5344CB8AC3E}">
        <p14:creationId xmlns:p14="http://schemas.microsoft.com/office/powerpoint/2010/main" val="709989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統合失調症</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〈原因〉</a:t>
            </a:r>
          </a:p>
          <a:p>
            <a:r>
              <a:rPr kumimoji="1" lang="ja-JP" altLang="ja-JP" sz="1200" kern="1200" dirty="0">
                <a:solidFill>
                  <a:schemeClr val="tx1"/>
                </a:solidFill>
                <a:effectLst/>
                <a:latin typeface="+mn-lt"/>
                <a:ea typeface="+mn-ea"/>
                <a:cs typeface="+mn-cs"/>
              </a:rPr>
              <a:t>・ドパミン仮説</a:t>
            </a:r>
          </a:p>
          <a:p>
            <a:r>
              <a:rPr kumimoji="1" lang="ja-JP" altLang="ja-JP" sz="1200" kern="1200" dirty="0">
                <a:solidFill>
                  <a:schemeClr val="tx1"/>
                </a:solidFill>
                <a:effectLst/>
                <a:latin typeface="+mn-lt"/>
                <a:ea typeface="+mn-ea"/>
                <a:cs typeface="+mn-cs"/>
              </a:rPr>
              <a:t>現在最も有力な仮説。「仮説」とついていることからもわかるように、絶対的なものではなく、不十分な部分もあるが、この仮説を上回る説は登場していない。</a:t>
            </a:r>
          </a:p>
          <a:p>
            <a:r>
              <a:rPr kumimoji="1" lang="ja-JP" altLang="ja-JP" sz="1200" kern="1200" dirty="0">
                <a:solidFill>
                  <a:schemeClr val="tx1"/>
                </a:solidFill>
                <a:effectLst/>
                <a:latin typeface="+mn-lt"/>
                <a:ea typeface="+mn-ea"/>
                <a:cs typeface="+mn-cs"/>
              </a:rPr>
              <a:t>・ドパミン神経系</a:t>
            </a:r>
          </a:p>
          <a:p>
            <a:r>
              <a:rPr kumimoji="1" lang="ja-JP" altLang="ja-JP" sz="1200" kern="1200" dirty="0">
                <a:solidFill>
                  <a:schemeClr val="tx1"/>
                </a:solidFill>
                <a:effectLst/>
                <a:latin typeface="+mn-lt"/>
                <a:ea typeface="+mn-ea"/>
                <a:cs typeface="+mn-cs"/>
              </a:rPr>
              <a:t>ドパミン神経はいくつかの回路を形成しており、その回路を称してドパミン神経系と称する。</a:t>
            </a:r>
          </a:p>
          <a:p>
            <a:r>
              <a:rPr kumimoji="1" lang="ja-JP" altLang="ja-JP" sz="1200" kern="1200" dirty="0">
                <a:solidFill>
                  <a:schemeClr val="tx1"/>
                </a:solidFill>
                <a:effectLst/>
                <a:latin typeface="+mn-lt"/>
                <a:ea typeface="+mn-ea"/>
                <a:cs typeface="+mn-cs"/>
              </a:rPr>
              <a:t>現在、４つのドパミン神経系があり、それぞれの経路が異なった役割がある。</a:t>
            </a:r>
          </a:p>
          <a:p>
            <a:r>
              <a:rPr kumimoji="1" lang="ja-JP" altLang="ja-JP" sz="1200" kern="1200" dirty="0">
                <a:solidFill>
                  <a:schemeClr val="tx1"/>
                </a:solidFill>
                <a:effectLst/>
                <a:latin typeface="+mn-lt"/>
                <a:ea typeface="+mn-ea"/>
                <a:cs typeface="+mn-cs"/>
              </a:rPr>
              <a:t>中脳辺縁系･･･陽性症状（ドパミン増加）</a:t>
            </a:r>
          </a:p>
          <a:p>
            <a:r>
              <a:rPr kumimoji="1" lang="ja-JP" altLang="ja-JP" sz="1200" kern="1200" dirty="0">
                <a:solidFill>
                  <a:schemeClr val="tx1"/>
                </a:solidFill>
                <a:effectLst/>
                <a:latin typeface="+mn-lt"/>
                <a:ea typeface="+mn-ea"/>
                <a:cs typeface="+mn-cs"/>
              </a:rPr>
              <a:t>中脳皮質系･･･陰性症状（ドパミン減少）</a:t>
            </a:r>
          </a:p>
          <a:p>
            <a:r>
              <a:rPr kumimoji="1" lang="ja-JP" altLang="ja-JP" sz="1200" kern="1200" dirty="0">
                <a:solidFill>
                  <a:schemeClr val="tx1"/>
                </a:solidFill>
                <a:effectLst/>
                <a:latin typeface="+mn-lt"/>
                <a:ea typeface="+mn-ea"/>
                <a:cs typeface="+mn-cs"/>
              </a:rPr>
              <a:t>黒質線条体系･･･運動機能（？）。全脳ドパミン量の８０％を含む。</a:t>
            </a:r>
          </a:p>
          <a:p>
            <a:r>
              <a:rPr kumimoji="1" lang="ja-JP" altLang="ja-JP" sz="1200" kern="1200" dirty="0">
                <a:solidFill>
                  <a:schemeClr val="tx1"/>
                </a:solidFill>
                <a:effectLst/>
                <a:latin typeface="+mn-lt"/>
                <a:ea typeface="+mn-ea"/>
                <a:cs typeface="+mn-cs"/>
              </a:rPr>
              <a:t>（ドパミン減少により、相対的にアセチルコリン増加→パーキンソン症状出現）</a:t>
            </a:r>
          </a:p>
          <a:p>
            <a:r>
              <a:rPr kumimoji="1" lang="ja-JP" altLang="ja-JP" sz="1200" kern="1200" dirty="0">
                <a:solidFill>
                  <a:schemeClr val="tx1"/>
                </a:solidFill>
                <a:effectLst/>
                <a:latin typeface="+mn-lt"/>
                <a:ea typeface="+mn-ea"/>
                <a:cs typeface="+mn-cs"/>
              </a:rPr>
              <a:t>下垂体漏斗系･･･ドパミンによりプロラクチン分泌抑制。</a:t>
            </a:r>
          </a:p>
          <a:p>
            <a:r>
              <a:rPr kumimoji="1" lang="ja-JP" altLang="ja-JP" sz="1200" kern="1200" dirty="0">
                <a:solidFill>
                  <a:schemeClr val="tx1"/>
                </a:solidFill>
                <a:effectLst/>
                <a:latin typeface="+mn-lt"/>
                <a:ea typeface="+mn-ea"/>
                <a:cs typeface="+mn-cs"/>
              </a:rPr>
              <a:t>＊脳内の神経系</a:t>
            </a:r>
          </a:p>
          <a:p>
            <a:r>
              <a:rPr kumimoji="1" lang="ja-JP" altLang="ja-JP" sz="1200" kern="1200" dirty="0">
                <a:solidFill>
                  <a:schemeClr val="tx1"/>
                </a:solidFill>
                <a:effectLst/>
                <a:latin typeface="+mn-lt"/>
                <a:ea typeface="+mn-ea"/>
                <a:cs typeface="+mn-cs"/>
              </a:rPr>
              <a:t>①ドパミン神経系②セロトニン神経系③アセチルコリン神経系</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〈症状〉</a:t>
            </a:r>
          </a:p>
          <a:p>
            <a:r>
              <a:rPr kumimoji="1" lang="ja-JP" altLang="ja-JP" sz="1200" kern="1200" dirty="0">
                <a:solidFill>
                  <a:schemeClr val="tx1"/>
                </a:solidFill>
                <a:effectLst/>
                <a:latin typeface="+mn-lt"/>
                <a:ea typeface="+mn-ea"/>
                <a:cs typeface="+mn-cs"/>
              </a:rPr>
              <a:t>・陽性症状</a:t>
            </a:r>
          </a:p>
          <a:p>
            <a:r>
              <a:rPr kumimoji="1" lang="ja-JP" altLang="ja-JP" sz="1200" kern="1200" dirty="0">
                <a:solidFill>
                  <a:schemeClr val="tx1"/>
                </a:solidFill>
                <a:effectLst/>
                <a:latin typeface="+mn-lt"/>
                <a:ea typeface="+mn-ea"/>
                <a:cs typeface="+mn-cs"/>
              </a:rPr>
              <a:t>中脳辺縁系のドパミン増加が原因と考えられる。</a:t>
            </a:r>
          </a:p>
          <a:p>
            <a:r>
              <a:rPr kumimoji="1" lang="ja-JP" altLang="ja-JP" sz="1200" kern="1200" dirty="0">
                <a:solidFill>
                  <a:schemeClr val="tx1"/>
                </a:solidFill>
                <a:effectLst/>
                <a:latin typeface="+mn-lt"/>
                <a:ea typeface="+mn-ea"/>
                <a:cs typeface="+mn-cs"/>
              </a:rPr>
              <a:t>幻覚、妄想などの症状。</a:t>
            </a:r>
          </a:p>
          <a:p>
            <a:r>
              <a:rPr kumimoji="1" lang="ja-JP" altLang="ja-JP" sz="1200" kern="1200" dirty="0">
                <a:solidFill>
                  <a:schemeClr val="tx1"/>
                </a:solidFill>
                <a:effectLst/>
                <a:latin typeface="+mn-lt"/>
                <a:ea typeface="+mn-ea"/>
                <a:cs typeface="+mn-cs"/>
              </a:rPr>
              <a:t>・陰性症状</a:t>
            </a:r>
          </a:p>
          <a:p>
            <a:r>
              <a:rPr kumimoji="1" lang="ja-JP" altLang="ja-JP" sz="1200" kern="1200" dirty="0">
                <a:solidFill>
                  <a:schemeClr val="tx1"/>
                </a:solidFill>
                <a:effectLst/>
                <a:latin typeface="+mn-lt"/>
                <a:ea typeface="+mn-ea"/>
                <a:cs typeface="+mn-cs"/>
              </a:rPr>
              <a:t>中脳皮質系のドパミン減少が原因と考えられる。</a:t>
            </a:r>
          </a:p>
          <a:p>
            <a:r>
              <a:rPr kumimoji="1" lang="ja-JP" altLang="ja-JP" sz="1200" kern="1200" dirty="0">
                <a:solidFill>
                  <a:schemeClr val="tx1"/>
                </a:solidFill>
                <a:effectLst/>
                <a:latin typeface="+mn-lt"/>
                <a:ea typeface="+mn-ea"/>
                <a:cs typeface="+mn-cs"/>
              </a:rPr>
              <a:t>感情鈍麻、意欲低下などの症状。</a:t>
            </a:r>
          </a:p>
          <a:p>
            <a:r>
              <a:rPr kumimoji="1" lang="ja-JP" altLang="ja-JP" sz="1200" kern="1200" dirty="0">
                <a:solidFill>
                  <a:schemeClr val="tx1"/>
                </a:solidFill>
                <a:effectLst/>
                <a:latin typeface="+mn-lt"/>
                <a:ea typeface="+mn-ea"/>
                <a:cs typeface="+mn-cs"/>
              </a:rPr>
              <a:t>原因によって一次性と二次性に分けられる。</a:t>
            </a:r>
          </a:p>
          <a:p>
            <a:r>
              <a:rPr kumimoji="1" lang="ja-JP" altLang="ja-JP" sz="1200" kern="1200" dirty="0">
                <a:solidFill>
                  <a:schemeClr val="tx1"/>
                </a:solidFill>
                <a:effectLst/>
                <a:latin typeface="+mn-lt"/>
                <a:ea typeface="+mn-ea"/>
                <a:cs typeface="+mn-cs"/>
              </a:rPr>
              <a:t>一次性･･･病気によって起こる症状</a:t>
            </a:r>
          </a:p>
          <a:p>
            <a:r>
              <a:rPr kumimoji="1" lang="ja-JP" altLang="ja-JP" sz="1200" kern="1200" dirty="0">
                <a:solidFill>
                  <a:schemeClr val="tx1"/>
                </a:solidFill>
                <a:effectLst/>
                <a:latin typeface="+mn-lt"/>
                <a:ea typeface="+mn-ea"/>
                <a:cs typeface="+mn-cs"/>
              </a:rPr>
              <a:t>二次性･･･薬や長期入院によって起こる症状</a:t>
            </a:r>
          </a:p>
          <a:p>
            <a:r>
              <a:rPr kumimoji="1" lang="ja-JP" altLang="ja-JP" sz="1200" kern="1200" dirty="0">
                <a:solidFill>
                  <a:schemeClr val="tx1"/>
                </a:solidFill>
                <a:effectLst/>
                <a:latin typeface="+mn-lt"/>
                <a:ea typeface="+mn-ea"/>
                <a:cs typeface="+mn-cs"/>
              </a:rPr>
              <a:t>＊セロトニン仮説</a:t>
            </a:r>
          </a:p>
          <a:p>
            <a:r>
              <a:rPr kumimoji="1" lang="ja-JP" altLang="ja-JP" sz="1200" kern="1200" dirty="0">
                <a:solidFill>
                  <a:schemeClr val="tx1"/>
                </a:solidFill>
                <a:effectLst/>
                <a:latin typeface="+mn-lt"/>
                <a:ea typeface="+mn-ea"/>
                <a:cs typeface="+mn-cs"/>
              </a:rPr>
              <a:t>ドパミン遮断作用のみの抗精神病薬では陰性症状が改善されず、ドパミン遮断作用に加えてセロトニン遮断作用のある抗精神病薬において陰性症状への効果がみられることから、セロトニンが陰性症状の発現と関連しているのではないかと考えられている。</a:t>
            </a:r>
          </a:p>
          <a:p>
            <a:r>
              <a:rPr kumimoji="1" lang="ja-JP" altLang="ja-JP" sz="1200" kern="1200" dirty="0">
                <a:solidFill>
                  <a:schemeClr val="tx1"/>
                </a:solidFill>
                <a:effectLst/>
                <a:latin typeface="+mn-lt"/>
                <a:ea typeface="+mn-ea"/>
                <a:cs typeface="+mn-cs"/>
              </a:rPr>
              <a:t>ただし、セロトニン遮断作用のみを有する薬剤では抗精神病作用がみられず、抗精神病薬との併用で陰性症状への効果がみられることから、ドパミン神経系とそれを抑制的に作用するセロトニン神経系とのバランスが崩れ中脳皮質系におけるセロトニン系の優位が陰性症状の発現に関係しているとされてい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〈治療〉</a:t>
            </a:r>
          </a:p>
          <a:p>
            <a:r>
              <a:rPr kumimoji="1" lang="ja-JP" altLang="ja-JP" sz="1200" kern="1200" dirty="0">
                <a:solidFill>
                  <a:schemeClr val="tx1"/>
                </a:solidFill>
                <a:effectLst/>
                <a:latin typeface="+mn-lt"/>
                <a:ea typeface="+mn-ea"/>
                <a:cs typeface="+mn-cs"/>
              </a:rPr>
              <a:t>・第１世代と第二世代の違い</a:t>
            </a:r>
          </a:p>
          <a:p>
            <a:r>
              <a:rPr kumimoji="1" lang="ja-JP" altLang="ja-JP" sz="1200" kern="1200" dirty="0">
                <a:solidFill>
                  <a:schemeClr val="tx1"/>
                </a:solidFill>
                <a:effectLst/>
                <a:latin typeface="+mn-lt"/>
                <a:ea typeface="+mn-ea"/>
                <a:cs typeface="+mn-cs"/>
              </a:rPr>
              <a:t>第一世代はＤ２受容体を遮断するが、５－ＨＴ受容体を遮断しない。</a:t>
            </a:r>
          </a:p>
          <a:p>
            <a:r>
              <a:rPr kumimoji="1" lang="ja-JP" altLang="ja-JP" sz="1200" kern="1200" dirty="0">
                <a:solidFill>
                  <a:schemeClr val="tx1"/>
                </a:solidFill>
                <a:effectLst/>
                <a:latin typeface="+mn-lt"/>
                <a:ea typeface="+mn-ea"/>
                <a:cs typeface="+mn-cs"/>
              </a:rPr>
              <a:t>第二世代はＤ２受容体を遮断し、５－ＨＴ受容体も遮断する。</a:t>
            </a:r>
          </a:p>
          <a:p>
            <a:r>
              <a:rPr kumimoji="1" lang="ja-JP" altLang="ja-JP" sz="1200" kern="1200" dirty="0">
                <a:solidFill>
                  <a:schemeClr val="tx1"/>
                </a:solidFill>
                <a:effectLst/>
                <a:latin typeface="+mn-lt"/>
                <a:ea typeface="+mn-ea"/>
                <a:cs typeface="+mn-cs"/>
              </a:rPr>
              <a:t>この違いにより副作用の出現率が減少した。</a:t>
            </a:r>
          </a:p>
          <a:p>
            <a:r>
              <a:rPr kumimoji="1" lang="ja-JP" altLang="ja-JP" sz="1200" kern="1200" dirty="0">
                <a:solidFill>
                  <a:schemeClr val="tx1"/>
                </a:solidFill>
                <a:effectLst/>
                <a:latin typeface="+mn-lt"/>
                <a:ea typeface="+mn-ea"/>
                <a:cs typeface="+mn-cs"/>
              </a:rPr>
              <a:t>＊５－ＨＴ受容体（セロトニン神経）について</a:t>
            </a:r>
          </a:p>
          <a:p>
            <a:r>
              <a:rPr kumimoji="1" lang="ja-JP" altLang="ja-JP" sz="1200" kern="1200" dirty="0">
                <a:solidFill>
                  <a:schemeClr val="tx1"/>
                </a:solidFill>
                <a:effectLst/>
                <a:latin typeface="+mn-lt"/>
                <a:ea typeface="+mn-ea"/>
                <a:cs typeface="+mn-cs"/>
              </a:rPr>
              <a:t>セロトニン神経はドパミン神経に対して通常抑制的に作用している。</a:t>
            </a:r>
          </a:p>
          <a:p>
            <a:r>
              <a:rPr kumimoji="1" lang="ja-JP" altLang="ja-JP" sz="1200" kern="1200" dirty="0">
                <a:solidFill>
                  <a:schemeClr val="tx1"/>
                </a:solidFill>
                <a:effectLst/>
                <a:latin typeface="+mn-lt"/>
                <a:ea typeface="+mn-ea"/>
                <a:cs typeface="+mn-cs"/>
              </a:rPr>
              <a:t>５－ＨＴ受容体を遮断することで、ドパミンが遊離し、Ｄ２受容体遮断によるＥＰＳ（錐体外路症状）を軽減すると考えられている。</a:t>
            </a:r>
          </a:p>
          <a:p>
            <a:r>
              <a:rPr kumimoji="1" lang="ja-JP" altLang="ja-JP" sz="1200" kern="1200" dirty="0">
                <a:solidFill>
                  <a:schemeClr val="tx1"/>
                </a:solidFill>
                <a:effectLst/>
                <a:latin typeface="+mn-lt"/>
                <a:ea typeface="+mn-ea"/>
                <a:cs typeface="+mn-cs"/>
              </a:rPr>
              <a:t>・治療効果</a:t>
            </a:r>
          </a:p>
          <a:p>
            <a:r>
              <a:rPr kumimoji="1" lang="ja-JP" altLang="ja-JP" sz="1200" kern="1200" dirty="0">
                <a:solidFill>
                  <a:schemeClr val="tx1"/>
                </a:solidFill>
                <a:effectLst/>
                <a:latin typeface="+mn-lt"/>
                <a:ea typeface="+mn-ea"/>
                <a:cs typeface="+mn-cs"/>
              </a:rPr>
              <a:t>鎮静効果･･･Ｄ２受容体の一時的遮断によって起こる</a:t>
            </a:r>
          </a:p>
          <a:p>
            <a:r>
              <a:rPr kumimoji="1" lang="ja-JP" altLang="ja-JP" sz="1200" kern="1200" dirty="0">
                <a:solidFill>
                  <a:schemeClr val="tx1"/>
                </a:solidFill>
                <a:effectLst/>
                <a:latin typeface="+mn-lt"/>
                <a:ea typeface="+mn-ea"/>
                <a:cs typeface="+mn-cs"/>
              </a:rPr>
              <a:t>抗精神病効果･･･Ｄ２受容体の持続的遮断によって起こる</a:t>
            </a:r>
          </a:p>
          <a:p>
            <a:r>
              <a:rPr kumimoji="1" lang="ja-JP" altLang="ja-JP" sz="1200" kern="1200" dirty="0">
                <a:solidFill>
                  <a:schemeClr val="tx1"/>
                </a:solidFill>
                <a:effectLst/>
                <a:latin typeface="+mn-lt"/>
                <a:ea typeface="+mn-ea"/>
                <a:cs typeface="+mn-cs"/>
              </a:rPr>
              <a:t>つまり、抗精神病薬の頓服は鎮静効果しか望むことができない。</a:t>
            </a:r>
          </a:p>
          <a:p>
            <a:r>
              <a:rPr kumimoji="1" lang="ja-JP" altLang="ja-JP" sz="1200" kern="1200" dirty="0">
                <a:solidFill>
                  <a:schemeClr val="tx1"/>
                </a:solidFill>
                <a:effectLst/>
                <a:latin typeface="+mn-lt"/>
                <a:ea typeface="+mn-ea"/>
                <a:cs typeface="+mn-cs"/>
              </a:rPr>
              <a:t>＊最近の傾向</a:t>
            </a:r>
          </a:p>
          <a:p>
            <a:r>
              <a:rPr kumimoji="1" lang="ja-JP" altLang="ja-JP" sz="1200" kern="1200" dirty="0">
                <a:solidFill>
                  <a:schemeClr val="tx1"/>
                </a:solidFill>
                <a:effectLst/>
                <a:latin typeface="+mn-lt"/>
                <a:ea typeface="+mn-ea"/>
                <a:cs typeface="+mn-cs"/>
              </a:rPr>
              <a:t>不穏・興奮時などに、ベンゾジアゼピン受容体作動薬（抗不安薬・睡眠薬）を使用する。</a:t>
            </a:r>
          </a:p>
          <a:p>
            <a:r>
              <a:rPr kumimoji="1" lang="ja-JP" altLang="ja-JP" sz="1200" kern="1200" dirty="0">
                <a:solidFill>
                  <a:schemeClr val="tx1"/>
                </a:solidFill>
                <a:effectLst/>
                <a:latin typeface="+mn-lt"/>
                <a:ea typeface="+mn-ea"/>
                <a:cs typeface="+mn-cs"/>
              </a:rPr>
              <a:t>脱抑制も懸念されるが、ほとんど起こらない。</a:t>
            </a:r>
          </a:p>
          <a:p>
            <a:r>
              <a:rPr kumimoji="1" lang="ja-JP" altLang="ja-JP" sz="1200" kern="1200" dirty="0">
                <a:solidFill>
                  <a:schemeClr val="tx1"/>
                </a:solidFill>
                <a:effectLst/>
                <a:latin typeface="+mn-lt"/>
                <a:ea typeface="+mn-ea"/>
                <a:cs typeface="+mn-cs"/>
              </a:rPr>
              <a:t>・従来の薬物療法</a:t>
            </a:r>
          </a:p>
          <a:p>
            <a:r>
              <a:rPr kumimoji="1" lang="ja-JP" altLang="ja-JP" sz="1200" kern="1200" dirty="0">
                <a:solidFill>
                  <a:schemeClr val="tx1"/>
                </a:solidFill>
                <a:effectLst/>
                <a:latin typeface="+mn-lt"/>
                <a:ea typeface="+mn-ea"/>
                <a:cs typeface="+mn-cs"/>
              </a:rPr>
              <a:t>第一世代薬（高力価）＋第二世代薬＋第一世代薬（低力価）＋抗コリン薬</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高力価･･･Ｄ２受容体遮断率が強い。幻覚・妄想に対して使用。</a:t>
            </a:r>
          </a:p>
          <a:p>
            <a:r>
              <a:rPr kumimoji="1" lang="ja-JP" altLang="ja-JP" sz="1200" kern="1200" dirty="0">
                <a:solidFill>
                  <a:schemeClr val="tx1"/>
                </a:solidFill>
                <a:effectLst/>
                <a:latin typeface="+mn-lt"/>
                <a:ea typeface="+mn-ea"/>
                <a:cs typeface="+mn-cs"/>
              </a:rPr>
              <a:t>低力価･･･Ｄ２受容体遮断率が弱い。鎮静目的で使用。</a:t>
            </a:r>
          </a:p>
          <a:p>
            <a:r>
              <a:rPr kumimoji="1" lang="ja-JP" altLang="ja-JP" sz="1200" kern="1200" dirty="0">
                <a:solidFill>
                  <a:schemeClr val="tx1"/>
                </a:solidFill>
                <a:effectLst/>
                <a:latin typeface="+mn-lt"/>
                <a:ea typeface="+mn-ea"/>
                <a:cs typeface="+mn-cs"/>
              </a:rPr>
              <a:t>・新しい薬物療法</a:t>
            </a:r>
          </a:p>
          <a:p>
            <a:r>
              <a:rPr kumimoji="1" lang="ja-JP" altLang="ja-JP" sz="1200" kern="1200" dirty="0">
                <a:solidFill>
                  <a:schemeClr val="tx1"/>
                </a:solidFill>
                <a:effectLst/>
                <a:latin typeface="+mn-lt"/>
                <a:ea typeface="+mn-ea"/>
                <a:cs typeface="+mn-cs"/>
              </a:rPr>
              <a:t>第二世代薬＋補助治療薬（ベンゾジアゼピン受容体作動薬・気分安定薬）</a:t>
            </a:r>
          </a:p>
          <a:p>
            <a:r>
              <a:rPr kumimoji="1" lang="ja-JP" altLang="ja-JP" sz="1200" kern="1200" dirty="0">
                <a:solidFill>
                  <a:schemeClr val="tx1"/>
                </a:solidFill>
                <a:effectLst/>
                <a:latin typeface="+mn-lt"/>
                <a:ea typeface="+mn-ea"/>
                <a:cs typeface="+mn-cs"/>
              </a:rPr>
              <a:t>ベンゾジアゼピン受容体作動薬には、ある程度の錐体外路症状抑制効果がある。</a:t>
            </a:r>
          </a:p>
          <a:p>
            <a:r>
              <a:rPr kumimoji="1" lang="ja-JP" altLang="ja-JP" sz="1200" kern="1200" dirty="0">
                <a:solidFill>
                  <a:schemeClr val="tx1"/>
                </a:solidFill>
                <a:effectLst/>
                <a:latin typeface="+mn-lt"/>
                <a:ea typeface="+mn-ea"/>
                <a:cs typeface="+mn-cs"/>
              </a:rPr>
              <a:t>・デポ剤</a:t>
            </a:r>
          </a:p>
          <a:p>
            <a:r>
              <a:rPr kumimoji="1" lang="ja-JP" altLang="ja-JP" sz="1200" kern="1200" dirty="0">
                <a:solidFill>
                  <a:schemeClr val="tx1"/>
                </a:solidFill>
                <a:effectLst/>
                <a:latin typeface="+mn-lt"/>
                <a:ea typeface="+mn-ea"/>
                <a:cs typeface="+mn-cs"/>
              </a:rPr>
              <a:t>エステル化された抗精神病薬が油脂性基剤に溶解されている。筋注されると脱エステル化されて活性物質が放出され、これが徐々に体循環中に拡散する。</a:t>
            </a:r>
          </a:p>
          <a:p>
            <a:r>
              <a:rPr kumimoji="1" lang="ja-JP" altLang="ja-JP" sz="1200" kern="1200" dirty="0">
                <a:solidFill>
                  <a:schemeClr val="tx1"/>
                </a:solidFill>
                <a:effectLst/>
                <a:latin typeface="+mn-lt"/>
                <a:ea typeface="+mn-ea"/>
                <a:cs typeface="+mn-cs"/>
              </a:rPr>
              <a:t>長所は、投与の確実性。服薬コンプライアンスが不良な患者への投与が有効。</a:t>
            </a:r>
          </a:p>
          <a:p>
            <a:r>
              <a:rPr kumimoji="1" lang="ja-JP" altLang="ja-JP" sz="1200" kern="1200" dirty="0">
                <a:solidFill>
                  <a:schemeClr val="tx1"/>
                </a:solidFill>
                <a:effectLst/>
                <a:latin typeface="+mn-lt"/>
                <a:ea typeface="+mn-ea"/>
                <a:cs typeface="+mn-cs"/>
              </a:rPr>
              <a:t>＊デポ剤使用上の注意点</a:t>
            </a:r>
          </a:p>
          <a:p>
            <a:r>
              <a:rPr kumimoji="1" lang="ja-JP" altLang="ja-JP" sz="1200" kern="1200" dirty="0">
                <a:solidFill>
                  <a:schemeClr val="tx1"/>
                </a:solidFill>
                <a:effectLst/>
                <a:latin typeface="+mn-lt"/>
                <a:ea typeface="+mn-ea"/>
                <a:cs typeface="+mn-cs"/>
              </a:rPr>
              <a:t>①まず試験的な容量を投与する</a:t>
            </a:r>
          </a:p>
          <a:p>
            <a:r>
              <a:rPr kumimoji="1" lang="ja-JP" altLang="ja-JP" sz="1200" kern="1200" dirty="0">
                <a:solidFill>
                  <a:schemeClr val="tx1"/>
                </a:solidFill>
                <a:effectLst/>
                <a:latin typeface="+mn-lt"/>
                <a:ea typeface="+mn-ea"/>
                <a:cs typeface="+mn-cs"/>
              </a:rPr>
              <a:t>（デカン酸フルフェナジン１２．５ｍｇ、デカン酸ハロペリドール２５ｍｇ）</a:t>
            </a:r>
          </a:p>
          <a:p>
            <a:r>
              <a:rPr kumimoji="1" lang="ja-JP" altLang="ja-JP" sz="1200" kern="1200" dirty="0">
                <a:solidFill>
                  <a:schemeClr val="tx1"/>
                </a:solidFill>
                <a:effectLst/>
                <a:latin typeface="+mn-lt"/>
                <a:ea typeface="+mn-ea"/>
                <a:cs typeface="+mn-cs"/>
              </a:rPr>
              <a:t>②治療域内で最も低用量から開始する。</a:t>
            </a:r>
          </a:p>
          <a:p>
            <a:r>
              <a:rPr kumimoji="1" lang="ja-JP" altLang="ja-JP" sz="1200" kern="1200" dirty="0">
                <a:solidFill>
                  <a:schemeClr val="tx1"/>
                </a:solidFill>
                <a:effectLst/>
                <a:latin typeface="+mn-lt"/>
                <a:ea typeface="+mn-ea"/>
                <a:cs typeface="+mn-cs"/>
              </a:rPr>
              <a:t>③認可されている最長の間隔で使用する。</a:t>
            </a:r>
          </a:p>
          <a:p>
            <a:r>
              <a:rPr kumimoji="1" lang="ja-JP" altLang="ja-JP" sz="1200" kern="1200" dirty="0">
                <a:solidFill>
                  <a:schemeClr val="tx1"/>
                </a:solidFill>
                <a:effectLst/>
                <a:latin typeface="+mn-lt"/>
                <a:ea typeface="+mn-ea"/>
                <a:cs typeface="+mn-cs"/>
              </a:rPr>
              <a:t>④十分な観察期間をおいてから容量を変更する</a:t>
            </a:r>
          </a:p>
          <a:p>
            <a:r>
              <a:rPr kumimoji="1" lang="ja-JP" altLang="ja-JP" sz="1200" kern="1200" dirty="0">
                <a:solidFill>
                  <a:schemeClr val="tx1"/>
                </a:solidFill>
                <a:effectLst/>
                <a:latin typeface="+mn-lt"/>
                <a:ea typeface="+mn-ea"/>
                <a:cs typeface="+mn-cs"/>
              </a:rPr>
              <a:t>（治療開始から数週間に渡り血中濃度が上昇する。最低１ヶ月以上観察する。）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80BFC239-A65B-4CF1-B1A6-31BA0015966F}" type="slidenum">
              <a:rPr kumimoji="1" lang="ja-JP" altLang="en-US" smtClean="0"/>
              <a:t>31</a:t>
            </a:fld>
            <a:endParaRPr kumimoji="1" lang="ja-JP" altLang="en-US"/>
          </a:p>
        </p:txBody>
      </p:sp>
    </p:spTree>
    <p:extLst>
      <p:ext uri="{BB962C8B-B14F-4D97-AF65-F5344CB8AC3E}">
        <p14:creationId xmlns:p14="http://schemas.microsoft.com/office/powerpoint/2010/main" val="135551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F89533E-63FA-4309-A070-3CD338CB8A1E}" type="datetimeFigureOut">
              <a:rPr kumimoji="1" lang="ja-JP" altLang="en-US" smtClean="0"/>
              <a:t>2020/8/27</a:t>
            </a:fld>
            <a:endParaRPr kumimoji="1" lang="ja-JP"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kumimoji="1" lang="ja-JP"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21271A-35E9-4ECB-8CB7-51FE409B7960}" type="slidenum">
              <a:rPr kumimoji="1" lang="ja-JP" altLang="en-US" smtClean="0"/>
              <a:t>‹#›</a:t>
            </a:fld>
            <a:endParaRPr kumimoji="1" lang="ja-JP"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
        <p:nvSpPr>
          <p:cNvPr id="9" name="Content Placeholder 8"/>
          <p:cNvSpPr>
            <a:spLocks noGrp="1"/>
          </p:cNvSpPr>
          <p:nvPr>
            <p:ph sz="quarter" idx="13"/>
          </p:nvPr>
        </p:nvSpPr>
        <p:spPr>
          <a:xfrm>
            <a:off x="1042416" y="2313432"/>
            <a:ext cx="3419856"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7" name="Slide Number Placeholder 6"/>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ja-JP" altLang="en-US"/>
              <a:t>マスター タイトルの書式設定</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89533E-63FA-4309-A070-3CD338CB8A1E}" type="datetimeFigureOut">
              <a:rPr kumimoji="1" lang="ja-JP" altLang="en-US" smtClean="0"/>
              <a:t>2020/8/27</a:t>
            </a:fld>
            <a:endParaRPr kumimoji="1" lang="ja-JP"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7" name="Slide Number Placeholder 6"/>
          <p:cNvSpPr>
            <a:spLocks noGrp="1"/>
          </p:cNvSpPr>
          <p:nvPr>
            <p:ph type="sldNum" sz="quarter" idx="12"/>
          </p:nvPr>
        </p:nvSpPr>
        <p:spPr/>
        <p:txBody>
          <a:bodyPr/>
          <a:lstStyle/>
          <a:p>
            <a:fld id="{9821271A-35E9-4ECB-8CB7-51FE409B796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F89533E-63FA-4309-A070-3CD338CB8A1E}" type="datetimeFigureOut">
              <a:rPr kumimoji="1" lang="ja-JP" altLang="en-US" smtClean="0"/>
              <a:t>2020/8/27</a:t>
            </a:fld>
            <a:endParaRPr kumimoji="1" lang="ja-JP"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21271A-35E9-4ECB-8CB7-51FE409B796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kumimoji="1" sz="4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l.facebook.com/l.php?u=http://xn--u9jwfi1e6aydwe5i001y3ogzm7h.com/aggression.html&amp;h=AT0nrH-59IcP2tKjE3bCKU7BQlkaLbo8j_TkwQxp0RyMloWEPEdLMqcOKgCc78dEn_Vv1WzD-QBIkCNnszlCab6yj8tqWBjTz1QbJAJDmB3VC3kzRf5m3IwONHDb7NdSutqj"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3.png"/><Relationship Id="rId9" Type="http://schemas.microsoft.com/office/2007/relationships/hdphoto" Target="../media/hdphoto4.wdp"/></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2400" dirty="0"/>
              <a:t>精神科看護師のための患者さんの視点に立った薬物療法</a:t>
            </a:r>
            <a:endParaRPr kumimoji="1" lang="ja-JP" altLang="en-US" sz="2400" dirty="0"/>
          </a:p>
        </p:txBody>
      </p:sp>
      <p:sp>
        <p:nvSpPr>
          <p:cNvPr id="3" name="サブタイトル 2"/>
          <p:cNvSpPr>
            <a:spLocks noGrp="1"/>
          </p:cNvSpPr>
          <p:nvPr>
            <p:ph type="subTitle" idx="1"/>
          </p:nvPr>
        </p:nvSpPr>
        <p:spPr/>
        <p:txBody>
          <a:bodyPr/>
          <a:lstStyle/>
          <a:p>
            <a:endParaRPr kumimoji="1" lang="en-US" altLang="ja-JP" dirty="0"/>
          </a:p>
          <a:p>
            <a:r>
              <a:rPr kumimoji="1" lang="ja-JP" altLang="en-US" dirty="0"/>
              <a:t>神経ホルモンの</a:t>
            </a:r>
            <a:r>
              <a:rPr lang="ja-JP" altLang="en-US" dirty="0"/>
              <a:t>動き</a:t>
            </a:r>
            <a:r>
              <a:rPr kumimoji="1" lang="ja-JP" altLang="en-US" dirty="0"/>
              <a:t>を把握して苦痛に寄り添う</a:t>
            </a:r>
          </a:p>
        </p:txBody>
      </p:sp>
    </p:spTree>
    <p:extLst>
      <p:ext uri="{BB962C8B-B14F-4D97-AF65-F5344CB8AC3E}">
        <p14:creationId xmlns:p14="http://schemas.microsoft.com/office/powerpoint/2010/main" val="22474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受容体 Ｙ</a:t>
            </a:r>
            <a:endParaRPr lang="en-US" altLang="ja-JP" sz="2800" dirty="0"/>
          </a:p>
          <a:p>
            <a:pPr>
              <a:lnSpc>
                <a:spcPts val="2800"/>
              </a:lnSpc>
            </a:pPr>
            <a:r>
              <a:rPr lang="ja-JP" altLang="en-US" sz="2800" dirty="0"/>
              <a:t>神経ホルモン ∴∵</a:t>
            </a:r>
            <a:endParaRPr lang="en-US" altLang="ja-JP" sz="2800" dirty="0"/>
          </a:p>
          <a:p>
            <a:pPr>
              <a:lnSpc>
                <a:spcPts val="2800"/>
              </a:lnSpc>
            </a:pPr>
            <a:r>
              <a:rPr lang="ja-JP" altLang="en-US" sz="2800" dirty="0"/>
              <a:t>遮断薬 ▽</a:t>
            </a: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a:t>∵</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solidFill>
                  <a:schemeClr val="bg1"/>
                </a:solidFill>
              </a:rPr>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Tree>
    <p:extLst>
      <p:ext uri="{BB962C8B-B14F-4D97-AF65-F5344CB8AC3E}">
        <p14:creationId xmlns:p14="http://schemas.microsoft.com/office/powerpoint/2010/main" val="15421125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高プロラクチン血症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985668"/>
          </a:xfrm>
        </p:spPr>
        <p:txBody>
          <a:bodyPr>
            <a:normAutofit/>
          </a:bodyPr>
          <a:lstStyle/>
          <a:p>
            <a:pPr marL="68580" indent="0">
              <a:buNone/>
            </a:pPr>
            <a:r>
              <a:rPr kumimoji="1" lang="ja-JP" altLang="en-US" kern="1000" spc="-100" dirty="0"/>
              <a:t>機序</a:t>
            </a:r>
            <a:endParaRPr lang="en-US" altLang="ja-JP" dirty="0"/>
          </a:p>
          <a:p>
            <a:r>
              <a:rPr lang="ja-JP" altLang="en-US" dirty="0"/>
              <a:t>高プロラクチン血症も、ドパミンを過剰にブロックしてしまう副作用のひとつ。</a:t>
            </a:r>
            <a:endParaRPr lang="en-US" altLang="ja-JP" dirty="0"/>
          </a:p>
          <a:p>
            <a:r>
              <a:rPr lang="ja-JP" altLang="en-US" dirty="0"/>
              <a:t>ドパミンは下垂体にあるプロラクチン分泌細胞膜上の</a:t>
            </a:r>
            <a:r>
              <a:rPr lang="en-US" altLang="ja-JP" dirty="0"/>
              <a:t>D2</a:t>
            </a:r>
            <a:r>
              <a:rPr lang="ja-JP" altLang="en-US" dirty="0"/>
              <a:t>受容体に作用し、プロラクチンの産生・分泌を抑制しますが、抗精神病薬で下垂体のドパミンを遮断することで、プロラクチンというホルモンを増やし、高プロラクチン血症を起こす。</a:t>
            </a:r>
            <a:endParaRPr lang="en-US" altLang="ja-JP" dirty="0"/>
          </a:p>
        </p:txBody>
      </p:sp>
    </p:spTree>
    <p:extLst>
      <p:ext uri="{BB962C8B-B14F-4D97-AF65-F5344CB8AC3E}">
        <p14:creationId xmlns:p14="http://schemas.microsoft.com/office/powerpoint/2010/main" val="2273736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高プロラクチン血症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128908" cy="3985668"/>
          </a:xfrm>
        </p:spPr>
        <p:txBody>
          <a:bodyPr>
            <a:normAutofit/>
          </a:bodyPr>
          <a:lstStyle/>
          <a:p>
            <a:pPr marL="68580" indent="0">
              <a:buNone/>
            </a:pPr>
            <a:r>
              <a:rPr kumimoji="1" lang="ja-JP" altLang="en-US" kern="1000" spc="-100" dirty="0"/>
              <a:t>女性の症状</a:t>
            </a:r>
            <a:endParaRPr lang="en-US" altLang="ja-JP" dirty="0"/>
          </a:p>
          <a:p>
            <a:r>
              <a:rPr lang="ja-JP" altLang="en-US" dirty="0"/>
              <a:t>生理が遅れる</a:t>
            </a:r>
            <a:endParaRPr lang="en-US" altLang="ja-JP" dirty="0"/>
          </a:p>
          <a:p>
            <a:pPr marL="68580" indent="0">
              <a:buNone/>
            </a:pPr>
            <a:r>
              <a:rPr lang="ja-JP" altLang="en-US" dirty="0"/>
              <a:t>（エストロゲン</a:t>
            </a:r>
            <a:r>
              <a:rPr lang="en-US" altLang="ja-JP" dirty="0"/>
              <a:t>/</a:t>
            </a:r>
            <a:r>
              <a:rPr lang="ja-JP" altLang="en-US" dirty="0"/>
              <a:t>テストステロン分泌阻害・生理不順）</a:t>
            </a:r>
            <a:endParaRPr lang="en-US" altLang="ja-JP" dirty="0"/>
          </a:p>
          <a:p>
            <a:r>
              <a:rPr lang="ja-JP" altLang="en-US" dirty="0"/>
              <a:t>不妊の原因となる</a:t>
            </a:r>
            <a:endParaRPr lang="en-US" altLang="ja-JP" dirty="0"/>
          </a:p>
          <a:p>
            <a:pPr marL="68580" indent="0">
              <a:buNone/>
            </a:pPr>
            <a:r>
              <a:rPr lang="ja-JP" altLang="en-US" dirty="0"/>
              <a:t>（ゴナドトロピン放出ホルモン分泌阻害・無排卵・無月経）</a:t>
            </a:r>
            <a:endParaRPr lang="en-US" altLang="ja-JP" dirty="0"/>
          </a:p>
          <a:p>
            <a:r>
              <a:rPr lang="ja-JP" altLang="en-US" dirty="0"/>
              <a:t>胸がはって痛い</a:t>
            </a:r>
            <a:endParaRPr lang="en-US" altLang="ja-JP" dirty="0"/>
          </a:p>
          <a:p>
            <a:r>
              <a:rPr lang="ja-JP" altLang="en-US" dirty="0"/>
              <a:t>母乳がでる（乳汁分泌）</a:t>
            </a:r>
            <a:endParaRPr lang="en-US" altLang="ja-JP" dirty="0"/>
          </a:p>
        </p:txBody>
      </p:sp>
    </p:spTree>
    <p:extLst>
      <p:ext uri="{BB962C8B-B14F-4D97-AF65-F5344CB8AC3E}">
        <p14:creationId xmlns:p14="http://schemas.microsoft.com/office/powerpoint/2010/main" val="6840536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高プロラクチン血症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985668"/>
          </a:xfrm>
        </p:spPr>
        <p:txBody>
          <a:bodyPr>
            <a:normAutofit/>
          </a:bodyPr>
          <a:lstStyle/>
          <a:p>
            <a:pPr marL="68580" indent="0">
              <a:buNone/>
            </a:pPr>
            <a:r>
              <a:rPr kumimoji="1" lang="ja-JP" altLang="en-US" kern="1000" spc="-100" dirty="0"/>
              <a:t>男性の症状</a:t>
            </a:r>
            <a:endParaRPr lang="en-US" altLang="ja-JP" dirty="0"/>
          </a:p>
          <a:p>
            <a:r>
              <a:rPr lang="ja-JP" altLang="en-US" dirty="0"/>
              <a:t>胸がふくらむ（女性化乳房）</a:t>
            </a:r>
            <a:endParaRPr lang="en-US" altLang="ja-JP" dirty="0"/>
          </a:p>
          <a:p>
            <a:r>
              <a:rPr lang="ja-JP" altLang="en-US" dirty="0"/>
              <a:t>性欲が落ちる（性機能低下）</a:t>
            </a:r>
            <a:endParaRPr lang="en-US" altLang="ja-JP" dirty="0"/>
          </a:p>
        </p:txBody>
      </p:sp>
    </p:spTree>
    <p:extLst>
      <p:ext uri="{BB962C8B-B14F-4D97-AF65-F5344CB8AC3E}">
        <p14:creationId xmlns:p14="http://schemas.microsoft.com/office/powerpoint/2010/main" val="3023438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高プロラクチン血症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3672524" cy="3985668"/>
          </a:xfrm>
        </p:spPr>
        <p:txBody>
          <a:bodyPr>
            <a:normAutofit/>
          </a:bodyPr>
          <a:lstStyle/>
          <a:p>
            <a:pPr marL="68580" indent="0">
              <a:buNone/>
            </a:pPr>
            <a:r>
              <a:rPr kumimoji="1" lang="ja-JP" altLang="en-US" kern="1000" spc="-100" dirty="0"/>
              <a:t>上昇させやすい</a:t>
            </a:r>
            <a:endParaRPr lang="en-US" altLang="ja-JP" dirty="0"/>
          </a:p>
          <a:p>
            <a:r>
              <a:rPr kumimoji="1" lang="ja-JP" altLang="en-US" kern="1000" spc="-100" dirty="0"/>
              <a:t>リスペリドン</a:t>
            </a:r>
            <a:endParaRPr lang="en-US" altLang="ja-JP" dirty="0"/>
          </a:p>
          <a:p>
            <a:r>
              <a:rPr kumimoji="1" lang="ja-JP" altLang="en-US" kern="1000" spc="-100" dirty="0"/>
              <a:t>ペロスピロン</a:t>
            </a:r>
            <a:endParaRPr kumimoji="1" lang="en-US" altLang="ja-JP" kern="1000" spc="-100" dirty="0"/>
          </a:p>
        </p:txBody>
      </p:sp>
      <p:sp>
        <p:nvSpPr>
          <p:cNvPr id="4" name="コンテンツ プレースホルダー 2">
            <a:extLst>
              <a:ext uri="{FF2B5EF4-FFF2-40B4-BE49-F238E27FC236}">
                <a16:creationId xmlns:a16="http://schemas.microsoft.com/office/drawing/2014/main" id="{42FBDF99-A55E-436F-AC4D-B8CE47C94216}"/>
              </a:ext>
            </a:extLst>
          </p:cNvPr>
          <p:cNvSpPr txBox="1">
            <a:spLocks/>
          </p:cNvSpPr>
          <p:nvPr/>
        </p:nvSpPr>
        <p:spPr>
          <a:xfrm>
            <a:off x="4712027" y="2323652"/>
            <a:ext cx="3672524" cy="398566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a:lstStyle>
          <a:p>
            <a:pPr marL="68580" indent="0">
              <a:buFont typeface="Wingdings 2" pitchFamily="18" charset="2"/>
              <a:buNone/>
            </a:pPr>
            <a:r>
              <a:rPr lang="ja-JP" altLang="en-US" kern="1000" spc="-100" dirty="0"/>
              <a:t>上昇しにくい</a:t>
            </a:r>
            <a:endParaRPr lang="en-US" altLang="ja-JP" dirty="0"/>
          </a:p>
          <a:p>
            <a:r>
              <a:rPr lang="ja-JP" altLang="en-US" kern="1000" spc="-100" dirty="0"/>
              <a:t>ブロナンセリン</a:t>
            </a:r>
            <a:endParaRPr lang="en-US" altLang="ja-JP" dirty="0"/>
          </a:p>
          <a:p>
            <a:r>
              <a:rPr lang="ja-JP" altLang="en-US" kern="1000" spc="-100" dirty="0"/>
              <a:t>クエチアピン</a:t>
            </a:r>
            <a:endParaRPr lang="en-US" altLang="ja-JP" dirty="0"/>
          </a:p>
          <a:p>
            <a:r>
              <a:rPr lang="en-US" altLang="ja-JP" kern="1000" spc="-100" dirty="0"/>
              <a:t>LAI</a:t>
            </a:r>
          </a:p>
        </p:txBody>
      </p:sp>
      <p:sp>
        <p:nvSpPr>
          <p:cNvPr id="6" name="コンテンツ プレースホルダー 2">
            <a:extLst>
              <a:ext uri="{FF2B5EF4-FFF2-40B4-BE49-F238E27FC236}">
                <a16:creationId xmlns:a16="http://schemas.microsoft.com/office/drawing/2014/main" id="{7F178D2A-648E-4486-9898-5AB0B1B00876}"/>
              </a:ext>
            </a:extLst>
          </p:cNvPr>
          <p:cNvSpPr txBox="1">
            <a:spLocks/>
          </p:cNvSpPr>
          <p:nvPr/>
        </p:nvSpPr>
        <p:spPr>
          <a:xfrm>
            <a:off x="1043490" y="3933056"/>
            <a:ext cx="7128908" cy="306398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a:lstStyle>
          <a:p>
            <a:pPr marL="68580" indent="0">
              <a:buFont typeface="Wingdings 2" pitchFamily="18" charset="2"/>
              <a:buNone/>
            </a:pPr>
            <a:r>
              <a:rPr lang="ja-JP" altLang="en-US" kern="1000" spc="-100" dirty="0"/>
              <a:t>値を低下させる可能性</a:t>
            </a:r>
            <a:endParaRPr lang="en-US" altLang="ja-JP" dirty="0"/>
          </a:p>
          <a:p>
            <a:r>
              <a:rPr lang="ja-JP" altLang="en-US" kern="1000" spc="-100" dirty="0"/>
              <a:t>アリピプラゾール</a:t>
            </a:r>
            <a:endParaRPr lang="en-US" altLang="ja-JP" kern="1000" spc="-100" dirty="0"/>
          </a:p>
          <a:p>
            <a:endParaRPr lang="en-US" altLang="ja-JP" kern="1000" spc="-100" dirty="0"/>
          </a:p>
          <a:p>
            <a:pPr marL="68580" indent="0">
              <a:buFont typeface="Wingdings 2" pitchFamily="18" charset="2"/>
              <a:buNone/>
            </a:pPr>
            <a:r>
              <a:rPr lang="en-US" altLang="ja-JP" kern="1000" spc="-100" dirty="0"/>
              <a:t>※D2</a:t>
            </a:r>
            <a:r>
              <a:rPr lang="ja-JP" altLang="en-US" kern="1000" spc="-100" dirty="0"/>
              <a:t>占拠率より結合時間・血中濃度で値が変動</a:t>
            </a:r>
            <a:endParaRPr lang="en-US" altLang="ja-JP" dirty="0"/>
          </a:p>
        </p:txBody>
      </p:sp>
    </p:spTree>
    <p:extLst>
      <p:ext uri="{BB962C8B-B14F-4D97-AF65-F5344CB8AC3E}">
        <p14:creationId xmlns:p14="http://schemas.microsoft.com/office/powerpoint/2010/main" val="18579796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高プロラクチン血症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985668"/>
          </a:xfrm>
        </p:spPr>
        <p:txBody>
          <a:bodyPr>
            <a:normAutofit/>
          </a:bodyPr>
          <a:lstStyle/>
          <a:p>
            <a:pPr marL="68580" indent="0">
              <a:buNone/>
            </a:pPr>
            <a:r>
              <a:rPr lang="ja-JP" altLang="en-US" dirty="0"/>
              <a:t>対処法</a:t>
            </a:r>
          </a:p>
          <a:p>
            <a:r>
              <a:rPr lang="ja-JP" altLang="en-US" dirty="0"/>
              <a:t>お薬の減量</a:t>
            </a:r>
          </a:p>
          <a:p>
            <a:r>
              <a:rPr lang="ja-JP" altLang="en-US" dirty="0"/>
              <a:t>他の抗精神病薬へ変更</a:t>
            </a:r>
            <a:endParaRPr lang="en-US" altLang="ja-JP" dirty="0"/>
          </a:p>
        </p:txBody>
      </p:sp>
    </p:spTree>
    <p:extLst>
      <p:ext uri="{BB962C8B-B14F-4D97-AF65-F5344CB8AC3E}">
        <p14:creationId xmlns:p14="http://schemas.microsoft.com/office/powerpoint/2010/main" val="30522600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口渇・便秘・巨大結腸症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pPr marL="68580" indent="0">
              <a:buNone/>
            </a:pPr>
            <a:r>
              <a:rPr lang="ja-JP" altLang="en-US" dirty="0"/>
              <a:t>前文</a:t>
            </a:r>
            <a:endParaRPr lang="en-US" altLang="ja-JP" dirty="0"/>
          </a:p>
          <a:p>
            <a:r>
              <a:rPr lang="ja-JP" altLang="en-US" dirty="0"/>
              <a:t>向精神薬の副作用で、もっとも知られているのは、便秘や口渇。</a:t>
            </a:r>
            <a:endParaRPr lang="en-US" altLang="ja-JP" dirty="0"/>
          </a:p>
          <a:p>
            <a:r>
              <a:rPr lang="ja-JP" altLang="en-US" dirty="0"/>
              <a:t>精神科薬物療法で不快に思うことに「便が出にくい」が上位にランクする。</a:t>
            </a:r>
            <a:endParaRPr lang="en-US" altLang="ja-JP" dirty="0"/>
          </a:p>
          <a:p>
            <a:r>
              <a:rPr lang="ja-JP" altLang="en-US" dirty="0"/>
              <a:t>お腹の調子が脳機能や気分と関連する可能性（古典的脳腸軸）</a:t>
            </a:r>
            <a:endParaRPr lang="ja-JP" altLang="ja-JP" dirty="0"/>
          </a:p>
        </p:txBody>
      </p:sp>
    </p:spTree>
    <p:extLst>
      <p:ext uri="{BB962C8B-B14F-4D97-AF65-F5344CB8AC3E}">
        <p14:creationId xmlns:p14="http://schemas.microsoft.com/office/powerpoint/2010/main" val="21421837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口渇・便秘・巨大結腸症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769644"/>
          </a:xfrm>
        </p:spPr>
        <p:txBody>
          <a:bodyPr>
            <a:normAutofit/>
          </a:bodyPr>
          <a:lstStyle/>
          <a:p>
            <a:pPr marL="68580" indent="0">
              <a:buNone/>
            </a:pPr>
            <a:r>
              <a:rPr lang="ja-JP" altLang="en-US" dirty="0"/>
              <a:t>機序</a:t>
            </a:r>
            <a:endParaRPr lang="en-US" altLang="ja-JP" dirty="0"/>
          </a:p>
          <a:p>
            <a:r>
              <a:rPr lang="ja-JP" altLang="en-US" dirty="0"/>
              <a:t>抗精神病薬が、アセチルコリンという物質が働くムスカリン受容体をブロック（抗コリン作用）</a:t>
            </a:r>
          </a:p>
          <a:p>
            <a:r>
              <a:rPr lang="ja-JP" altLang="en-US" dirty="0"/>
              <a:t>アセチルコリンは副交感神経の働きを伝える物質</a:t>
            </a:r>
            <a:endParaRPr lang="en-US" altLang="ja-JP" dirty="0"/>
          </a:p>
          <a:p>
            <a:r>
              <a:rPr lang="ja-JP" altLang="en-US" dirty="0"/>
              <a:t>これをブロックすると、末梢性では、胃腸の働きは抑えられ、便秘や尿閉になり、口喝となる。中枢性では、認知機能が低下する。</a:t>
            </a:r>
          </a:p>
        </p:txBody>
      </p:sp>
    </p:spTree>
    <p:extLst>
      <p:ext uri="{BB962C8B-B14F-4D97-AF65-F5344CB8AC3E}">
        <p14:creationId xmlns:p14="http://schemas.microsoft.com/office/powerpoint/2010/main" val="13290719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口渇・便秘・巨大結腸症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pPr marL="68580" indent="0">
              <a:buNone/>
            </a:pPr>
            <a:r>
              <a:rPr lang="ja-JP" altLang="en-US" dirty="0"/>
              <a:t>対処法</a:t>
            </a:r>
          </a:p>
          <a:p>
            <a:r>
              <a:rPr lang="en-US" altLang="ja-JP" dirty="0"/>
              <a:t>1.</a:t>
            </a:r>
            <a:r>
              <a:rPr lang="ja-JP" altLang="en-US" dirty="0"/>
              <a:t>生活習慣の改善</a:t>
            </a:r>
          </a:p>
          <a:p>
            <a:r>
              <a:rPr lang="en-US" altLang="ja-JP" dirty="0"/>
              <a:t>2.</a:t>
            </a:r>
            <a:r>
              <a:rPr lang="ja-JP" altLang="en-US" dirty="0"/>
              <a:t>原因薬の減量</a:t>
            </a:r>
          </a:p>
          <a:p>
            <a:r>
              <a:rPr lang="en-US" altLang="ja-JP" dirty="0"/>
              <a:t>3.</a:t>
            </a:r>
            <a:r>
              <a:rPr lang="ja-JP" altLang="en-US" dirty="0"/>
              <a:t>下剤や漢方などの追加</a:t>
            </a:r>
          </a:p>
          <a:p>
            <a:r>
              <a:rPr lang="en-US" altLang="ja-JP" dirty="0"/>
              <a:t>4.</a:t>
            </a:r>
            <a:r>
              <a:rPr lang="ja-JP" altLang="en-US" dirty="0"/>
              <a:t>他の抗精神病薬へ変更</a:t>
            </a:r>
            <a:endParaRPr lang="ja-JP" altLang="ja-JP" dirty="0"/>
          </a:p>
        </p:txBody>
      </p:sp>
    </p:spTree>
    <p:extLst>
      <p:ext uri="{BB962C8B-B14F-4D97-AF65-F5344CB8AC3E}">
        <p14:creationId xmlns:p14="http://schemas.microsoft.com/office/powerpoint/2010/main" val="39777610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口渇・便秘・巨大結腸症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pPr marL="68580" indent="0">
              <a:buNone/>
            </a:pPr>
            <a:r>
              <a:rPr lang="ja-JP" altLang="en-US" dirty="0"/>
              <a:t>巨大結腸症の機序</a:t>
            </a:r>
          </a:p>
          <a:p>
            <a:r>
              <a:rPr lang="ja-JP" altLang="en-US" dirty="0"/>
              <a:t>抗コリン作用により腸管の運動機能が低下し、糞塊が腸管内に停滞すると、糞塊により腸管壁が物理的に伸展され続け、腸管平滑筋の断裂が起こり筋層が薄くなる。筋層内には長官の運動を司るアウエルバッハ（</a:t>
            </a:r>
            <a:r>
              <a:rPr lang="en-US" altLang="ja-JP" dirty="0"/>
              <a:t>Auerbach</a:t>
            </a:r>
            <a:r>
              <a:rPr lang="ja-JP" altLang="en-US" dirty="0"/>
              <a:t>）神経叢があり、その変性が起こるためますます腸管の蠕動が低下する悪循環が起こる</a:t>
            </a:r>
            <a:endParaRPr lang="ja-JP" altLang="ja-JP" dirty="0"/>
          </a:p>
        </p:txBody>
      </p:sp>
    </p:spTree>
    <p:extLst>
      <p:ext uri="{BB962C8B-B14F-4D97-AF65-F5344CB8AC3E}">
        <p14:creationId xmlns:p14="http://schemas.microsoft.com/office/powerpoint/2010/main" val="29212804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口渇・便秘・巨大結腸症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巨大結腸症の予防</a:t>
            </a:r>
          </a:p>
          <a:p>
            <a:r>
              <a:rPr lang="ja-JP" altLang="en-US" dirty="0"/>
              <a:t>抗コリン作用の強い抗精神病薬を複数併用しない</a:t>
            </a:r>
          </a:p>
          <a:p>
            <a:r>
              <a:rPr lang="ja-JP" altLang="en-US" dirty="0"/>
              <a:t>抗パーキンソン病薬を長期にわたり併用しない</a:t>
            </a:r>
          </a:p>
          <a:p>
            <a:r>
              <a:rPr lang="ja-JP" altLang="en-US" dirty="0"/>
              <a:t>排便習慣をつける</a:t>
            </a:r>
          </a:p>
          <a:p>
            <a:r>
              <a:rPr lang="ja-JP" altLang="en-US" dirty="0"/>
              <a:t>適度な運動をする</a:t>
            </a:r>
          </a:p>
          <a:p>
            <a:r>
              <a:rPr lang="ja-JP" altLang="en-US" dirty="0"/>
              <a:t>食事を規則正しく摂り食物繊維をバランスよく摂取する</a:t>
            </a:r>
          </a:p>
          <a:p>
            <a:r>
              <a:rPr lang="ja-JP" altLang="en-US" dirty="0"/>
              <a:t>腸内環境を整える</a:t>
            </a:r>
            <a:endParaRPr lang="ja-JP" altLang="ja-JP" dirty="0"/>
          </a:p>
        </p:txBody>
      </p:sp>
    </p:spTree>
    <p:extLst>
      <p:ext uri="{BB962C8B-B14F-4D97-AF65-F5344CB8AC3E}">
        <p14:creationId xmlns:p14="http://schemas.microsoft.com/office/powerpoint/2010/main" val="356535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受容体 Ｙ</a:t>
            </a:r>
            <a:endParaRPr lang="en-US" altLang="ja-JP" sz="2800" dirty="0"/>
          </a:p>
          <a:p>
            <a:pPr>
              <a:lnSpc>
                <a:spcPts val="2800"/>
              </a:lnSpc>
            </a:pPr>
            <a:r>
              <a:rPr lang="ja-JP" altLang="en-US" sz="2800" dirty="0"/>
              <a:t>神経ホルモン ∴∵</a:t>
            </a:r>
            <a:endParaRPr lang="en-US" altLang="ja-JP" sz="2800" dirty="0"/>
          </a:p>
          <a:p>
            <a:pPr>
              <a:lnSpc>
                <a:spcPts val="2800"/>
              </a:lnSpc>
            </a:pPr>
            <a:r>
              <a:rPr lang="ja-JP" altLang="en-US" sz="2800" dirty="0"/>
              <a:t>遮断薬 ▽　　</a:t>
            </a: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a:t>∵</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b="1" dirty="0">
                <a:solidFill>
                  <a:srgbClr val="FF0000"/>
                </a:solidFill>
              </a:rPr>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Tree>
    <p:extLst>
      <p:ext uri="{BB962C8B-B14F-4D97-AF65-F5344CB8AC3E}">
        <p14:creationId xmlns:p14="http://schemas.microsoft.com/office/powerpoint/2010/main" val="4778980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ふらつき</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機序</a:t>
            </a:r>
            <a:endParaRPr lang="en-US" altLang="ja-JP" dirty="0"/>
          </a:p>
          <a:p>
            <a:r>
              <a:rPr lang="ja-JP" altLang="en-US" dirty="0"/>
              <a:t>抗精神病薬のいろいろな作用が重なり、ふらつきが認められることがある。</a:t>
            </a:r>
          </a:p>
          <a:p>
            <a:r>
              <a:rPr lang="ja-JP" altLang="en-US" dirty="0"/>
              <a:t>とくに血管の調節を行っているアドレナリン</a:t>
            </a:r>
            <a:r>
              <a:rPr lang="en-US" altLang="ja-JP" dirty="0"/>
              <a:t>α1</a:t>
            </a:r>
            <a:r>
              <a:rPr lang="ja-JP" altLang="en-US" dirty="0"/>
              <a:t>作用の影響が大きい。脳に血液がうまくめぐらなければ、くらくらしてふらついてしまう。いわゆる立ちくらみは、この作用によるところが大きい。</a:t>
            </a:r>
            <a:endParaRPr lang="ja-JP" altLang="ja-JP" dirty="0"/>
          </a:p>
        </p:txBody>
      </p:sp>
    </p:spTree>
    <p:extLst>
      <p:ext uri="{BB962C8B-B14F-4D97-AF65-F5344CB8AC3E}">
        <p14:creationId xmlns:p14="http://schemas.microsoft.com/office/powerpoint/2010/main" val="35965917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ふらつき</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対処法</a:t>
            </a:r>
          </a:p>
          <a:p>
            <a:r>
              <a:rPr lang="ja-JP" altLang="en-US" dirty="0"/>
              <a:t>生活習慣の改善</a:t>
            </a:r>
          </a:p>
          <a:p>
            <a:r>
              <a:rPr lang="ja-JP" altLang="en-US" dirty="0"/>
              <a:t>原因薬の減量</a:t>
            </a:r>
          </a:p>
          <a:p>
            <a:r>
              <a:rPr lang="ja-JP" altLang="en-US" dirty="0"/>
              <a:t>昇圧剤の追加</a:t>
            </a:r>
          </a:p>
          <a:p>
            <a:r>
              <a:rPr lang="ja-JP" altLang="en-US" dirty="0"/>
              <a:t>他の抗精神病薬へ変更。</a:t>
            </a:r>
            <a:endParaRPr lang="ja-JP" altLang="ja-JP" dirty="0"/>
          </a:p>
        </p:txBody>
      </p:sp>
    </p:spTree>
    <p:extLst>
      <p:ext uri="{BB962C8B-B14F-4D97-AF65-F5344CB8AC3E}">
        <p14:creationId xmlns:p14="http://schemas.microsoft.com/office/powerpoint/2010/main" val="615784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眠気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機序</a:t>
            </a:r>
            <a:endParaRPr lang="en-US" altLang="ja-JP" dirty="0"/>
          </a:p>
          <a:p>
            <a:r>
              <a:rPr lang="ja-JP" altLang="en-US" dirty="0"/>
              <a:t>ヒスタミン受容体遮断作用（影響が大きい）</a:t>
            </a:r>
            <a:endParaRPr lang="en-US" altLang="ja-JP" dirty="0"/>
          </a:p>
          <a:p>
            <a:pPr marL="68580" indent="0">
              <a:buNone/>
            </a:pPr>
            <a:r>
              <a:rPr lang="ja-JP" altLang="en-US" dirty="0"/>
              <a:t>　セロトニン</a:t>
            </a:r>
            <a:r>
              <a:rPr lang="en-US" altLang="ja-JP" dirty="0"/>
              <a:t>2</a:t>
            </a:r>
            <a:r>
              <a:rPr lang="ja-JP" altLang="en-US" dirty="0"/>
              <a:t>Ａ受容体遮断作用</a:t>
            </a:r>
            <a:endParaRPr lang="en-US" altLang="ja-JP" dirty="0"/>
          </a:p>
          <a:p>
            <a:pPr marL="68580" indent="0">
              <a:buNone/>
            </a:pPr>
            <a:r>
              <a:rPr lang="ja-JP" altLang="en-US" dirty="0"/>
              <a:t>　アドレナリン</a:t>
            </a:r>
            <a:r>
              <a:rPr lang="en-US" altLang="ja-JP" dirty="0"/>
              <a:t>α1</a:t>
            </a:r>
            <a:r>
              <a:rPr lang="ja-JP" altLang="en-US" dirty="0"/>
              <a:t>受容体遮断作用</a:t>
            </a:r>
          </a:p>
          <a:p>
            <a:r>
              <a:rPr lang="ja-JP" altLang="en-US" dirty="0"/>
              <a:t>抗ヒスタミン作用とは、風邪薬や花粉症のお薬を服用してきたときの眠気。ヒスタミンは脳の覚醒状態に大切な脳内物質なので、これがブロックされることで眠気が生じる。</a:t>
            </a:r>
            <a:endParaRPr lang="ja-JP" altLang="ja-JP" dirty="0"/>
          </a:p>
        </p:txBody>
      </p:sp>
    </p:spTree>
    <p:extLst>
      <p:ext uri="{BB962C8B-B14F-4D97-AF65-F5344CB8AC3E}">
        <p14:creationId xmlns:p14="http://schemas.microsoft.com/office/powerpoint/2010/main" val="36287471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眠気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対処法</a:t>
            </a:r>
            <a:endParaRPr lang="en-US" altLang="ja-JP" dirty="0"/>
          </a:p>
          <a:p>
            <a:r>
              <a:rPr lang="en-US" altLang="ja-JP" dirty="0"/>
              <a:t>1.</a:t>
            </a:r>
            <a:r>
              <a:rPr lang="ja-JP" altLang="en-US" dirty="0"/>
              <a:t>睡眠環境や習慣を見直す</a:t>
            </a:r>
          </a:p>
          <a:p>
            <a:r>
              <a:rPr lang="en-US" altLang="ja-JP" dirty="0"/>
              <a:t>2.</a:t>
            </a:r>
            <a:r>
              <a:rPr lang="ja-JP" altLang="en-US" dirty="0"/>
              <a:t>原因薬の減量</a:t>
            </a:r>
          </a:p>
          <a:p>
            <a:r>
              <a:rPr lang="en-US" altLang="ja-JP" dirty="0"/>
              <a:t>3.</a:t>
            </a:r>
            <a:r>
              <a:rPr lang="ja-JP" altLang="en-US" dirty="0"/>
              <a:t>飲み方を工夫する</a:t>
            </a:r>
          </a:p>
          <a:p>
            <a:r>
              <a:rPr lang="en-US" altLang="ja-JP" dirty="0"/>
              <a:t>4.</a:t>
            </a:r>
            <a:r>
              <a:rPr lang="ja-JP" altLang="en-US" dirty="0"/>
              <a:t>他の抗精神病薬へ変更</a:t>
            </a:r>
            <a:endParaRPr lang="ja-JP" altLang="ja-JP" dirty="0"/>
          </a:p>
        </p:txBody>
      </p:sp>
    </p:spTree>
    <p:extLst>
      <p:ext uri="{BB962C8B-B14F-4D97-AF65-F5344CB8AC3E}">
        <p14:creationId xmlns:p14="http://schemas.microsoft.com/office/powerpoint/2010/main" val="28100799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過鎮静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508977"/>
          </a:xfrm>
        </p:spPr>
        <p:txBody>
          <a:bodyPr>
            <a:normAutofit/>
          </a:bodyPr>
          <a:lstStyle/>
          <a:p>
            <a:pPr marL="68580" indent="0">
              <a:buNone/>
            </a:pPr>
            <a:r>
              <a:rPr lang="ja-JP" altLang="en-US" dirty="0"/>
              <a:t>機序</a:t>
            </a:r>
            <a:endParaRPr lang="en-US" altLang="ja-JP" dirty="0"/>
          </a:p>
          <a:p>
            <a:r>
              <a:rPr lang="ja-JP" altLang="en-US" dirty="0"/>
              <a:t>ドパミン</a:t>
            </a:r>
            <a:r>
              <a:rPr lang="en-US" altLang="ja-JP" dirty="0"/>
              <a:t>D2</a:t>
            </a:r>
            <a:r>
              <a:rPr lang="ja-JP" altLang="en-US" dirty="0"/>
              <a:t>受容体遮断</a:t>
            </a:r>
            <a:endParaRPr lang="en-US" altLang="ja-JP" dirty="0"/>
          </a:p>
          <a:p>
            <a:r>
              <a:rPr lang="ja-JP" altLang="en-US" dirty="0"/>
              <a:t>ヒスタミン</a:t>
            </a:r>
            <a:r>
              <a:rPr lang="en-US" altLang="ja-JP" dirty="0"/>
              <a:t>H1</a:t>
            </a:r>
            <a:r>
              <a:rPr lang="ja-JP" altLang="en-US" dirty="0"/>
              <a:t>受容体遮断</a:t>
            </a:r>
            <a:endParaRPr lang="en-US" altLang="ja-JP" dirty="0"/>
          </a:p>
          <a:p>
            <a:r>
              <a:rPr lang="ja-JP" altLang="en-US" dirty="0"/>
              <a:t>アドレナリン</a:t>
            </a:r>
            <a:r>
              <a:rPr lang="en-US" altLang="ja-JP" dirty="0"/>
              <a:t>α1</a:t>
            </a:r>
            <a:r>
              <a:rPr lang="ja-JP" altLang="en-US" dirty="0"/>
              <a:t>受容体遮断</a:t>
            </a:r>
          </a:p>
          <a:p>
            <a:pPr marL="68580" indent="0">
              <a:buNone/>
            </a:pPr>
            <a:r>
              <a:rPr lang="en-US" altLang="ja-JP" dirty="0"/>
              <a:t>※</a:t>
            </a:r>
            <a:r>
              <a:rPr lang="ja-JP" altLang="en-US" dirty="0"/>
              <a:t>多剤併用は過鎮静を起こしやすい</a:t>
            </a:r>
            <a:endParaRPr lang="en-US" altLang="ja-JP" dirty="0"/>
          </a:p>
          <a:p>
            <a:endParaRPr lang="en-US" altLang="ja-JP" dirty="0"/>
          </a:p>
        </p:txBody>
      </p:sp>
    </p:spTree>
    <p:extLst>
      <p:ext uri="{BB962C8B-B14F-4D97-AF65-F5344CB8AC3E}">
        <p14:creationId xmlns:p14="http://schemas.microsoft.com/office/powerpoint/2010/main" val="565262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過鎮静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en-US" altLang="ja-JP" dirty="0"/>
              <a:t>H1</a:t>
            </a:r>
            <a:r>
              <a:rPr lang="ja-JP" altLang="en-US" dirty="0"/>
              <a:t>受容体遮断が強い薬剤</a:t>
            </a:r>
            <a:endParaRPr lang="en-US" altLang="ja-JP" dirty="0"/>
          </a:p>
          <a:p>
            <a:r>
              <a:rPr lang="ja-JP" altLang="en-US" dirty="0"/>
              <a:t>クロザピン</a:t>
            </a:r>
            <a:endParaRPr lang="en-US" altLang="ja-JP" dirty="0"/>
          </a:p>
          <a:p>
            <a:r>
              <a:rPr lang="ja-JP" altLang="en-US" dirty="0"/>
              <a:t>クエチアピン</a:t>
            </a:r>
            <a:endParaRPr lang="en-US" altLang="ja-JP" dirty="0"/>
          </a:p>
          <a:p>
            <a:r>
              <a:rPr lang="ja-JP" altLang="en-US" dirty="0"/>
              <a:t>オランザピンなど</a:t>
            </a:r>
            <a:endParaRPr lang="en-US" altLang="ja-JP" dirty="0"/>
          </a:p>
          <a:p>
            <a:pPr marL="68580" indent="0">
              <a:buNone/>
            </a:pPr>
            <a:r>
              <a:rPr lang="en-US" altLang="ja-JP" dirty="0"/>
              <a:t>α1</a:t>
            </a:r>
            <a:r>
              <a:rPr lang="ja-JP" altLang="en-US" dirty="0"/>
              <a:t>受容体遮断が強い薬剤</a:t>
            </a:r>
            <a:endParaRPr lang="en-US" altLang="ja-JP" dirty="0"/>
          </a:p>
          <a:p>
            <a:r>
              <a:rPr lang="ja-JP" altLang="en-US" dirty="0"/>
              <a:t>リスペリドン</a:t>
            </a:r>
            <a:endParaRPr lang="en-US" altLang="ja-JP" dirty="0"/>
          </a:p>
          <a:p>
            <a:r>
              <a:rPr lang="ja-JP" altLang="en-US" dirty="0"/>
              <a:t>ブロナンセリンなど</a:t>
            </a:r>
            <a:endParaRPr lang="en-US" altLang="ja-JP" dirty="0"/>
          </a:p>
        </p:txBody>
      </p:sp>
    </p:spTree>
    <p:extLst>
      <p:ext uri="{BB962C8B-B14F-4D97-AF65-F5344CB8AC3E}">
        <p14:creationId xmlns:p14="http://schemas.microsoft.com/office/powerpoint/2010/main" val="2940267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誤嚥性肺炎</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機序</a:t>
            </a:r>
            <a:endParaRPr lang="en-US" altLang="ja-JP" dirty="0"/>
          </a:p>
          <a:p>
            <a:r>
              <a:rPr lang="ja-JP" altLang="en-US" dirty="0"/>
              <a:t>ドパミン遮断による錐体外路症状に関連した「むせ」</a:t>
            </a:r>
          </a:p>
          <a:p>
            <a:r>
              <a:rPr lang="ja-JP" altLang="en-US" dirty="0"/>
              <a:t>嚥下反射の低下による不顕性誤嚥</a:t>
            </a:r>
          </a:p>
          <a:p>
            <a:r>
              <a:rPr lang="ja-JP" altLang="en-US" dirty="0"/>
              <a:t>抗コリン作用による食道拡張、食塊逆流に関連した誤嚥性肺炎</a:t>
            </a:r>
            <a:endParaRPr lang="en-US" altLang="ja-JP" dirty="0"/>
          </a:p>
        </p:txBody>
      </p:sp>
    </p:spTree>
    <p:extLst>
      <p:ext uri="{BB962C8B-B14F-4D97-AF65-F5344CB8AC3E}">
        <p14:creationId xmlns:p14="http://schemas.microsoft.com/office/powerpoint/2010/main" val="22558599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体重増加</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機序</a:t>
            </a:r>
          </a:p>
          <a:p>
            <a:r>
              <a:rPr lang="ja-JP" altLang="en-US" dirty="0"/>
              <a:t>ヒスタミンＨ１受容体遮断作用</a:t>
            </a:r>
          </a:p>
          <a:p>
            <a:r>
              <a:rPr lang="ja-JP" altLang="en-US" dirty="0"/>
              <a:t>セロトニン２Ｃ受容体遮断作用</a:t>
            </a:r>
          </a:p>
          <a:p>
            <a:pPr marL="68580" indent="0">
              <a:buNone/>
            </a:pPr>
            <a:r>
              <a:rPr lang="en-US" altLang="ja-JP" dirty="0"/>
              <a:t>※</a:t>
            </a:r>
            <a:r>
              <a:rPr lang="ja-JP" altLang="en-US" dirty="0"/>
              <a:t>食欲が増加するだけでなく、代謝への悪影響があることがあり、マウス実験では、同じカロリーの餌を与えても肥満になりやすい。このため、食べている以上に体重増加する。</a:t>
            </a:r>
            <a:endParaRPr lang="en-US" altLang="ja-JP" dirty="0"/>
          </a:p>
        </p:txBody>
      </p:sp>
    </p:spTree>
    <p:extLst>
      <p:ext uri="{BB962C8B-B14F-4D97-AF65-F5344CB8AC3E}">
        <p14:creationId xmlns:p14="http://schemas.microsoft.com/office/powerpoint/2010/main" val="33252028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体重増加</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糖尿病の患者さんに禁忌の抗精神病薬</a:t>
            </a:r>
            <a:endParaRPr lang="en-US" altLang="ja-JP" dirty="0"/>
          </a:p>
          <a:p>
            <a:r>
              <a:rPr lang="ja-JP" altLang="en-US" dirty="0"/>
              <a:t>ジプレキサ</a:t>
            </a:r>
            <a:endParaRPr lang="en-US" altLang="ja-JP" dirty="0"/>
          </a:p>
          <a:p>
            <a:r>
              <a:rPr lang="ja-JP" altLang="en-US" dirty="0"/>
              <a:t>クロザピン</a:t>
            </a:r>
            <a:endParaRPr lang="en-US" altLang="ja-JP" dirty="0"/>
          </a:p>
          <a:p>
            <a:r>
              <a:rPr lang="ja-JP" altLang="en-US" dirty="0"/>
              <a:t>セロクエル</a:t>
            </a:r>
            <a:endParaRPr lang="en-US" altLang="ja-JP" dirty="0"/>
          </a:p>
          <a:p>
            <a:pPr marL="68580" indent="0">
              <a:buNone/>
            </a:pPr>
            <a:r>
              <a:rPr lang="en-US" altLang="ja-JP" dirty="0"/>
              <a:t>※</a:t>
            </a:r>
            <a:r>
              <a:rPr lang="ja-JP" altLang="en-US" dirty="0"/>
              <a:t>すべてＭＡＲＴＡ</a:t>
            </a:r>
            <a:endParaRPr lang="en-US" altLang="ja-JP" dirty="0"/>
          </a:p>
        </p:txBody>
      </p:sp>
    </p:spTree>
    <p:extLst>
      <p:ext uri="{BB962C8B-B14F-4D97-AF65-F5344CB8AC3E}">
        <p14:creationId xmlns:p14="http://schemas.microsoft.com/office/powerpoint/2010/main" val="21981114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体重増加</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メタボリック・シンドロームの有病率（アメリカ）</a:t>
            </a:r>
            <a:endParaRPr lang="en-US" altLang="ja-JP" dirty="0"/>
          </a:p>
          <a:p>
            <a:r>
              <a:rPr lang="ja-JP" altLang="en-US" dirty="0"/>
              <a:t>単剤治療で約</a:t>
            </a:r>
            <a:r>
              <a:rPr lang="en-US" altLang="ja-JP" dirty="0"/>
              <a:t>35</a:t>
            </a:r>
            <a:r>
              <a:rPr lang="ja-JP" altLang="en-US" dirty="0"/>
              <a:t>％</a:t>
            </a:r>
            <a:endParaRPr lang="en-US" altLang="ja-JP" dirty="0"/>
          </a:p>
          <a:p>
            <a:r>
              <a:rPr lang="en-US" altLang="ja-JP" dirty="0"/>
              <a:t>2</a:t>
            </a:r>
            <a:r>
              <a:rPr lang="ja-JP" altLang="en-US" dirty="0"/>
              <a:t>剤以上では約</a:t>
            </a:r>
            <a:r>
              <a:rPr lang="en-US" altLang="ja-JP" dirty="0"/>
              <a:t>50</a:t>
            </a:r>
            <a:r>
              <a:rPr lang="ja-JP" altLang="en-US" dirty="0"/>
              <a:t>％</a:t>
            </a:r>
            <a:endParaRPr lang="en-US" altLang="ja-JP" dirty="0"/>
          </a:p>
          <a:p>
            <a:pPr marL="68580" indent="0">
              <a:buNone/>
            </a:pPr>
            <a:r>
              <a:rPr lang="en-US" altLang="ja-JP" dirty="0"/>
              <a:t>※</a:t>
            </a:r>
            <a:r>
              <a:rPr lang="ja-JP" altLang="en-US" dirty="0"/>
              <a:t>メタボリック・シンドロームの重症度は、抗精神病薬の</a:t>
            </a:r>
            <a:r>
              <a:rPr lang="en-US" altLang="ja-JP" dirty="0"/>
              <a:t>CP</a:t>
            </a:r>
            <a:r>
              <a:rPr lang="ja-JP" altLang="en-US" dirty="0"/>
              <a:t>換算量には関連しないが、抗精神病薬の剤数とは相関するというデータもある</a:t>
            </a:r>
          </a:p>
        </p:txBody>
      </p:sp>
    </p:spTree>
    <p:extLst>
      <p:ext uri="{BB962C8B-B14F-4D97-AF65-F5344CB8AC3E}">
        <p14:creationId xmlns:p14="http://schemas.microsoft.com/office/powerpoint/2010/main" val="32666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受容体 Ｙ</a:t>
            </a:r>
            <a:endParaRPr lang="en-US" altLang="ja-JP" sz="2800" dirty="0"/>
          </a:p>
          <a:p>
            <a:pPr>
              <a:lnSpc>
                <a:spcPts val="2800"/>
              </a:lnSpc>
            </a:pPr>
            <a:r>
              <a:rPr lang="ja-JP" altLang="en-US" sz="2800" dirty="0"/>
              <a:t>神経ホルモン ∴∵</a:t>
            </a:r>
            <a:endParaRPr lang="en-US" altLang="ja-JP" sz="2800" dirty="0"/>
          </a:p>
          <a:p>
            <a:pPr>
              <a:lnSpc>
                <a:spcPts val="2800"/>
              </a:lnSpc>
            </a:pPr>
            <a:r>
              <a:rPr lang="ja-JP" altLang="en-US" sz="2800" dirty="0"/>
              <a:t>遮断薬 ▽</a:t>
            </a:r>
            <a:endParaRPr kumimoji="1" lang="en-US" altLang="ja-JP" dirty="0"/>
          </a:p>
          <a:p>
            <a:pPr marL="68580" indent="0">
              <a:lnSpc>
                <a:spcPts val="2800"/>
              </a:lnSpc>
              <a:buNone/>
            </a:pPr>
            <a:r>
              <a:rPr lang="ja-JP" altLang="en-US" sz="4800" dirty="0"/>
              <a:t>　　　　　</a:t>
            </a: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a:t>∵</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b="1" dirty="0">
                <a:solidFill>
                  <a:srgbClr val="FF0000"/>
                </a:solidFill>
              </a:rPr>
              <a:t>D2</a:t>
            </a:r>
            <a:r>
              <a:rPr kumimoji="1" lang="ja-JP" altLang="en-US" sz="3200" dirty="0"/>
              <a:t>　  </a:t>
            </a:r>
            <a:r>
              <a:rPr kumimoji="1" lang="en-US" altLang="ja-JP" sz="3200" dirty="0"/>
              <a:t>5HT</a:t>
            </a:r>
            <a:r>
              <a:rPr kumimoji="1" lang="ja-JP" altLang="en-US" sz="3200" dirty="0"/>
              <a:t>　  </a:t>
            </a:r>
            <a:r>
              <a:rPr kumimoji="1" lang="en-US" altLang="ja-JP" sz="3200" dirty="0">
                <a:solidFill>
                  <a:schemeClr val="bg1"/>
                </a:solidFill>
              </a:rPr>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4161634" y="414734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9625855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体重増加</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対処法</a:t>
            </a:r>
          </a:p>
          <a:p>
            <a:r>
              <a:rPr lang="en-US" altLang="ja-JP" dirty="0"/>
              <a:t>1.</a:t>
            </a:r>
            <a:r>
              <a:rPr lang="ja-JP" altLang="en-US" dirty="0"/>
              <a:t>体重測定・食事管理</a:t>
            </a:r>
          </a:p>
          <a:p>
            <a:r>
              <a:rPr lang="en-US" altLang="ja-JP" dirty="0"/>
              <a:t>2.</a:t>
            </a:r>
            <a:r>
              <a:rPr lang="ja-JP" altLang="en-US" dirty="0"/>
              <a:t>運動</a:t>
            </a:r>
          </a:p>
          <a:p>
            <a:r>
              <a:rPr lang="en-US" altLang="ja-JP" dirty="0"/>
              <a:t>3.</a:t>
            </a:r>
            <a:r>
              <a:rPr lang="ja-JP" altLang="en-US" dirty="0"/>
              <a:t>原因薬の減量</a:t>
            </a:r>
          </a:p>
          <a:p>
            <a:r>
              <a:rPr lang="en-US" altLang="ja-JP" dirty="0"/>
              <a:t>4.</a:t>
            </a:r>
            <a:r>
              <a:rPr lang="ja-JP" altLang="en-US" dirty="0"/>
              <a:t>他の抗精神病薬へ変更</a:t>
            </a:r>
            <a:endParaRPr lang="en-US" altLang="ja-JP" dirty="0"/>
          </a:p>
        </p:txBody>
      </p:sp>
    </p:spTree>
    <p:extLst>
      <p:ext uri="{BB962C8B-B14F-4D97-AF65-F5344CB8AC3E}">
        <p14:creationId xmlns:p14="http://schemas.microsoft.com/office/powerpoint/2010/main" val="4151921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⑧副作用（抗精神病薬）</a:t>
            </a:r>
            <a:br>
              <a:rPr lang="en-US" altLang="ja-JP" dirty="0"/>
            </a:br>
            <a:r>
              <a:rPr lang="ja-JP" altLang="en-US" dirty="0"/>
              <a:t>代表的な副作用／ 重篤な副作用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3" y="2323652"/>
            <a:ext cx="4392604" cy="3508977"/>
          </a:xfrm>
        </p:spPr>
        <p:txBody>
          <a:bodyPr>
            <a:normAutofit lnSpcReduction="10000"/>
          </a:bodyPr>
          <a:lstStyle/>
          <a:p>
            <a:r>
              <a:rPr kumimoji="1" lang="ja-JP" altLang="en-US" kern="1000" spc="-100" dirty="0"/>
              <a:t>錐体外路症状（ＥＰＳ）</a:t>
            </a:r>
          </a:p>
          <a:p>
            <a:r>
              <a:rPr kumimoji="1" lang="ja-JP" altLang="en-US" kern="1000" spc="-100" dirty="0"/>
              <a:t>高プロラクチン血症</a:t>
            </a:r>
          </a:p>
          <a:p>
            <a:r>
              <a:rPr kumimoji="1" lang="ja-JP" altLang="en-US" kern="1000" spc="-100" dirty="0"/>
              <a:t>口渇・便秘・巨大結腸症</a:t>
            </a:r>
          </a:p>
          <a:p>
            <a:r>
              <a:rPr kumimoji="1" lang="ja-JP" altLang="en-US" kern="1000" spc="-100" dirty="0"/>
              <a:t>ふらつき</a:t>
            </a:r>
          </a:p>
          <a:p>
            <a:r>
              <a:rPr kumimoji="1" lang="ja-JP" altLang="en-US" kern="1000" spc="-100" dirty="0"/>
              <a:t>眠気</a:t>
            </a:r>
          </a:p>
          <a:p>
            <a:r>
              <a:rPr kumimoji="1" lang="ja-JP" altLang="en-US" kern="1000" spc="-100" dirty="0"/>
              <a:t>過鎮静</a:t>
            </a:r>
          </a:p>
          <a:p>
            <a:r>
              <a:rPr kumimoji="1" lang="ja-JP" altLang="en-US" kern="1000" spc="-100" dirty="0"/>
              <a:t>誤嚥性肺炎</a:t>
            </a:r>
          </a:p>
          <a:p>
            <a:r>
              <a:rPr kumimoji="1" lang="ja-JP" altLang="en-US" kern="1000" spc="-100" dirty="0"/>
              <a:t>体重増加</a:t>
            </a:r>
          </a:p>
        </p:txBody>
      </p:sp>
      <p:sp>
        <p:nvSpPr>
          <p:cNvPr id="4" name="コンテンツ プレースホルダー 2">
            <a:extLst>
              <a:ext uri="{FF2B5EF4-FFF2-40B4-BE49-F238E27FC236}">
                <a16:creationId xmlns:a16="http://schemas.microsoft.com/office/drawing/2014/main" id="{E05F2C5F-E128-4B5E-9543-7FEA2FE640F6}"/>
              </a:ext>
            </a:extLst>
          </p:cNvPr>
          <p:cNvSpPr txBox="1">
            <a:spLocks/>
          </p:cNvSpPr>
          <p:nvPr/>
        </p:nvSpPr>
        <p:spPr>
          <a:xfrm>
            <a:off x="4751396" y="2323652"/>
            <a:ext cx="3565020" cy="3508977"/>
          </a:xfrm>
          <a:prstGeom prst="rect">
            <a:avLst/>
          </a:prstGeom>
          <a:ln w="57150">
            <a:solidFill>
              <a:srgbClr val="FF0000"/>
            </a:solidFill>
          </a:ln>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a:lstStyle>
          <a:p>
            <a:r>
              <a:rPr lang="ja-JP" altLang="en-US" kern="1000" spc="-100" dirty="0"/>
              <a:t>悪性症候群</a:t>
            </a:r>
          </a:p>
          <a:p>
            <a:r>
              <a:rPr lang="ja-JP" altLang="en-US" kern="1000" spc="-100" dirty="0"/>
              <a:t>遅発性ジスキネジア</a:t>
            </a:r>
          </a:p>
          <a:p>
            <a:r>
              <a:rPr lang="ja-JP" altLang="en-US" kern="1000" spc="-100" dirty="0"/>
              <a:t>麻痺性イレウス</a:t>
            </a:r>
          </a:p>
          <a:p>
            <a:r>
              <a:rPr lang="ja-JP" altLang="en-US" kern="1000" spc="-100" dirty="0"/>
              <a:t>アナフィラキシー</a:t>
            </a:r>
          </a:p>
          <a:p>
            <a:r>
              <a:rPr lang="ja-JP" altLang="en-US" kern="1000" spc="-100" dirty="0"/>
              <a:t>けいれん</a:t>
            </a:r>
          </a:p>
          <a:p>
            <a:r>
              <a:rPr lang="ja-JP" altLang="en-US" kern="1000" spc="-100" dirty="0"/>
              <a:t>無顆粒球症</a:t>
            </a:r>
          </a:p>
          <a:p>
            <a:r>
              <a:rPr lang="ja-JP" altLang="en-US" kern="1000" spc="-100" dirty="0"/>
              <a:t>不整脈</a:t>
            </a:r>
          </a:p>
        </p:txBody>
      </p:sp>
    </p:spTree>
    <p:extLst>
      <p:ext uri="{BB962C8B-B14F-4D97-AF65-F5344CB8AC3E}">
        <p14:creationId xmlns:p14="http://schemas.microsoft.com/office/powerpoint/2010/main" val="29357857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悪性症候群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機序</a:t>
            </a:r>
            <a:endParaRPr lang="en-US" altLang="ja-JP" dirty="0"/>
          </a:p>
          <a:p>
            <a:r>
              <a:rPr lang="ja-JP" altLang="en-US" dirty="0"/>
              <a:t>完全には解明されていないが、ドパミン遮断が原因とされる説が有力。</a:t>
            </a:r>
            <a:endParaRPr lang="en-US" altLang="ja-JP" dirty="0"/>
          </a:p>
          <a:p>
            <a:pPr marL="68580" indent="0">
              <a:buNone/>
            </a:pPr>
            <a:r>
              <a:rPr lang="ja-JP" altLang="en-US" dirty="0"/>
              <a:t>リスクが高くなる要因</a:t>
            </a:r>
            <a:endParaRPr lang="en-US" altLang="ja-JP" dirty="0"/>
          </a:p>
          <a:p>
            <a:r>
              <a:rPr lang="ja-JP" altLang="en-US" dirty="0"/>
              <a:t>抗精神病薬の急増によるドパミン遮断</a:t>
            </a:r>
            <a:endParaRPr lang="en-US" altLang="ja-JP" dirty="0"/>
          </a:p>
          <a:p>
            <a:r>
              <a:rPr lang="ja-JP" altLang="en-US" dirty="0"/>
              <a:t>抗パ剤の急な断薬によるドパミン遮断</a:t>
            </a:r>
            <a:endParaRPr lang="en-US" altLang="ja-JP" dirty="0"/>
          </a:p>
          <a:p>
            <a:r>
              <a:rPr lang="ja-JP" altLang="en-US" dirty="0"/>
              <a:t>多剤併用による代謝阻害に関連したドパミン遮断</a:t>
            </a:r>
            <a:endParaRPr lang="en-US" altLang="ja-JP" dirty="0"/>
          </a:p>
          <a:p>
            <a:pPr marL="68580" indent="0">
              <a:buNone/>
            </a:pPr>
            <a:endParaRPr lang="ja-JP" altLang="en-US" dirty="0"/>
          </a:p>
        </p:txBody>
      </p:sp>
    </p:spTree>
    <p:extLst>
      <p:ext uri="{BB962C8B-B14F-4D97-AF65-F5344CB8AC3E}">
        <p14:creationId xmlns:p14="http://schemas.microsoft.com/office/powerpoint/2010/main" val="1266232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悪性症候群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92500" lnSpcReduction="10000"/>
          </a:bodyPr>
          <a:lstStyle/>
          <a:p>
            <a:pPr marL="68580" indent="0">
              <a:buNone/>
            </a:pPr>
            <a:r>
              <a:rPr lang="ja-JP" altLang="en-US" dirty="0"/>
              <a:t>症状</a:t>
            </a:r>
          </a:p>
          <a:p>
            <a:r>
              <a:rPr lang="ja-JP" altLang="en-US" dirty="0"/>
              <a:t>錐体外路症状と自律神経症状が出現する症候群。その</a:t>
            </a:r>
            <a:r>
              <a:rPr lang="en-US" altLang="ja-JP" dirty="0"/>
              <a:t>1</a:t>
            </a:r>
            <a:r>
              <a:rPr lang="ja-JP" altLang="en-US" dirty="0"/>
              <a:t>割近くが生命に影響を与えるほど重篤化し致死的。</a:t>
            </a:r>
            <a:endParaRPr lang="en-US" altLang="ja-JP" dirty="0"/>
          </a:p>
          <a:p>
            <a:r>
              <a:rPr lang="en-US" altLang="ja-JP" dirty="0"/>
              <a:t>1,</a:t>
            </a:r>
            <a:r>
              <a:rPr lang="ja-JP" altLang="en-US" dirty="0"/>
              <a:t>高体温</a:t>
            </a:r>
            <a:endParaRPr lang="en-US" altLang="ja-JP" dirty="0"/>
          </a:p>
          <a:p>
            <a:r>
              <a:rPr lang="en-US" altLang="ja-JP" dirty="0"/>
              <a:t>2,</a:t>
            </a:r>
            <a:r>
              <a:rPr lang="ja-JP" altLang="en-US" dirty="0"/>
              <a:t>筋強剛と振戦</a:t>
            </a:r>
            <a:endParaRPr lang="en-US" altLang="ja-JP" dirty="0"/>
          </a:p>
          <a:p>
            <a:r>
              <a:rPr lang="en-US" altLang="ja-JP" dirty="0"/>
              <a:t>3,</a:t>
            </a:r>
            <a:r>
              <a:rPr lang="ja-JP" altLang="en-US" dirty="0"/>
              <a:t>高</a:t>
            </a:r>
            <a:r>
              <a:rPr lang="en-US" altLang="ja-JP" dirty="0"/>
              <a:t>CK</a:t>
            </a:r>
            <a:r>
              <a:rPr lang="ja-JP" altLang="en-US" dirty="0"/>
              <a:t>血症</a:t>
            </a:r>
            <a:endParaRPr lang="en-US" altLang="ja-JP" dirty="0"/>
          </a:p>
          <a:p>
            <a:r>
              <a:rPr lang="ja-JP" altLang="en-US" dirty="0"/>
              <a:t>診断基準に合致する症例ばかりではない。頻脈、頻呼吸、発汗、血圧異常などの自律神経症状、無動、混迷、せん妄などの意識レベルの変化も起こりやすく、症状が幅広い。</a:t>
            </a:r>
          </a:p>
        </p:txBody>
      </p:sp>
    </p:spTree>
    <p:extLst>
      <p:ext uri="{BB962C8B-B14F-4D97-AF65-F5344CB8AC3E}">
        <p14:creationId xmlns:p14="http://schemas.microsoft.com/office/powerpoint/2010/main" val="27708806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心突然死（</a:t>
            </a:r>
            <a:r>
              <a:rPr lang="en-US" altLang="ja-JP" dirty="0"/>
              <a:t>QT</a:t>
            </a:r>
            <a:r>
              <a:rPr lang="ja-JP" altLang="en-US" dirty="0"/>
              <a:t>延長）</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488948" cy="3625628"/>
          </a:xfrm>
        </p:spPr>
        <p:txBody>
          <a:bodyPr>
            <a:normAutofit/>
          </a:bodyPr>
          <a:lstStyle/>
          <a:p>
            <a:pPr marL="68580" indent="0">
              <a:buNone/>
            </a:pPr>
            <a:r>
              <a:rPr lang="en-US" altLang="ja-JP" dirty="0"/>
              <a:t>QT</a:t>
            </a:r>
            <a:r>
              <a:rPr lang="ja-JP" altLang="en-US" dirty="0"/>
              <a:t>延長の定義</a:t>
            </a:r>
            <a:endParaRPr lang="en-US" altLang="ja-JP" dirty="0"/>
          </a:p>
          <a:p>
            <a:r>
              <a:rPr lang="ja-JP" altLang="en-US" dirty="0"/>
              <a:t>脈拍で補正した</a:t>
            </a:r>
            <a:r>
              <a:rPr lang="en-US" altLang="ja-JP" dirty="0"/>
              <a:t>QTc</a:t>
            </a:r>
            <a:r>
              <a:rPr lang="ja-JP" altLang="en-US" dirty="0"/>
              <a:t>間隔が</a:t>
            </a:r>
            <a:r>
              <a:rPr lang="en-US" altLang="ja-JP" dirty="0"/>
              <a:t>0.44</a:t>
            </a:r>
            <a:r>
              <a:rPr lang="ja-JP" altLang="en-US" dirty="0"/>
              <a:t>秒以上延長した時</a:t>
            </a:r>
            <a:endParaRPr lang="en-US" altLang="ja-JP" dirty="0"/>
          </a:p>
          <a:p>
            <a:endParaRPr lang="en-US" altLang="ja-JP" dirty="0"/>
          </a:p>
          <a:p>
            <a:pPr marL="68580" indent="0">
              <a:buNone/>
            </a:pPr>
            <a:r>
              <a:rPr lang="en-US" altLang="ja-JP" dirty="0"/>
              <a:t>QT</a:t>
            </a:r>
            <a:r>
              <a:rPr lang="ja-JP" altLang="en-US" dirty="0"/>
              <a:t>延長の予後</a:t>
            </a:r>
            <a:endParaRPr lang="en-US" altLang="ja-JP" dirty="0"/>
          </a:p>
          <a:p>
            <a:r>
              <a:rPr lang="ja-JP" altLang="en-US" dirty="0"/>
              <a:t>徐脈傾向であると、不整脈を経て、危険な心室細動へ移行する。心室細動はすぐさま除細動をしなければ心停止になる。</a:t>
            </a:r>
            <a:endParaRPr lang="en-US" altLang="ja-JP" dirty="0"/>
          </a:p>
          <a:p>
            <a:pPr marL="68580" indent="0">
              <a:buNone/>
            </a:pPr>
            <a:endParaRPr lang="en-US" altLang="ja-JP" dirty="0"/>
          </a:p>
          <a:p>
            <a:pPr marL="68580" indent="0">
              <a:buNone/>
            </a:pPr>
            <a:endParaRPr lang="en-US" altLang="ja-JP" dirty="0"/>
          </a:p>
        </p:txBody>
      </p:sp>
    </p:spTree>
    <p:extLst>
      <p:ext uri="{BB962C8B-B14F-4D97-AF65-F5344CB8AC3E}">
        <p14:creationId xmlns:p14="http://schemas.microsoft.com/office/powerpoint/2010/main" val="4106659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心突然死（</a:t>
            </a:r>
            <a:r>
              <a:rPr lang="en-US" altLang="ja-JP" dirty="0"/>
              <a:t>QT</a:t>
            </a:r>
            <a:r>
              <a:rPr lang="ja-JP" altLang="en-US" dirty="0"/>
              <a:t>延長）</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841652"/>
          </a:xfrm>
        </p:spPr>
        <p:txBody>
          <a:bodyPr>
            <a:normAutofit/>
          </a:bodyPr>
          <a:lstStyle/>
          <a:p>
            <a:pPr marL="68580" indent="0">
              <a:buNone/>
            </a:pPr>
            <a:r>
              <a:rPr lang="ja-JP" altLang="en-US" dirty="0"/>
              <a:t>原因</a:t>
            </a:r>
            <a:endParaRPr lang="en-US" altLang="ja-JP" dirty="0"/>
          </a:p>
          <a:p>
            <a:r>
              <a:rPr lang="ja-JP" altLang="en-US" dirty="0"/>
              <a:t>薬剤性（</a:t>
            </a:r>
            <a:r>
              <a:rPr lang="en-US" altLang="ja-JP" dirty="0"/>
              <a:t>CP</a:t>
            </a:r>
            <a:r>
              <a:rPr lang="ja-JP" altLang="en-US" dirty="0"/>
              <a:t>、抗うつ剤、マクロライド系抗菌薬等）</a:t>
            </a:r>
            <a:endParaRPr lang="en-US" altLang="ja-JP" dirty="0"/>
          </a:p>
          <a:p>
            <a:r>
              <a:rPr lang="ja-JP" altLang="en-US" dirty="0"/>
              <a:t>代謝阻害</a:t>
            </a:r>
            <a:r>
              <a:rPr lang="en-US" altLang="ja-JP" dirty="0"/>
              <a:t> </a:t>
            </a:r>
            <a:r>
              <a:rPr lang="ja-JP" altLang="en-US" dirty="0"/>
              <a:t>（</a:t>
            </a:r>
            <a:r>
              <a:rPr lang="en-US" altLang="ja-JP" dirty="0"/>
              <a:t>CYP</a:t>
            </a:r>
            <a:r>
              <a:rPr lang="ja-JP" altLang="en-US" dirty="0"/>
              <a:t>）</a:t>
            </a:r>
          </a:p>
          <a:p>
            <a:r>
              <a:rPr lang="ja-JP" altLang="en-US" dirty="0"/>
              <a:t>電解質異常（低</a:t>
            </a:r>
            <a:r>
              <a:rPr lang="en-US" altLang="ja-JP" dirty="0" err="1"/>
              <a:t>K,Ca,Mg</a:t>
            </a:r>
            <a:r>
              <a:rPr lang="ja-JP" altLang="en-US" dirty="0"/>
              <a:t>血症）</a:t>
            </a:r>
          </a:p>
          <a:p>
            <a:r>
              <a:rPr lang="ja-JP" altLang="en-US" dirty="0"/>
              <a:t>徐脈</a:t>
            </a:r>
            <a:endParaRPr lang="en-US" altLang="ja-JP" dirty="0"/>
          </a:p>
          <a:p>
            <a:endParaRPr lang="en-US" altLang="ja-JP" dirty="0"/>
          </a:p>
          <a:p>
            <a:pPr marL="68580" indent="0">
              <a:buNone/>
            </a:pPr>
            <a:endParaRPr lang="en-US" altLang="ja-JP" dirty="0"/>
          </a:p>
        </p:txBody>
      </p:sp>
    </p:spTree>
    <p:extLst>
      <p:ext uri="{BB962C8B-B14F-4D97-AF65-F5344CB8AC3E}">
        <p14:creationId xmlns:p14="http://schemas.microsoft.com/office/powerpoint/2010/main" val="3579850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心突然死（</a:t>
            </a:r>
            <a:r>
              <a:rPr lang="en-US" altLang="ja-JP" dirty="0"/>
              <a:t>QT</a:t>
            </a:r>
            <a:r>
              <a:rPr lang="ja-JP" altLang="en-US" dirty="0"/>
              <a:t>延長）</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769644"/>
          </a:xfrm>
        </p:spPr>
        <p:txBody>
          <a:bodyPr>
            <a:normAutofit/>
          </a:bodyPr>
          <a:lstStyle/>
          <a:p>
            <a:pPr marL="68580" indent="0">
              <a:buNone/>
            </a:pPr>
            <a:r>
              <a:rPr lang="ja-JP" altLang="en-US" dirty="0"/>
              <a:t>対処</a:t>
            </a:r>
            <a:endParaRPr lang="en-US" altLang="ja-JP" dirty="0"/>
          </a:p>
          <a:p>
            <a:r>
              <a:rPr lang="en-US" altLang="ja-JP" dirty="0"/>
              <a:t>QT</a:t>
            </a:r>
            <a:r>
              <a:rPr lang="ja-JP" altLang="en-US" dirty="0"/>
              <a:t>延長の段階で原因薬の減量を考える必要がある。</a:t>
            </a:r>
            <a:endParaRPr lang="en-US" altLang="ja-JP" dirty="0"/>
          </a:p>
          <a:p>
            <a:r>
              <a:rPr lang="ja-JP" altLang="en-US" dirty="0"/>
              <a:t>心電図をとってＱＴ時間を測定することで、このような不整脈の起こりやすくなっていないかを確認していく必要がある。</a:t>
            </a:r>
            <a:endParaRPr lang="en-US" altLang="ja-JP" dirty="0"/>
          </a:p>
          <a:p>
            <a:endParaRPr lang="en-US" altLang="ja-JP" dirty="0"/>
          </a:p>
          <a:p>
            <a:pPr marL="68580" indent="0">
              <a:buNone/>
            </a:pPr>
            <a:endParaRPr lang="en-US" altLang="ja-JP" dirty="0"/>
          </a:p>
        </p:txBody>
      </p:sp>
    </p:spTree>
    <p:extLst>
      <p:ext uri="{BB962C8B-B14F-4D97-AF65-F5344CB8AC3E}">
        <p14:creationId xmlns:p14="http://schemas.microsoft.com/office/powerpoint/2010/main" val="35746234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その他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r>
              <a:rPr lang="ja-JP" altLang="en-US" dirty="0"/>
              <a:t>長期間にわたって抗精神病薬を使っていると、遅発性ジスキネジアという不随意運動（勝手に身体の一部が動いてしまうこと）が生じることがある。</a:t>
            </a:r>
          </a:p>
          <a:p>
            <a:r>
              <a:rPr lang="ja-JP" altLang="en-US" dirty="0"/>
              <a:t>抗コリン作用が強すぎると腸が動かなくなってしまい、麻痺性イレウスが認められる。</a:t>
            </a:r>
          </a:p>
          <a:p>
            <a:r>
              <a:rPr lang="ja-JP" altLang="en-US" dirty="0"/>
              <a:t>どのようなお薬でもあるが、アナフィラキシー（アレルギーによる血圧低下）も起こりえる。</a:t>
            </a:r>
          </a:p>
          <a:p>
            <a:r>
              <a:rPr lang="ja-JP" altLang="en-US" dirty="0"/>
              <a:t>けいれんしやすくなったり、造血細胞の働きが抑制されて無顆粒球症になることもある。</a:t>
            </a:r>
          </a:p>
        </p:txBody>
      </p:sp>
    </p:spTree>
    <p:extLst>
      <p:ext uri="{BB962C8B-B14F-4D97-AF65-F5344CB8AC3E}">
        <p14:creationId xmlns:p14="http://schemas.microsoft.com/office/powerpoint/2010/main" val="326051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その他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あまり語られない話</a:t>
            </a:r>
            <a:endParaRPr lang="en-US" altLang="ja-JP" dirty="0"/>
          </a:p>
          <a:p>
            <a:r>
              <a:rPr lang="ja-JP" altLang="en-US" dirty="0"/>
              <a:t>白血球分画の内、リンパ球が</a:t>
            </a:r>
            <a:r>
              <a:rPr lang="en-US" altLang="ja-JP" dirty="0"/>
              <a:t>15</a:t>
            </a:r>
            <a:r>
              <a:rPr lang="ja-JP" altLang="en-US" dirty="0"/>
              <a:t>％であると免疫力が低く、</a:t>
            </a:r>
            <a:r>
              <a:rPr lang="en-US" altLang="ja-JP" dirty="0"/>
              <a:t>30</a:t>
            </a:r>
            <a:r>
              <a:rPr lang="ja-JP" altLang="en-US" dirty="0"/>
              <a:t>％だと免疫力が高いと言われている。免疫の内、</a:t>
            </a:r>
            <a:r>
              <a:rPr lang="en-US" altLang="ja-JP" dirty="0"/>
              <a:t>NK</a:t>
            </a:r>
            <a:r>
              <a:rPr lang="ja-JP" altLang="en-US" dirty="0"/>
              <a:t>細胞はガンを食べることが知られている。</a:t>
            </a:r>
          </a:p>
          <a:p>
            <a:r>
              <a:rPr lang="ja-JP" altLang="en-US" dirty="0"/>
              <a:t>顆粒球は内服４，５年で</a:t>
            </a:r>
            <a:r>
              <a:rPr lang="en-US" altLang="ja-JP" dirty="0"/>
              <a:t>65→80</a:t>
            </a:r>
            <a:r>
              <a:rPr lang="ja-JP" altLang="en-US" dirty="0"/>
              <a:t>％に上がり、高い状態が続けば活性酸素が増え、認知症の原因になると言われている。</a:t>
            </a:r>
          </a:p>
        </p:txBody>
      </p:sp>
    </p:spTree>
    <p:extLst>
      <p:ext uri="{BB962C8B-B14F-4D97-AF65-F5344CB8AC3E}">
        <p14:creationId xmlns:p14="http://schemas.microsoft.com/office/powerpoint/2010/main" val="9659757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抗うつ薬の副作用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92500"/>
          </a:bodyPr>
          <a:lstStyle/>
          <a:p>
            <a:r>
              <a:rPr lang="en-US" altLang="ja-JP" dirty="0"/>
              <a:t>SSRI</a:t>
            </a:r>
            <a:r>
              <a:rPr lang="ja-JP" altLang="en-US" dirty="0"/>
              <a:t>を使用するとセロトニン・ドパミン神経系のバランスが再び崩れ、初期の消化器症状だけでなく、セロトニンが増えることでのイライラなどの精神症状、減量中止するときの離脱症状などが出現する可能性がある。また、まれでセロトニン症候群の危険性もある。</a:t>
            </a:r>
            <a:r>
              <a:rPr lang="en-US" altLang="ja-JP" dirty="0"/>
              <a:t>SSRI</a:t>
            </a:r>
            <a:r>
              <a:rPr lang="ja-JP" altLang="en-US" dirty="0"/>
              <a:t>はチトクローム</a:t>
            </a:r>
            <a:r>
              <a:rPr lang="en-US" altLang="ja-JP" dirty="0"/>
              <a:t>P450</a:t>
            </a:r>
            <a:r>
              <a:rPr lang="ja-JP" altLang="en-US" dirty="0"/>
              <a:t>（</a:t>
            </a:r>
            <a:r>
              <a:rPr lang="en-US" altLang="ja-JP" dirty="0"/>
              <a:t>SYP</a:t>
            </a:r>
            <a:r>
              <a:rPr lang="ja-JP" altLang="en-US" dirty="0"/>
              <a:t>）を介して、抗精神病薬と競合し、抗精神病薬の血中濃度を上昇させる可能性もある。薬物相互作用の問題も考慮しなければならない。どの薬でも、神経伝達物質の微妙なバランスが崩れれば精神症状を惹起する可能性がある。</a:t>
            </a:r>
          </a:p>
        </p:txBody>
      </p:sp>
    </p:spTree>
    <p:extLst>
      <p:ext uri="{BB962C8B-B14F-4D97-AF65-F5344CB8AC3E}">
        <p14:creationId xmlns:p14="http://schemas.microsoft.com/office/powerpoint/2010/main" val="376820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2708920"/>
            <a:ext cx="7024744" cy="1143000"/>
          </a:xfrm>
        </p:spPr>
        <p:txBody>
          <a:bodyPr>
            <a:normAutofit/>
          </a:bodyPr>
          <a:lstStyle/>
          <a:p>
            <a:r>
              <a:rPr lang="ja-JP" altLang="en-US" sz="4400" dirty="0"/>
              <a:t>神経ホルモンの働き</a:t>
            </a:r>
            <a:endParaRPr kumimoji="1" lang="ja-JP" altLang="en-US" sz="4400" dirty="0"/>
          </a:p>
        </p:txBody>
      </p:sp>
    </p:spTree>
    <p:extLst>
      <p:ext uri="{BB962C8B-B14F-4D97-AF65-F5344CB8AC3E}">
        <p14:creationId xmlns:p14="http://schemas.microsoft.com/office/powerpoint/2010/main" val="18964097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セロトニン症候群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92500" lnSpcReduction="20000"/>
          </a:bodyPr>
          <a:lstStyle/>
          <a:p>
            <a:pPr marL="68580" indent="0">
              <a:buNone/>
            </a:pPr>
            <a:r>
              <a:rPr lang="ja-JP" altLang="en-US" dirty="0"/>
              <a:t>機序</a:t>
            </a:r>
            <a:endParaRPr lang="en-US" altLang="ja-JP" dirty="0"/>
          </a:p>
          <a:p>
            <a:r>
              <a:rPr lang="ja-JP" altLang="en-US" dirty="0"/>
              <a:t>セロトニン系に作用する薬物の過剰投与、相互作用によって、セロトニン神経系の活動性の亢進によって生じる。</a:t>
            </a:r>
            <a:endParaRPr lang="en-US" altLang="ja-JP" dirty="0"/>
          </a:p>
          <a:p>
            <a:pPr marL="68580" indent="0">
              <a:buNone/>
            </a:pPr>
            <a:r>
              <a:rPr lang="ja-JP" altLang="en-US" dirty="0"/>
              <a:t>症状</a:t>
            </a:r>
            <a:endParaRPr lang="en-US" altLang="ja-JP" dirty="0"/>
          </a:p>
          <a:p>
            <a:r>
              <a:rPr lang="ja-JP" altLang="en-US" dirty="0"/>
              <a:t>自律神経症状、精神症状、神経筋症状が生じるが、全ての患者でこれら全てが表れるのではない。診断基準となる症状として、焦燥、混乱、軽躁、発汗、下痢、発熱、震え、反射亢進、協調運動障害、ミオクローヌス、眼振、振戦がある。重篤な場合には強直間代発作、多臓器不全、播種性血管内凝固、横紋筋融解、昏睡、死に至る場合もある。</a:t>
            </a:r>
          </a:p>
          <a:p>
            <a:endParaRPr lang="ja-JP" altLang="en-US" dirty="0"/>
          </a:p>
        </p:txBody>
      </p:sp>
    </p:spTree>
    <p:extLst>
      <p:ext uri="{BB962C8B-B14F-4D97-AF65-F5344CB8AC3E}">
        <p14:creationId xmlns:p14="http://schemas.microsoft.com/office/powerpoint/2010/main" val="22336766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en-US" altLang="ja-JP" dirty="0"/>
              <a:t>SSRI</a:t>
            </a:r>
            <a:r>
              <a:rPr lang="ja-JP" altLang="en-US" dirty="0"/>
              <a:t>賦活症候群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92500" lnSpcReduction="20000"/>
          </a:bodyPr>
          <a:lstStyle/>
          <a:p>
            <a:pPr marL="68580" indent="0">
              <a:buNone/>
            </a:pPr>
            <a:r>
              <a:rPr lang="ja-JP" altLang="en-US" dirty="0"/>
              <a:t>症状</a:t>
            </a:r>
            <a:endParaRPr lang="en-US" altLang="ja-JP" dirty="0"/>
          </a:p>
          <a:p>
            <a:r>
              <a:rPr lang="ja-JP" altLang="en-US" dirty="0"/>
              <a:t>希死念慮のあるうつ病患者を賦活</a:t>
            </a:r>
          </a:p>
          <a:p>
            <a:r>
              <a:rPr lang="ja-JP" altLang="en-US" dirty="0"/>
              <a:t>うつ病が逆に悪化</a:t>
            </a:r>
          </a:p>
          <a:p>
            <a:r>
              <a:rPr lang="ja-JP" altLang="en-US" dirty="0"/>
              <a:t>アカシジア </a:t>
            </a:r>
            <a:r>
              <a:rPr lang="en-US" altLang="ja-JP" dirty="0"/>
              <a:t>(</a:t>
            </a:r>
            <a:r>
              <a:rPr lang="ja-JP" altLang="en-US" dirty="0"/>
              <a:t>強い焦燥と運動不穏）</a:t>
            </a:r>
          </a:p>
          <a:p>
            <a:r>
              <a:rPr lang="ja-JP" altLang="en-US" dirty="0"/>
              <a:t>パニックと不安</a:t>
            </a:r>
          </a:p>
          <a:p>
            <a:r>
              <a:rPr lang="ja-JP" altLang="en-US" dirty="0"/>
              <a:t>躁鬱</a:t>
            </a:r>
          </a:p>
          <a:p>
            <a:r>
              <a:rPr lang="ja-JP" altLang="en-US" dirty="0"/>
              <a:t>不眠</a:t>
            </a:r>
          </a:p>
          <a:p>
            <a:r>
              <a:rPr lang="ja-JP" altLang="en-US" dirty="0"/>
              <a:t>強迫的な自殺へのとらわれ</a:t>
            </a:r>
          </a:p>
          <a:p>
            <a:r>
              <a:rPr lang="ja-JP" altLang="en-US" dirty="0"/>
              <a:t>敵意を伴うボーダーライン状態</a:t>
            </a:r>
          </a:p>
          <a:p>
            <a:r>
              <a:rPr lang="ja-JP" altLang="en-US" dirty="0"/>
              <a:t>脳波活動の変容</a:t>
            </a:r>
          </a:p>
          <a:p>
            <a:endParaRPr lang="ja-JP" altLang="en-US" dirty="0"/>
          </a:p>
        </p:txBody>
      </p:sp>
    </p:spTree>
    <p:extLst>
      <p:ext uri="{BB962C8B-B14F-4D97-AF65-F5344CB8AC3E}">
        <p14:creationId xmlns:p14="http://schemas.microsoft.com/office/powerpoint/2010/main" val="17914421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en-US" altLang="ja-JP" dirty="0"/>
              <a:t>SSRI</a:t>
            </a:r>
            <a:r>
              <a:rPr lang="ja-JP" altLang="en-US" dirty="0"/>
              <a:t>賦活症候群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抗うつ剤の長期投与で生じる問題 </a:t>
            </a:r>
          </a:p>
          <a:p>
            <a:r>
              <a:rPr lang="ja-JP" altLang="en-US" dirty="0"/>
              <a:t>逆説効果 </a:t>
            </a:r>
            <a:r>
              <a:rPr lang="en-US" altLang="ja-JP" dirty="0"/>
              <a:t>(</a:t>
            </a:r>
            <a:r>
              <a:rPr lang="ja-JP" altLang="en-US" dirty="0"/>
              <a:t>うつの悪化</a:t>
            </a:r>
            <a:r>
              <a:rPr lang="en-US" altLang="ja-JP" dirty="0"/>
              <a:t>)</a:t>
            </a:r>
          </a:p>
          <a:p>
            <a:r>
              <a:rPr lang="ja-JP" altLang="en-US" dirty="0"/>
              <a:t>双極性障害における抗うつ剤誘発性スイッチ</a:t>
            </a:r>
          </a:p>
          <a:p>
            <a:endParaRPr lang="ja-JP" altLang="en-US" dirty="0"/>
          </a:p>
        </p:txBody>
      </p:sp>
    </p:spTree>
    <p:extLst>
      <p:ext uri="{BB962C8B-B14F-4D97-AF65-F5344CB8AC3E}">
        <p14:creationId xmlns:p14="http://schemas.microsoft.com/office/powerpoint/2010/main" val="14176229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en-US" altLang="ja-JP" dirty="0"/>
              <a:t>SSRI</a:t>
            </a:r>
            <a:r>
              <a:rPr lang="ja-JP" altLang="en-US" dirty="0"/>
              <a:t>賦活症候群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r>
              <a:rPr lang="ja-JP" altLang="en-US" dirty="0"/>
              <a:t>抗うつ薬の自殺関連副作用の実際の報告数。</a:t>
            </a:r>
            <a:endParaRPr lang="en-US" altLang="ja-JP" dirty="0"/>
          </a:p>
        </p:txBody>
      </p:sp>
      <p:pic>
        <p:nvPicPr>
          <p:cNvPr id="7" name="図 6">
            <a:extLst>
              <a:ext uri="{FF2B5EF4-FFF2-40B4-BE49-F238E27FC236}">
                <a16:creationId xmlns:a16="http://schemas.microsoft.com/office/drawing/2014/main" id="{1BE3E916-7220-4465-BB82-42CA9B2B7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90" y="2751697"/>
            <a:ext cx="6941696" cy="3350571"/>
          </a:xfrm>
          <a:prstGeom prst="rect">
            <a:avLst/>
          </a:prstGeom>
        </p:spPr>
      </p:pic>
    </p:spTree>
    <p:extLst>
      <p:ext uri="{BB962C8B-B14F-4D97-AF65-F5344CB8AC3E}">
        <p14:creationId xmlns:p14="http://schemas.microsoft.com/office/powerpoint/2010/main" val="14425179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en-US" altLang="ja-JP" dirty="0"/>
              <a:t>SSRI</a:t>
            </a:r>
            <a:r>
              <a:rPr lang="ja-JP" altLang="en-US" dirty="0"/>
              <a:t>賦活症候群</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r>
              <a:rPr lang="ja-JP" altLang="en-US" dirty="0"/>
              <a:t>凶悪事件に</a:t>
            </a:r>
            <a:r>
              <a:rPr lang="ja-JP" altLang="ja-JP" dirty="0"/>
              <a:t>高確率で抗うつ薬が検出</a:t>
            </a:r>
            <a:r>
              <a:rPr lang="ja-JP" altLang="en-US" dirty="0"/>
              <a:t>。</a:t>
            </a:r>
            <a:endParaRPr lang="en-US" altLang="ja-JP" dirty="0"/>
          </a:p>
        </p:txBody>
      </p:sp>
    </p:spTree>
    <p:extLst>
      <p:ext uri="{BB962C8B-B14F-4D97-AF65-F5344CB8AC3E}">
        <p14:creationId xmlns:p14="http://schemas.microsoft.com/office/powerpoint/2010/main" val="5592545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抗不安薬の副作用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ベンゾジアゼピン系</a:t>
            </a:r>
            <a:r>
              <a:rPr lang="ja-JP" altLang="ja-JP" dirty="0"/>
              <a:t>薬剤</a:t>
            </a:r>
            <a:r>
              <a:rPr lang="ja-JP" altLang="en-US" dirty="0"/>
              <a:t>の３大作用・副作用</a:t>
            </a:r>
            <a:endParaRPr lang="en-US" altLang="ja-JP" dirty="0"/>
          </a:p>
          <a:p>
            <a:r>
              <a:rPr lang="ja-JP" altLang="en-US" dirty="0"/>
              <a:t>催眠作用による眠気</a:t>
            </a:r>
          </a:p>
          <a:p>
            <a:r>
              <a:rPr lang="ja-JP" altLang="en-US" dirty="0"/>
              <a:t>筋弛緩作用によるふらつき</a:t>
            </a:r>
          </a:p>
          <a:p>
            <a:r>
              <a:rPr lang="ja-JP" altLang="en-US" dirty="0"/>
              <a:t>耐性形成による身体依存と離脱症状</a:t>
            </a:r>
            <a:endParaRPr lang="en-US" altLang="ja-JP" dirty="0"/>
          </a:p>
        </p:txBody>
      </p:sp>
    </p:spTree>
    <p:extLst>
      <p:ext uri="{BB962C8B-B14F-4D97-AF65-F5344CB8AC3E}">
        <p14:creationId xmlns:p14="http://schemas.microsoft.com/office/powerpoint/2010/main" val="8062760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抗不安薬の副作用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r>
              <a:rPr lang="ja-JP" altLang="en-US" dirty="0"/>
              <a:t>ベンゾジアゼピン系</a:t>
            </a:r>
            <a:r>
              <a:rPr lang="ja-JP" altLang="ja-JP" dirty="0"/>
              <a:t>薬剤</a:t>
            </a:r>
            <a:r>
              <a:rPr lang="ja-JP" altLang="en-US" dirty="0"/>
              <a:t>のあまり語られない話</a:t>
            </a:r>
            <a:endParaRPr lang="en-US" altLang="ja-JP" dirty="0"/>
          </a:p>
          <a:p>
            <a:r>
              <a:rPr lang="ja-JP" altLang="en-US" dirty="0"/>
              <a:t>抗パーキンソン病作用がある</a:t>
            </a:r>
            <a:endParaRPr lang="en-US" altLang="ja-JP" dirty="0"/>
          </a:p>
          <a:p>
            <a:r>
              <a:rPr lang="ja-JP" altLang="ja-JP" dirty="0"/>
              <a:t>アルコールはベンゾ系と置換できる</a:t>
            </a:r>
            <a:r>
              <a:rPr lang="ja-JP" altLang="en-US" dirty="0"/>
              <a:t>（作用機序が同じ）。</a:t>
            </a:r>
            <a:r>
              <a:rPr lang="ja-JP" altLang="ja-JP" dirty="0"/>
              <a:t>ダウナー系でも多少置換えできる。</a:t>
            </a:r>
            <a:endParaRPr lang="en-US" altLang="ja-JP" dirty="0"/>
          </a:p>
          <a:p>
            <a:r>
              <a:rPr lang="ja-JP" altLang="ja-JP" dirty="0"/>
              <a:t>ベンゾジアゼピン系の薬剤はアルコール</a:t>
            </a:r>
            <a:r>
              <a:rPr lang="ja-JP" altLang="en-US" dirty="0"/>
              <a:t>、</a:t>
            </a:r>
            <a:r>
              <a:rPr lang="ja-JP" altLang="ja-JP" dirty="0"/>
              <a:t>コカイン、ヘロインなどを凌ぐ</a:t>
            </a:r>
            <a:r>
              <a:rPr lang="ja-JP" altLang="en-US" dirty="0"/>
              <a:t>依存性があると言われている。</a:t>
            </a:r>
          </a:p>
        </p:txBody>
      </p:sp>
    </p:spTree>
    <p:extLst>
      <p:ext uri="{BB962C8B-B14F-4D97-AF65-F5344CB8AC3E}">
        <p14:creationId xmlns:p14="http://schemas.microsoft.com/office/powerpoint/2010/main" val="5147776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向精神薬全般の副作用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r>
              <a:rPr lang="ja-JP" altLang="en-US" dirty="0"/>
              <a:t>副作用とは</a:t>
            </a:r>
          </a:p>
          <a:p>
            <a:pPr marL="68580" indent="0">
              <a:buNone/>
            </a:pPr>
            <a:r>
              <a:rPr lang="ja-JP" altLang="en-US" dirty="0"/>
              <a:t>そもそも、副作用とは、望ましくない作用のことです。つまり、作用も副作用も、作用の内です。</a:t>
            </a:r>
          </a:p>
        </p:txBody>
      </p:sp>
    </p:spTree>
    <p:extLst>
      <p:ext uri="{BB962C8B-B14F-4D97-AF65-F5344CB8AC3E}">
        <p14:creationId xmlns:p14="http://schemas.microsoft.com/office/powerpoint/2010/main" val="7464409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70000" lnSpcReduction="20000"/>
          </a:bodyPr>
          <a:lstStyle/>
          <a:p>
            <a:pPr marL="68580" indent="0">
              <a:buNone/>
            </a:pPr>
            <a:r>
              <a:rPr lang="ja-JP" altLang="en-US" dirty="0"/>
              <a:t>向精神薬の副作用症状の多くが自律神経症状</a:t>
            </a:r>
            <a:r>
              <a:rPr lang="en-US" altLang="ja-JP" dirty="0"/>
              <a:t>(</a:t>
            </a:r>
            <a:r>
              <a:rPr lang="ja-JP" altLang="en-US" dirty="0"/>
              <a:t>安保</a:t>
            </a:r>
            <a:r>
              <a:rPr lang="en-US" altLang="ja-JP" dirty="0"/>
              <a:t>‐</a:t>
            </a:r>
            <a:r>
              <a:rPr lang="ja-JP" altLang="en-US" dirty="0"/>
              <a:t>福田理論より</a:t>
            </a:r>
            <a:r>
              <a:rPr lang="en-US" altLang="ja-JP" dirty="0"/>
              <a:t>)</a:t>
            </a:r>
          </a:p>
          <a:p>
            <a:r>
              <a:rPr lang="ja-JP" altLang="en-US" dirty="0"/>
              <a:t>自律神経のパランスから見れば、便秘も口渇も交感神経優位の状態である。また、減薬過程で様々な離脱症状に困っている方々の症状もまた交感神経優位でもたらされる症状と見事に一致する。このことに気が付いてから、減薬中で様々な</a:t>
            </a:r>
          </a:p>
          <a:p>
            <a:pPr marL="68580" indent="0">
              <a:buNone/>
            </a:pPr>
            <a:r>
              <a:rPr lang="ja-JP" altLang="en-US" dirty="0"/>
              <a:t>不快な身体症状を伴う</a:t>
            </a:r>
            <a:r>
              <a:rPr lang="en-US" altLang="ja-JP" dirty="0"/>
              <a:t>20</a:t>
            </a:r>
            <a:r>
              <a:rPr lang="ja-JP" altLang="en-US" dirty="0"/>
              <a:t>名以上の方に病院で自律神経の指標である白血球の分画を調べて頂いたら、ものの見事に全員</a:t>
            </a:r>
          </a:p>
          <a:p>
            <a:pPr marL="68580" indent="0">
              <a:buNone/>
            </a:pPr>
            <a:r>
              <a:rPr lang="ja-JP" altLang="en-US" dirty="0"/>
              <a:t>交感神経優位の状態でした。離脱症状で一番多い訴えは不眠であるが、睡眠ももちろん副交感神経優位でもたらされるもの</a:t>
            </a:r>
          </a:p>
          <a:p>
            <a:pPr marL="68580" indent="0">
              <a:buNone/>
            </a:pPr>
            <a:r>
              <a:rPr lang="ja-JP" altLang="en-US" dirty="0"/>
              <a:t>です。その他、向精神薬服用者は、自己免疫疾患</a:t>
            </a:r>
            <a:r>
              <a:rPr lang="en-US" altLang="ja-JP" dirty="0"/>
              <a:t>(</a:t>
            </a:r>
            <a:r>
              <a:rPr lang="ja-JP" altLang="en-US" dirty="0"/>
              <a:t>リュウマチ、橋本病、甲状腺異常、</a:t>
            </a:r>
            <a:r>
              <a:rPr lang="en-US" altLang="ja-JP" dirty="0"/>
              <a:t>SLE)</a:t>
            </a:r>
            <a:r>
              <a:rPr lang="ja-JP" altLang="en-US" dirty="0"/>
              <a:t>などの症状、</a:t>
            </a:r>
            <a:r>
              <a:rPr lang="en-US" altLang="ja-JP" dirty="0"/>
              <a:t>QT</a:t>
            </a:r>
            <a:r>
              <a:rPr lang="ja-JP" altLang="en-US" dirty="0"/>
              <a:t>延長や頻脈など</a:t>
            </a:r>
          </a:p>
          <a:p>
            <a:pPr marL="68580" indent="0">
              <a:buNone/>
            </a:pPr>
            <a:r>
              <a:rPr lang="ja-JP" altLang="en-US" dirty="0"/>
              <a:t>の心疾患症状 、またパーキンソン症候群やアカシジアや遅発性ジスキネジアなどの神経症状、痛み等を訴える方が多数</a:t>
            </a:r>
          </a:p>
          <a:p>
            <a:pPr marL="68580" indent="0">
              <a:buNone/>
            </a:pPr>
            <a:r>
              <a:rPr lang="ja-JP" altLang="en-US" dirty="0"/>
              <a:t>いらっしゃいます。これらの症状も、交感神経優位でもたらされる自律神経症状として捉えれば説明可能です。</a:t>
            </a:r>
          </a:p>
        </p:txBody>
      </p:sp>
    </p:spTree>
    <p:extLst>
      <p:ext uri="{BB962C8B-B14F-4D97-AF65-F5344CB8AC3E}">
        <p14:creationId xmlns:p14="http://schemas.microsoft.com/office/powerpoint/2010/main" val="34164777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40000" lnSpcReduction="20000"/>
          </a:bodyPr>
          <a:lstStyle/>
          <a:p>
            <a:pPr marL="68580" indent="0">
              <a:buNone/>
            </a:pPr>
            <a:r>
              <a:rPr lang="ja-JP" altLang="en-US" dirty="0"/>
              <a:t>ストレスや薬物の長期使用により乱れる自律神経バランス</a:t>
            </a:r>
            <a:r>
              <a:rPr lang="en-US" altLang="ja-JP" dirty="0"/>
              <a:t>(</a:t>
            </a:r>
            <a:r>
              <a:rPr lang="ja-JP" altLang="en-US" dirty="0"/>
              <a:t>安保</a:t>
            </a:r>
            <a:r>
              <a:rPr lang="en-US" altLang="ja-JP" dirty="0"/>
              <a:t>‐</a:t>
            </a:r>
            <a:r>
              <a:rPr lang="ja-JP" altLang="en-US" dirty="0"/>
              <a:t>福田理論より</a:t>
            </a:r>
            <a:r>
              <a:rPr lang="en-US" altLang="ja-JP" dirty="0"/>
              <a:t>)</a:t>
            </a:r>
          </a:p>
          <a:p>
            <a:pPr marL="68580" indent="0">
              <a:buNone/>
            </a:pPr>
            <a:r>
              <a:rPr lang="ja-JP" altLang="en-US" dirty="0"/>
              <a:t>自律神経のパランスは自血球の分画で測定可能</a:t>
            </a:r>
          </a:p>
          <a:p>
            <a:pPr marL="68580" indent="0">
              <a:buNone/>
            </a:pPr>
            <a:r>
              <a:rPr lang="ja-JP" altLang="en-US" dirty="0"/>
              <a:t>　自律神経のパランスは、白血球の分画 </a:t>
            </a:r>
            <a:r>
              <a:rPr lang="en-US" altLang="ja-JP" dirty="0"/>
              <a:t>(</a:t>
            </a:r>
            <a:r>
              <a:rPr lang="ja-JP" altLang="en-US" dirty="0"/>
              <a:t>顆粒球とリンパ球の比率</a:t>
            </a:r>
            <a:r>
              <a:rPr lang="en-US" altLang="ja-JP" dirty="0"/>
              <a:t>)</a:t>
            </a:r>
            <a:r>
              <a:rPr lang="ja-JP" altLang="en-US" dirty="0"/>
              <a:t>を調べることで知ることが出来ます。これは、ごく普通の</a:t>
            </a:r>
          </a:p>
          <a:p>
            <a:pPr marL="68580" indent="0">
              <a:buNone/>
            </a:pPr>
            <a:r>
              <a:rPr lang="ja-JP" altLang="en-US" dirty="0"/>
              <a:t>血液検査項目で、どこのクリニックでも検査可能です。健康な大人で、平均で顆粒球が </a:t>
            </a:r>
            <a:r>
              <a:rPr lang="en-US" altLang="ja-JP" dirty="0"/>
              <a:t>60</a:t>
            </a:r>
            <a:r>
              <a:rPr lang="ja-JP" altLang="en-US" dirty="0"/>
              <a:t>％、 リンパ球が</a:t>
            </a:r>
            <a:r>
              <a:rPr lang="en-US" altLang="ja-JP" dirty="0"/>
              <a:t>35</a:t>
            </a:r>
            <a:r>
              <a:rPr lang="ja-JP" altLang="en-US" dirty="0"/>
              <a:t>％となっています。</a:t>
            </a:r>
          </a:p>
          <a:p>
            <a:pPr marL="68580" indent="0">
              <a:buNone/>
            </a:pPr>
            <a:r>
              <a:rPr lang="ja-JP" altLang="en-US" dirty="0"/>
              <a:t>強いストレス状態にあるときや、薬物を長期使用すると、このパランスが狂うことになります。正常値の値は、リンパ球 </a:t>
            </a:r>
            <a:r>
              <a:rPr lang="en-US" altLang="ja-JP" dirty="0"/>
              <a:t>35</a:t>
            </a:r>
            <a:r>
              <a:rPr lang="ja-JP" altLang="en-US" dirty="0"/>
              <a:t>～</a:t>
            </a:r>
          </a:p>
          <a:p>
            <a:pPr marL="68580" indent="0">
              <a:buNone/>
            </a:pPr>
            <a:r>
              <a:rPr lang="en-US" altLang="ja-JP" dirty="0"/>
              <a:t>41</a:t>
            </a:r>
            <a:r>
              <a:rPr lang="ja-JP" altLang="en-US" dirty="0"/>
              <a:t>％の間、顆粒球が</a:t>
            </a:r>
            <a:r>
              <a:rPr lang="en-US" altLang="ja-JP" dirty="0"/>
              <a:t>54</a:t>
            </a:r>
            <a:r>
              <a:rPr lang="ja-JP" altLang="en-US" dirty="0"/>
              <a:t>～ </a:t>
            </a:r>
            <a:r>
              <a:rPr lang="en-US" altLang="ja-JP" dirty="0"/>
              <a:t>60</a:t>
            </a:r>
            <a:r>
              <a:rPr lang="ja-JP" altLang="en-US" dirty="0"/>
              <a:t>％の間となります。リンパ球が</a:t>
            </a:r>
            <a:r>
              <a:rPr lang="en-US" altLang="ja-JP" dirty="0"/>
              <a:t>30</a:t>
            </a:r>
            <a:r>
              <a:rPr lang="ja-JP" altLang="en-US" dirty="0"/>
              <a:t>％を下回り顆粒球が</a:t>
            </a:r>
            <a:r>
              <a:rPr lang="en-US" altLang="ja-JP" dirty="0"/>
              <a:t>65</a:t>
            </a:r>
            <a:r>
              <a:rPr lang="ja-JP" altLang="en-US" dirty="0"/>
              <a:t>％を上回るようになると交感神経優位</a:t>
            </a:r>
          </a:p>
          <a:p>
            <a:pPr marL="68580" indent="0">
              <a:buNone/>
            </a:pPr>
            <a:r>
              <a:rPr lang="ja-JP" altLang="en-US" dirty="0"/>
              <a:t>ということになります。</a:t>
            </a:r>
          </a:p>
          <a:p>
            <a:pPr marL="68580" indent="0">
              <a:buNone/>
            </a:pPr>
            <a:r>
              <a:rPr lang="ja-JP" altLang="en-US" dirty="0"/>
              <a:t>　人間は、運動や、生きるために必要な様々な活動は、日中に交感神経優位になることで行える訳ですが、逆に夜になると</a:t>
            </a:r>
          </a:p>
          <a:p>
            <a:pPr marL="68580" indent="0">
              <a:buNone/>
            </a:pPr>
            <a:r>
              <a:rPr lang="ja-JP" altLang="en-US" dirty="0"/>
              <a:t>副交感神経優位となり、ゆつくりと休養することにより、睡眠はもとより、解毒代謝作用も、また様々なホルモン分泌も</a:t>
            </a:r>
          </a:p>
          <a:p>
            <a:pPr marL="68580" indent="0">
              <a:buNone/>
            </a:pPr>
            <a:r>
              <a:rPr lang="ja-JP" altLang="en-US" dirty="0"/>
              <a:t>行われるということです。ずっと交感神経優位となるということは、いわば昼夜問わず常に戦闘態勢にあるということですから、</a:t>
            </a:r>
          </a:p>
          <a:p>
            <a:pPr marL="68580" indent="0">
              <a:buNone/>
            </a:pPr>
            <a:r>
              <a:rPr lang="ja-JP" altLang="en-US" dirty="0"/>
              <a:t>当然不眠となり、必要な栄養吸収もできず、病原菌などに対する免疫機能も低下するということです。また、人体に有害な</a:t>
            </a:r>
          </a:p>
          <a:p>
            <a:pPr marL="68580" indent="0">
              <a:buNone/>
            </a:pPr>
            <a:r>
              <a:rPr lang="ja-JP" altLang="en-US" dirty="0"/>
              <a:t>活性酸素の</a:t>
            </a:r>
            <a:r>
              <a:rPr lang="en-US" altLang="ja-JP" dirty="0"/>
              <a:t>90</a:t>
            </a:r>
            <a:r>
              <a:rPr lang="ja-JP" altLang="en-US" dirty="0"/>
              <a:t>％は 、交感神経優位の状態で増加する顆粒球が死滅するときに発生しますが、この代謝、無毒化も副交感神経優</a:t>
            </a:r>
          </a:p>
          <a:p>
            <a:pPr marL="68580" indent="0">
              <a:buNone/>
            </a:pPr>
            <a:r>
              <a:rPr lang="ja-JP" altLang="en-US" dirty="0"/>
              <a:t>位で活発になります。交感神経優位では、さらに血流が悪い状態ですすから、活性酸素の除去もうまくいかず、これが様々</a:t>
            </a:r>
          </a:p>
          <a:p>
            <a:pPr marL="68580" indent="0">
              <a:buNone/>
            </a:pPr>
            <a:r>
              <a:rPr lang="ja-JP" altLang="en-US" dirty="0"/>
              <a:t>な症状を生んでいると考えれば、向精神薬服用者の多岐に渡る副作用症状の説明は可能なのです。</a:t>
            </a:r>
          </a:p>
          <a:p>
            <a:pPr marL="68580" indent="0">
              <a:buNone/>
            </a:pPr>
            <a:r>
              <a:rPr lang="ja-JP" altLang="en-US" dirty="0"/>
              <a:t>別表２</a:t>
            </a:r>
          </a:p>
        </p:txBody>
      </p:sp>
    </p:spTree>
    <p:extLst>
      <p:ext uri="{BB962C8B-B14F-4D97-AF65-F5344CB8AC3E}">
        <p14:creationId xmlns:p14="http://schemas.microsoft.com/office/powerpoint/2010/main" val="162823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受容体 Ｙ</a:t>
            </a:r>
            <a:endParaRPr lang="en-US" altLang="ja-JP" sz="2800" dirty="0"/>
          </a:p>
          <a:p>
            <a:pPr>
              <a:lnSpc>
                <a:spcPts val="2800"/>
              </a:lnSpc>
            </a:pPr>
            <a:r>
              <a:rPr lang="ja-JP" altLang="en-US" sz="2800" dirty="0"/>
              <a:t>神経ホルモン ∴∵</a:t>
            </a:r>
            <a:endParaRPr lang="en-US" altLang="ja-JP" sz="2800" dirty="0"/>
          </a:p>
          <a:p>
            <a:pPr>
              <a:lnSpc>
                <a:spcPts val="2800"/>
              </a:lnSpc>
            </a:pPr>
            <a:r>
              <a:rPr lang="ja-JP" altLang="en-US" sz="2800" dirty="0"/>
              <a:t>遮断薬 ▽</a:t>
            </a:r>
            <a:endParaRPr kumimoji="1" lang="en-US" altLang="ja-JP" dirty="0"/>
          </a:p>
          <a:p>
            <a:pPr marL="68580" indent="0">
              <a:lnSpc>
                <a:spcPts val="2800"/>
              </a:lnSpc>
              <a:buNone/>
            </a:pPr>
            <a:r>
              <a:rPr lang="ja-JP" altLang="en-US" sz="4800" dirty="0"/>
              <a:t>　　　　　∵</a:t>
            </a: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a:t>∵</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b="1" dirty="0">
                <a:solidFill>
                  <a:srgbClr val="FF0000"/>
                </a:solidFill>
              </a:rPr>
              <a:t>D2</a:t>
            </a:r>
            <a:r>
              <a:rPr kumimoji="1" lang="ja-JP" altLang="en-US" sz="3200" dirty="0"/>
              <a:t>　  </a:t>
            </a:r>
            <a:r>
              <a:rPr kumimoji="1" lang="en-US" altLang="ja-JP" sz="3200" dirty="0"/>
              <a:t>5HT</a:t>
            </a:r>
            <a:r>
              <a:rPr kumimoji="1" lang="ja-JP" altLang="en-US" sz="3200" dirty="0"/>
              <a:t>　  </a:t>
            </a:r>
            <a:r>
              <a:rPr kumimoji="1" lang="en-US" altLang="ja-JP" sz="3200" b="1" dirty="0">
                <a:solidFill>
                  <a:schemeClr val="bg1">
                    <a:lumMod val="65000"/>
                  </a:schemeClr>
                </a:solidFill>
              </a:rPr>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4161634" y="414734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2577695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a:bodyPr>
          <a:lstStyle/>
          <a:p>
            <a:pPr marL="68580" indent="0">
              <a:buNone/>
            </a:pPr>
            <a:endParaRPr lang="ja-JP" altLang="en-US" dirty="0"/>
          </a:p>
        </p:txBody>
      </p:sp>
      <p:pic>
        <p:nvPicPr>
          <p:cNvPr id="5" name="図 4">
            <a:extLst>
              <a:ext uri="{FF2B5EF4-FFF2-40B4-BE49-F238E27FC236}">
                <a16:creationId xmlns:a16="http://schemas.microsoft.com/office/drawing/2014/main" id="{BA5B8AED-69B9-448F-871D-79E587D90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126" y="1303303"/>
            <a:ext cx="3876675" cy="4638675"/>
          </a:xfrm>
          <a:prstGeom prst="rect">
            <a:avLst/>
          </a:prstGeom>
        </p:spPr>
      </p:pic>
    </p:spTree>
    <p:extLst>
      <p:ext uri="{BB962C8B-B14F-4D97-AF65-F5344CB8AC3E}">
        <p14:creationId xmlns:p14="http://schemas.microsoft.com/office/powerpoint/2010/main" val="6151447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47500" lnSpcReduction="20000"/>
          </a:bodyPr>
          <a:lstStyle/>
          <a:p>
            <a:pPr marL="68580" indent="0">
              <a:buNone/>
            </a:pPr>
            <a:r>
              <a:rPr lang="ja-JP" altLang="en-US" dirty="0"/>
              <a:t>子供は副交感神経優位で育つ</a:t>
            </a:r>
          </a:p>
          <a:p>
            <a:pPr marL="68580" indent="0">
              <a:buNone/>
            </a:pPr>
            <a:r>
              <a:rPr lang="ja-JP" altLang="en-US" dirty="0"/>
              <a:t>　子供は、副交感神経優位の状態で成長します。副交感神経優位の状態で子供は様々な細菌や毒物から身を守るようにできており、</a:t>
            </a:r>
          </a:p>
          <a:p>
            <a:pPr marL="68580" indent="0">
              <a:buNone/>
            </a:pPr>
            <a:r>
              <a:rPr lang="ja-JP" altLang="en-US" dirty="0"/>
              <a:t>成長の過程で様々な免疫を獲得していきます。副交感神経優位で発症する病気の代表が喘息やアトピーといったアレルギー症状です。</a:t>
            </a:r>
          </a:p>
          <a:p>
            <a:pPr marL="68580" indent="0">
              <a:buNone/>
            </a:pPr>
            <a:r>
              <a:rPr lang="ja-JP" altLang="en-US" dirty="0"/>
              <a:t>アレルギー反応は副交感神経配下での免疫系の過剰反応によって引き起こされます。小児ぜんそくやアトピーの多くが大人になると</a:t>
            </a:r>
          </a:p>
          <a:p>
            <a:pPr marL="68580" indent="0">
              <a:buNone/>
            </a:pPr>
            <a:r>
              <a:rPr lang="ja-JP" altLang="en-US" dirty="0"/>
              <a:t>自然に治るのは、成長すると大人の体が交感神経優位に切り替わるためです。また子供が良く寝るのは、成長に必要なホルモンが</a:t>
            </a:r>
          </a:p>
          <a:p>
            <a:pPr marL="68580" indent="0">
              <a:buNone/>
            </a:pPr>
            <a:r>
              <a:rPr lang="ja-JP" altLang="en-US" dirty="0"/>
              <a:t>分泌される為にも、知能が発達する為にも十分な睡眠が必要であるためです。そのためには副交感神経優位である必要があるのです。</a:t>
            </a:r>
          </a:p>
          <a:p>
            <a:pPr marL="68580" indent="0">
              <a:buNone/>
            </a:pPr>
            <a:r>
              <a:rPr lang="en-US" altLang="ja-JP" dirty="0"/>
              <a:t>ADHD</a:t>
            </a:r>
            <a:r>
              <a:rPr lang="ja-JP" altLang="en-US" dirty="0"/>
              <a:t>治療で使用される覚せい剤</a:t>
            </a:r>
            <a:r>
              <a:rPr lang="en-US" altLang="ja-JP" dirty="0"/>
              <a:t>(</a:t>
            </a:r>
            <a:r>
              <a:rPr lang="ja-JP" altLang="en-US" dirty="0"/>
              <a:t>コンサータ、ストラテラ</a:t>
            </a:r>
            <a:r>
              <a:rPr lang="en-US" altLang="ja-JP" dirty="0"/>
              <a:t>)</a:t>
            </a:r>
            <a:r>
              <a:rPr lang="ja-JP" altLang="en-US" dirty="0"/>
              <a:t>は、強力な交感神経刺激剤ですから、常用すると成長が阻書されます。</a:t>
            </a:r>
          </a:p>
          <a:p>
            <a:pPr marL="68580" indent="0">
              <a:buNone/>
            </a:pPr>
            <a:r>
              <a:rPr lang="ja-JP" altLang="en-US" dirty="0"/>
              <a:t>結果としてこれらの薬を服用する子供は、同年代の子供に比べ身体の成長が遅れると共に知能の発達も遅れ、交感神経刺激による</a:t>
            </a:r>
          </a:p>
          <a:p>
            <a:pPr marL="68580" indent="0">
              <a:buNone/>
            </a:pPr>
            <a:r>
              <a:rPr lang="ja-JP" altLang="en-US" dirty="0"/>
              <a:t>イライラや攻撃性が現れるのは、交感神経が人工的に刺激されることになるからです。</a:t>
            </a:r>
          </a:p>
          <a:p>
            <a:pPr marL="68580" indent="0">
              <a:buNone/>
            </a:pPr>
            <a:r>
              <a:rPr lang="ja-JP" altLang="en-US" dirty="0"/>
              <a:t>　子供が健全に育つためには、夜には安心して良く睡眠がとれ、ゆっくりと食事を採る環境が必要で、昼には活発に遊ぶことで、</a:t>
            </a:r>
          </a:p>
          <a:p>
            <a:pPr marL="68580" indent="0">
              <a:buNone/>
            </a:pPr>
            <a:r>
              <a:rPr lang="ja-JP" altLang="en-US" dirty="0"/>
              <a:t>様々な免疫を獲得し、丈夫な大人へと成長するということです。いわゆる思春期とは自律神経パランスが子供から大人に変わる過程です。</a:t>
            </a:r>
          </a:p>
          <a:p>
            <a:pPr marL="68580" indent="0">
              <a:buNone/>
            </a:pPr>
            <a:r>
              <a:rPr lang="ja-JP" altLang="en-US" dirty="0"/>
              <a:t>思春期の問題の多くは、病気ではなく、まさに大人になるめの正常な反応に過ぎません。成育環境に問題がなければ待つことも重要です。</a:t>
            </a:r>
          </a:p>
        </p:txBody>
      </p:sp>
    </p:spTree>
    <p:extLst>
      <p:ext uri="{BB962C8B-B14F-4D97-AF65-F5344CB8AC3E}">
        <p14:creationId xmlns:p14="http://schemas.microsoft.com/office/powerpoint/2010/main" val="6491404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コンテンツ プレースホルダー 4">
            <a:extLst>
              <a:ext uri="{FF2B5EF4-FFF2-40B4-BE49-F238E27FC236}">
                <a16:creationId xmlns:a16="http://schemas.microsoft.com/office/drawing/2014/main" id="{65D89D8C-AF64-437F-A7C8-FA95F9861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4843" y="3208208"/>
            <a:ext cx="2610214" cy="1857634"/>
          </a:xfrm>
          <a:prstGeom prst="rect">
            <a:avLst/>
          </a:prstGeom>
        </p:spPr>
      </p:pic>
    </p:spTree>
    <p:extLst>
      <p:ext uri="{BB962C8B-B14F-4D97-AF65-F5344CB8AC3E}">
        <p14:creationId xmlns:p14="http://schemas.microsoft.com/office/powerpoint/2010/main" val="3369072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47500" lnSpcReduction="20000"/>
          </a:bodyPr>
          <a:lstStyle/>
          <a:p>
            <a:pPr marL="68580" indent="0">
              <a:buNone/>
            </a:pPr>
            <a:endParaRPr lang="ja-JP" altLang="en-US" dirty="0"/>
          </a:p>
          <a:p>
            <a:pPr marL="68580" indent="0">
              <a:buNone/>
            </a:pPr>
            <a:r>
              <a:rPr lang="ja-JP" altLang="en-US" dirty="0"/>
              <a:t>産後うつの正体</a:t>
            </a:r>
          </a:p>
          <a:p>
            <a:pPr marL="68580" indent="0">
              <a:buNone/>
            </a:pPr>
            <a:r>
              <a:rPr lang="ja-JP" altLang="en-US" dirty="0"/>
              <a:t>　女性が妊娠をすると、女性の体は胎児の成長につれて、より多くの栄養を運ぶために、血流を高めるように</a:t>
            </a:r>
          </a:p>
          <a:p>
            <a:pPr marL="68580" indent="0">
              <a:buNone/>
            </a:pPr>
            <a:r>
              <a:rPr lang="ja-JP" altLang="en-US" dirty="0"/>
              <a:t>徐々に交感神経優位に変化していきます。妊娠後の女性の体に変化は、自律神経バランスの変化ということ</a:t>
            </a:r>
          </a:p>
          <a:p>
            <a:pPr marL="68580" indent="0">
              <a:buNone/>
            </a:pPr>
            <a:r>
              <a:rPr lang="ja-JP" altLang="en-US" dirty="0"/>
              <a:t>もできます。</a:t>
            </a:r>
          </a:p>
          <a:p>
            <a:pPr marL="68580" indent="0">
              <a:buNone/>
            </a:pPr>
            <a:r>
              <a:rPr lang="ja-JP" altLang="en-US" dirty="0"/>
              <a:t>　出産を迎えると、女性の体からいきなり胎児が居なくなります。この際、出産した女性は、目的の胎児が居</a:t>
            </a:r>
          </a:p>
          <a:p>
            <a:pPr marL="68580" indent="0">
              <a:buNone/>
            </a:pPr>
            <a:r>
              <a:rPr lang="ja-JP" altLang="en-US" dirty="0"/>
              <a:t>なくなるにも関わらず、交感神経優位の状態にさらされることになります。この交感神経優位の状態から、元に</a:t>
            </a:r>
          </a:p>
          <a:p>
            <a:pPr marL="68580" indent="0">
              <a:buNone/>
            </a:pPr>
            <a:r>
              <a:rPr lang="ja-JP" altLang="en-US" dirty="0"/>
              <a:t>戻るためには約１か月必要となります。この間、十分な休養を取ることが出来なければ、中々、交感神経優位の状態が解消</a:t>
            </a:r>
          </a:p>
          <a:p>
            <a:pPr marL="68580" indent="0">
              <a:buNone/>
            </a:pPr>
            <a:r>
              <a:rPr lang="ja-JP" altLang="en-US" dirty="0"/>
              <a:t>されないということになります。産後の肥立ちが悪いというのも、この交感神経優位の状態が続くことといえます。</a:t>
            </a:r>
          </a:p>
          <a:p>
            <a:pPr marL="68580" indent="0">
              <a:buNone/>
            </a:pPr>
            <a:r>
              <a:rPr lang="ja-JP" altLang="en-US" dirty="0"/>
              <a:t>少なくとも産後 </a:t>
            </a:r>
            <a:r>
              <a:rPr lang="en-US" altLang="ja-JP" dirty="0"/>
              <a:t>1</a:t>
            </a:r>
            <a:r>
              <a:rPr lang="ja-JP" altLang="en-US" dirty="0"/>
              <a:t>か月は、周囲のサポートの元で十分に休養することが、自律神経バランスの回復に必要です。</a:t>
            </a:r>
          </a:p>
          <a:p>
            <a:pPr marL="68580" indent="0">
              <a:buNone/>
            </a:pPr>
            <a:r>
              <a:rPr lang="ja-JP" altLang="en-US" dirty="0"/>
              <a:t>　こうした産後の女性にとっては当たり前の不調を</a:t>
            </a:r>
            <a:r>
              <a:rPr lang="en-US" altLang="ja-JP" dirty="0"/>
              <a:t>『</a:t>
            </a:r>
            <a:r>
              <a:rPr lang="ja-JP" altLang="en-US" dirty="0"/>
              <a:t>産後うつ</a:t>
            </a:r>
            <a:r>
              <a:rPr lang="en-US" altLang="ja-JP" dirty="0"/>
              <a:t>』</a:t>
            </a:r>
            <a:r>
              <a:rPr lang="ja-JP" altLang="en-US" dirty="0"/>
              <a:t>と捉え、交感神経優位に誘導する抗うつ薬や抗</a:t>
            </a:r>
          </a:p>
          <a:p>
            <a:pPr marL="68580" indent="0">
              <a:buNone/>
            </a:pPr>
            <a:r>
              <a:rPr lang="ja-JP" altLang="en-US" dirty="0"/>
              <a:t>不安薬を投与することは、自律神経のパランスをさらに悪化させることになります。</a:t>
            </a:r>
          </a:p>
        </p:txBody>
      </p:sp>
    </p:spTree>
    <p:extLst>
      <p:ext uri="{BB962C8B-B14F-4D97-AF65-F5344CB8AC3E}">
        <p14:creationId xmlns:p14="http://schemas.microsoft.com/office/powerpoint/2010/main" val="25570025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自律神経失調症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72924" cy="3625628"/>
          </a:xfrm>
        </p:spPr>
        <p:txBody>
          <a:bodyPr>
            <a:normAutofit fontScale="40000" lnSpcReduction="20000"/>
          </a:bodyPr>
          <a:lstStyle/>
          <a:p>
            <a:pPr marL="68580" indent="0">
              <a:buNone/>
            </a:pPr>
            <a:r>
              <a:rPr lang="ja-JP" altLang="en-US" dirty="0"/>
              <a:t>自立神経バランスを整える</a:t>
            </a:r>
          </a:p>
          <a:p>
            <a:pPr marL="68580" indent="0">
              <a:buNone/>
            </a:pPr>
            <a:r>
              <a:rPr lang="ja-JP" altLang="en-US" dirty="0"/>
              <a:t>　自律神経バランスを整えることは、あらゆる難病の解決の糸口になる可能性があります。病気になったから自律神経のバランスが</a:t>
            </a:r>
          </a:p>
          <a:p>
            <a:pPr marL="68580" indent="0">
              <a:buNone/>
            </a:pPr>
            <a:r>
              <a:rPr lang="ja-JP" altLang="en-US" dirty="0"/>
              <a:t>崩れたのか、自律神経のバランスが崩れたから病気になったのか、これは鶏と卵の関係と同じで、ともに真なりです。</a:t>
            </a:r>
          </a:p>
          <a:p>
            <a:pPr marL="68580" indent="0">
              <a:buNone/>
            </a:pPr>
            <a:r>
              <a:rPr lang="ja-JP" altLang="en-US" dirty="0"/>
              <a:t>　栄養療法を用いた治療は、特に神経系の疾患に対して有効ですが、それも腸がきちんと栄養を吸収し、各種ホルモンが分泌されたり</a:t>
            </a:r>
          </a:p>
          <a:p>
            <a:pPr marL="68580" indent="0">
              <a:buNone/>
            </a:pPr>
            <a:r>
              <a:rPr lang="ja-JP" altLang="en-US" dirty="0"/>
              <a:t>生成されたりする必要があります。栄養が吸収されることも、ホルモンの分泌、生成も副交感神経優位でしか行われません。</a:t>
            </a:r>
          </a:p>
          <a:p>
            <a:pPr marL="68580" indent="0">
              <a:buNone/>
            </a:pPr>
            <a:r>
              <a:rPr lang="ja-JP" altLang="en-US" dirty="0"/>
              <a:t>副交感神経優位にする薬剤はありますが、そうした薬剤は、一時的に効果があっても、人体は代償的に自分で自律神経バランスを</a:t>
            </a:r>
          </a:p>
          <a:p>
            <a:pPr marL="68580" indent="0">
              <a:buNone/>
            </a:pPr>
            <a:r>
              <a:rPr lang="ja-JP" altLang="en-US" dirty="0"/>
              <a:t>整える力を失います。それゆえ、自律神経バランスを整えるためには、人体の持つ治癒能力に頼らざるを得ません。</a:t>
            </a:r>
          </a:p>
          <a:p>
            <a:pPr marL="68580" indent="0">
              <a:buNone/>
            </a:pPr>
            <a:r>
              <a:rPr lang="ja-JP" altLang="en-US" dirty="0"/>
              <a:t>　副交感神経優位に持っていくためには、まず体温が上がらねばなりません。冷え性の女性が、様々な婦人病、がんに罹りやすいのは、</a:t>
            </a:r>
          </a:p>
          <a:p>
            <a:pPr marL="68580" indent="0">
              <a:buNone/>
            </a:pPr>
            <a:r>
              <a:rPr lang="ja-JP" altLang="en-US" dirty="0"/>
              <a:t>やはり交感神経優位で体温が低いからです。まず冷え性を改善する方策が重要です。体温が３６．５位の方は副交感神経優位なのです。</a:t>
            </a:r>
          </a:p>
          <a:p>
            <a:pPr marL="68580" indent="0">
              <a:buNone/>
            </a:pPr>
            <a:r>
              <a:rPr lang="ja-JP" altLang="en-US" dirty="0"/>
              <a:t>半身浴や低温サウナなどが有効です。</a:t>
            </a:r>
          </a:p>
          <a:p>
            <a:pPr marL="68580" indent="0">
              <a:buNone/>
            </a:pPr>
            <a:r>
              <a:rPr lang="ja-JP" altLang="en-US" dirty="0"/>
              <a:t>　漢方や鍼灸も有効です。ただし、漢方も薬ですから、当然、交感神経優位をもたらすものもありますので、注意が必要です。</a:t>
            </a:r>
          </a:p>
          <a:p>
            <a:pPr marL="68580" indent="0">
              <a:buNone/>
            </a:pPr>
            <a:r>
              <a:rPr lang="ja-JP" altLang="en-US" dirty="0"/>
              <a:t>また針治療においても、局所的に効果があるツボは交感神経を刺激し、全身に効果のあるツボは副交感神経を刺激するようです。</a:t>
            </a:r>
          </a:p>
          <a:p>
            <a:pPr marL="68580" indent="0">
              <a:buNone/>
            </a:pPr>
            <a:r>
              <a:rPr lang="ja-JP" altLang="en-US" dirty="0"/>
              <a:t>漢方や針治療を行う場合には、このあたりに注意する必要があります。</a:t>
            </a:r>
          </a:p>
          <a:p>
            <a:pPr marL="68580" indent="0">
              <a:buNone/>
            </a:pPr>
            <a:r>
              <a:rPr lang="ja-JP" altLang="en-US" dirty="0"/>
              <a:t>　そして何より、交感神経優位になる最大要因はストレスです。また交感神経優位の方は非常にストレス過敏になっています。</a:t>
            </a:r>
          </a:p>
          <a:p>
            <a:pPr marL="68580" indent="0">
              <a:buNone/>
            </a:pPr>
            <a:r>
              <a:rPr lang="ja-JP" altLang="en-US" dirty="0"/>
              <a:t>したがって、ストレスなくゆっくりと静養できる環境や直面している問題の解決が重要です。</a:t>
            </a:r>
          </a:p>
        </p:txBody>
      </p:sp>
    </p:spTree>
    <p:extLst>
      <p:ext uri="{BB962C8B-B14F-4D97-AF65-F5344CB8AC3E}">
        <p14:creationId xmlns:p14="http://schemas.microsoft.com/office/powerpoint/2010/main" val="8791169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⑧副作用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77500" lnSpcReduction="20000"/>
          </a:bodyPr>
          <a:lstStyle/>
          <a:p>
            <a:r>
              <a:rPr lang="ja-JP" altLang="ja-JP" dirty="0"/>
              <a:t>アルコール依存症</a:t>
            </a:r>
            <a:r>
              <a:rPr lang="ja-JP" altLang="en-US" dirty="0"/>
              <a:t>：</a:t>
            </a:r>
            <a:r>
              <a:rPr lang="ja-JP" altLang="ja-JP" dirty="0"/>
              <a:t>アルコールはベンゾ系と置換できる。ダウナー系でも多少置換えできる。置換えは治療にはならない。</a:t>
            </a:r>
            <a:r>
              <a:rPr lang="en-US" altLang="ja-JP" dirty="0"/>
              <a:t> </a:t>
            </a:r>
            <a:endParaRPr lang="ja-JP" altLang="ja-JP" dirty="0"/>
          </a:p>
          <a:p>
            <a:r>
              <a:rPr lang="ja-JP" altLang="ja-JP" dirty="0"/>
              <a:t>依存性</a:t>
            </a:r>
            <a:r>
              <a:rPr lang="ja-JP" altLang="en-US" dirty="0"/>
              <a:t>：</a:t>
            </a:r>
            <a:r>
              <a:rPr lang="ja-JP" altLang="ja-JP" dirty="0"/>
              <a:t>ベンゾジアゼピン系の薬剤は世界中の物質において最も強い依存性があり、アルコール</a:t>
            </a:r>
            <a:r>
              <a:rPr lang="ja-JP" altLang="en-US" dirty="0"/>
              <a:t>、</a:t>
            </a:r>
            <a:r>
              <a:rPr lang="ja-JP" altLang="ja-JP" dirty="0"/>
              <a:t>コカイン、ヘロインなどを凌ぐとされている。</a:t>
            </a:r>
          </a:p>
          <a:p>
            <a:r>
              <a:rPr lang="ja-JP" altLang="ja-JP" dirty="0"/>
              <a:t>暴　力</a:t>
            </a:r>
            <a:r>
              <a:rPr lang="ja-JP" altLang="en-US" dirty="0"/>
              <a:t>：</a:t>
            </a:r>
            <a:r>
              <a:rPr lang="ja-JP" altLang="ja-JP" dirty="0"/>
              <a:t>抗うつ薬は暴力を引き起こす</a:t>
            </a:r>
            <a:r>
              <a:rPr lang="en-US" altLang="ja-JP" dirty="0">
                <a:hlinkClick r:id="rId2"/>
              </a:rPr>
              <a:t>。</a:t>
            </a:r>
            <a:r>
              <a:rPr lang="ja-JP" altLang="ja-JP" dirty="0"/>
              <a:t>日本でも海外でも凶悪事件の背後に高確率で抗うつ薬が検出される。チャンピックス</a:t>
            </a:r>
            <a:r>
              <a:rPr lang="ja-JP" altLang="en-US" dirty="0"/>
              <a:t>や</a:t>
            </a:r>
            <a:r>
              <a:rPr lang="ja-JP" altLang="ja-JP" dirty="0"/>
              <a:t>精製糖も</a:t>
            </a:r>
            <a:r>
              <a:rPr lang="ja-JP" altLang="en-US" dirty="0"/>
              <a:t>興奮作用がある</a:t>
            </a:r>
            <a:r>
              <a:rPr lang="ja-JP" altLang="ja-JP" dirty="0"/>
              <a:t>。精製された糖は血糖値とそれに関連するホルモン分泌を乱し精神状態に影響する。特にアドレナリンは不眠や空腹、イライラ、衝動の原因となる。 </a:t>
            </a:r>
          </a:p>
          <a:p>
            <a:r>
              <a:rPr lang="ja-JP" altLang="ja-JP" dirty="0"/>
              <a:t>脳萎縮</a:t>
            </a:r>
            <a:r>
              <a:rPr lang="ja-JP" altLang="en-US" dirty="0"/>
              <a:t>：</a:t>
            </a:r>
            <a:r>
              <a:rPr lang="ja-JP" altLang="ja-JP" dirty="0"/>
              <a:t>抗精神病薬そのものに神経毒性があり、脳萎縮を促すという大規模研究の結果がある。</a:t>
            </a:r>
          </a:p>
          <a:p>
            <a:pPr marL="68580" indent="0">
              <a:buNone/>
            </a:pPr>
            <a:endParaRPr kumimoji="1" lang="ja-JP" altLang="en-US" dirty="0"/>
          </a:p>
        </p:txBody>
      </p:sp>
    </p:spTree>
    <p:extLst>
      <p:ext uri="{BB962C8B-B14F-4D97-AF65-F5344CB8AC3E}">
        <p14:creationId xmlns:p14="http://schemas.microsoft.com/office/powerpoint/2010/main" val="24309018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⑧副作用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fontScale="85000" lnSpcReduction="20000"/>
          </a:bodyPr>
          <a:lstStyle/>
          <a:p>
            <a:r>
              <a:rPr lang="ja-JP" altLang="ja-JP" dirty="0"/>
              <a:t>◆認知症・・・認知症を「病気」とすることは精神医学にとって悲願だった。しかし、いまだに認知症を「病気」とするだけの生化学的根拠など一切発見されていない。にもかかわらず、認知症患者には大量の向精神薬が投与されている。認知症の薬はすべて効果がないばかりかむしろ状況を悪化させる。その他の脳障害の薬（いわゆる脳機能改善薬）も意味はない。認知症につきものなのが胃ろうである。これはまさに老人栽培の道具だ。胃ろうを皆さんの状態にたとえて言うなら、無理やり手足縛られて口に食事詰め込まれて、「満腹になったか、こら～」って言われてる状態である。すべては周囲の都合であり家族や医学サイドの都合でしかない。ニンゲンは食えなくなったら死ぬだけのことだ。栽培されて数年以上生かされている老人が、一体何人いるのか皆さんもご存じのことだろう。</a:t>
            </a:r>
          </a:p>
          <a:p>
            <a:endParaRPr kumimoji="1" lang="ja-JP" altLang="en-US" dirty="0"/>
          </a:p>
        </p:txBody>
      </p:sp>
    </p:spTree>
    <p:extLst>
      <p:ext uri="{BB962C8B-B14F-4D97-AF65-F5344CB8AC3E}">
        <p14:creationId xmlns:p14="http://schemas.microsoft.com/office/powerpoint/2010/main" val="15038490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r>
              <a:rPr lang="ja-JP" altLang="en-US" dirty="0"/>
              <a:t>アルコール依存症との違い </a:t>
            </a:r>
            <a:r>
              <a:rPr lang="ja-JP" altLang="ja-JP" dirty="0"/>
              <a:t>　</a:t>
            </a:r>
          </a:p>
          <a:p>
            <a:endParaRPr kumimoji="1" lang="ja-JP" altLang="en-US" dirty="0"/>
          </a:p>
        </p:txBody>
      </p:sp>
    </p:spTree>
    <p:extLst>
      <p:ext uri="{BB962C8B-B14F-4D97-AF65-F5344CB8AC3E}">
        <p14:creationId xmlns:p14="http://schemas.microsoft.com/office/powerpoint/2010/main" val="40529499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③５つの向精神薬と作用</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01276818"/>
              </p:ext>
            </p:extLst>
          </p:nvPr>
        </p:nvGraphicFramePr>
        <p:xfrm>
          <a:off x="1043492" y="2323652"/>
          <a:ext cx="6777317" cy="350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7283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4057676"/>
          </a:xfrm>
        </p:spPr>
        <p:txBody>
          <a:bodyPr>
            <a:normAutofit fontScale="77500" lnSpcReduction="20000"/>
          </a:bodyPr>
          <a:lstStyle/>
          <a:p>
            <a:r>
              <a:rPr lang="ja-JP" altLang="ja-JP" dirty="0"/>
              <a:t>●ステージ１　漸減中　・・・個々の体質、服用期間、環境、及び薬物それぞれの力価、持続時間により症状の程度に違いがあるが、この期間に離脱症状を起こすことは稀ではない。処方薬が短時間作用型の場合は減薬から数日以内、中・長時間作用型の場合は</a:t>
            </a:r>
            <a:r>
              <a:rPr lang="en-US" altLang="ja-JP" dirty="0"/>
              <a:t>1</a:t>
            </a:r>
            <a:r>
              <a:rPr lang="ja-JP" altLang="ja-JP" dirty="0"/>
              <a:t>週間後～</a:t>
            </a:r>
            <a:r>
              <a:rPr lang="en-US" altLang="ja-JP" dirty="0"/>
              <a:t>3</a:t>
            </a:r>
            <a:r>
              <a:rPr lang="ja-JP" altLang="ja-JP" dirty="0"/>
              <a:t>週間以内に最も症状が強くなるケースが多いようだ。この際に起こる精神症状により離脱者は「気が狂った」「もう</a:t>
            </a:r>
            <a:r>
              <a:rPr lang="en-US" altLang="ja-JP" dirty="0"/>
              <a:t>2</a:t>
            </a:r>
            <a:r>
              <a:rPr lang="ja-JP" altLang="ja-JP" dirty="0"/>
              <a:t>度と普通には戻れないかもしれない」「これは私のもともとの精神症状だ」と、思い込んでしまいがち。同時に、さまざまな身体症状が起こる。離脱者は健康な人からは想像が難しいほどの大きな苦痛に苦しんでいる。離脱の精神症状は気分転換をしてもすぐには回復しないので、「今は脳が勝手に辛さを感じさせているだけ、いずれ必ず楽になるから大丈夫」と声をかけてあげることが大事。離脱者自身は離脱の精神症状によりポジティブな感情を感じられない状態なので、励ましに対する反応は良いものではないかもしれないが、周囲からの回復への確信がある態度と理解がとても重要である。</a:t>
            </a:r>
          </a:p>
          <a:p>
            <a:endParaRPr lang="ja-JP" altLang="ja-JP" dirty="0"/>
          </a:p>
          <a:p>
            <a:endParaRPr kumimoji="1" lang="ja-JP" altLang="en-US" dirty="0"/>
          </a:p>
        </p:txBody>
      </p:sp>
    </p:spTree>
    <p:extLst>
      <p:ext uri="{BB962C8B-B14F-4D97-AF65-F5344CB8AC3E}">
        <p14:creationId xmlns:p14="http://schemas.microsoft.com/office/powerpoint/2010/main" val="65542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68580" indent="0">
              <a:buNone/>
            </a:pPr>
            <a:r>
              <a:rPr lang="en-US" altLang="ja-JP" dirty="0"/>
              <a:t>D1 D2 (!) D3 D4 </a:t>
            </a:r>
            <a:r>
              <a:rPr lang="en-US" altLang="ja-JP" dirty="0" err="1"/>
              <a:t>dopamin</a:t>
            </a:r>
            <a:r>
              <a:rPr lang="en-US" altLang="ja-JP" dirty="0"/>
              <a:t> receptors </a:t>
            </a:r>
          </a:p>
          <a:p>
            <a:pPr marL="68580" indent="0">
              <a:buNone/>
            </a:pPr>
            <a:endParaRPr lang="ja-JP" altLang="en-US" dirty="0"/>
          </a:p>
          <a:p>
            <a:r>
              <a:rPr lang="en-US" altLang="ja-JP" dirty="0"/>
              <a:t>D1</a:t>
            </a:r>
            <a:r>
              <a:rPr lang="ja-JP" altLang="en-US" dirty="0"/>
              <a:t>　</a:t>
            </a:r>
            <a:r>
              <a:rPr lang="en-US" altLang="ja-JP" dirty="0"/>
              <a:t> </a:t>
            </a:r>
            <a:r>
              <a:rPr lang="ja-JP" altLang="en-US" dirty="0"/>
              <a:t>血管拡張（腎血管や腸間膜動脈）、 陰性症状改善。腎臓など内蔵血管の平滑筋にも分布、濃度の上昇によって筋をゆるませる。 </a:t>
            </a:r>
          </a:p>
          <a:p>
            <a:r>
              <a:rPr lang="en-US" altLang="ja-JP" dirty="0"/>
              <a:t>D2 </a:t>
            </a:r>
            <a:r>
              <a:rPr lang="ja-JP" altLang="en-US" dirty="0"/>
              <a:t>　下垂体前葉のプロラクチン産生細胞、（</a:t>
            </a:r>
            <a:r>
              <a:rPr lang="en-US" altLang="ja-JP" dirty="0" err="1"/>
              <a:t>Lactotroph</a:t>
            </a:r>
            <a:r>
              <a:rPr lang="ja-JP" altLang="en-US" dirty="0"/>
              <a:t>）に作用し、プロラクチン分泌を抑制する。 　　筋緊張異常や統合失調症に関連すると考えられている。線条体、大脳皮質、辺縁系などに強く発現している。（</a:t>
            </a:r>
            <a:r>
              <a:rPr lang="en-US" altLang="ja-JP" dirty="0"/>
              <a:t>D2</a:t>
            </a:r>
            <a:r>
              <a:rPr lang="ja-JP" altLang="en-US" dirty="0"/>
              <a:t>受容体阻害薬により、陽性症状、攻撃行動が減少） </a:t>
            </a:r>
          </a:p>
          <a:p>
            <a:r>
              <a:rPr lang="en-US" altLang="ja-JP" dirty="0"/>
              <a:t>D3 </a:t>
            </a:r>
            <a:r>
              <a:rPr lang="ja-JP" altLang="en-US" dirty="0"/>
              <a:t>　認知的および感情的な機能に働くことを示す（</a:t>
            </a:r>
            <a:r>
              <a:rPr lang="en-US" altLang="ja-JP" dirty="0"/>
              <a:t>D3</a:t>
            </a:r>
            <a:r>
              <a:rPr lang="ja-JP" altLang="en-US" dirty="0"/>
              <a:t>受容体作動薬投与で攻撃性、遮断で意欲回復） 。</a:t>
            </a:r>
          </a:p>
          <a:p>
            <a:r>
              <a:rPr lang="en-US" altLang="ja-JP" dirty="0"/>
              <a:t>D4 </a:t>
            </a:r>
            <a:r>
              <a:rPr lang="ja-JP" altLang="en-US" dirty="0"/>
              <a:t>　行動表現型に関連していると考えられている。</a:t>
            </a:r>
            <a:endParaRPr kumimoji="1" lang="ja-JP" altLang="en-US" dirty="0"/>
          </a:p>
        </p:txBody>
      </p:sp>
    </p:spTree>
    <p:extLst>
      <p:ext uri="{BB962C8B-B14F-4D97-AF65-F5344CB8AC3E}">
        <p14:creationId xmlns:p14="http://schemas.microsoft.com/office/powerpoint/2010/main" val="4099032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841652"/>
          </a:xfrm>
        </p:spPr>
        <p:txBody>
          <a:bodyPr>
            <a:normAutofit fontScale="77500" lnSpcReduction="20000"/>
          </a:bodyPr>
          <a:lstStyle/>
          <a:p>
            <a:r>
              <a:rPr lang="ja-JP" altLang="ja-JP" dirty="0"/>
              <a:t>●ステージ２　断薬後初期　・・・比較的強い離脱症状が現れる時期。薬を断ったのにもかかわらず、さまざまな身体症状・精神症状が現れるため、離脱者がもっとも不安になり、自信を失う期間である。情緒・記憶にもまだ多くの一時的障害があり、発言・行動にも一貫性がなく、不安・焦燥感・イライラが非常に強い。断薬後初期のこの段階は、再服薬のリスクがあるので、現状からは必ず回復していくことが繰り返し伝えて、励ますことが大事。絶望的な考えが浮かびやすいし、そういう考えに支配されがちだが、すべての絶望的な思考は中断しよう。希死念慮・うつの症状が強い場合は注意が必要である。この時期には、離婚・退職などライフスタイルの変化を希望する気持ちが起こってくる場合があるが、人生に大きくかかわる決断は、症状が緩やかになるまで棚上げしておいたほうがよい。まずはコンディションに合わせ、できることは行い、できないことは行わないスタンスを保とう。</a:t>
            </a:r>
          </a:p>
          <a:p>
            <a:endParaRPr kumimoji="1" lang="ja-JP" altLang="en-US" dirty="0"/>
          </a:p>
        </p:txBody>
      </p:sp>
    </p:spTree>
    <p:extLst>
      <p:ext uri="{BB962C8B-B14F-4D97-AF65-F5344CB8AC3E}">
        <p14:creationId xmlns:p14="http://schemas.microsoft.com/office/powerpoint/2010/main" val="42690202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697636"/>
          </a:xfrm>
        </p:spPr>
        <p:txBody>
          <a:bodyPr>
            <a:normAutofit fontScale="70000" lnSpcReduction="20000"/>
          </a:bodyPr>
          <a:lstStyle/>
          <a:p>
            <a:r>
              <a:rPr lang="ja-JP" altLang="ja-JP" sz="2600" dirty="0"/>
              <a:t>●ステージ３　断薬後中期　・・・心がふっと楽になる瞬間が徐々に実感できるようになる。ただし、まだ安定はせず、苦痛の期間のほうが多い状態。強迫的な不安やうつ、強烈な中途覚醒や不眠などの症状がなかなかフェードアウトせずに焦燥感が募る時期でもある。思考・記憶力が徐々に回復してきている分、ネガティブなことに対して以前よりも具体的な想像をしてしまう。調子が良い時間と悪い時間の落差が大きく、ステージ２よりも主観的な苦痛が大きい状態である。身体症状にも長い間耐え続けているので、その疲労が出る時期でもある。あまりに長い苦しみに離脱者はエンドレスの恐怖を覚えるかもしれないが、実際には順調に回復しているプロセスなので、それを繰り返し言い聞かせて自分を励ますことが大事。えんえんと続く離脱の孤独感により、引っ越し・結婚・出産などを検討する傾向があるが、まだ人生の大きな決断は時期尚早であるので、慎重になったほうがよい。　</a:t>
            </a:r>
          </a:p>
          <a:p>
            <a:endParaRPr kumimoji="1" lang="ja-JP" altLang="en-US" dirty="0"/>
          </a:p>
        </p:txBody>
      </p:sp>
    </p:spTree>
    <p:extLst>
      <p:ext uri="{BB962C8B-B14F-4D97-AF65-F5344CB8AC3E}">
        <p14:creationId xmlns:p14="http://schemas.microsoft.com/office/powerpoint/2010/main" val="6342984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77500" lnSpcReduction="20000"/>
          </a:bodyPr>
          <a:lstStyle/>
          <a:p>
            <a:r>
              <a:rPr lang="ja-JP" altLang="ja-JP" dirty="0"/>
              <a:t>●ステージ４　断薬後後期　・・・精神的に楽な時間が増え、睡眠も徐々に安定し、体もそれまでよりも楽になっていく。可能なら、適度な運動を取り入れて、無理のない体力づくりを心がけよう。離脱の精神症状と離脱者自身の感情との区別がつかず、それまでとは異なった不安定な感情を抱きがちな時期なので、その混乱を整理できるよう周囲のサポートがあるとよい。この時期は離脱者が服薬前に自身が持っていた内的・外的な問題と対峙し始める時期であり、その作業に対する怖れの感情が起こりがちな時期である。離脱性の不安とない交ぜになって不安定な状態になりやすいので、まだ深く物事を考えすぎないように気をつける必要がある。離脱者は棚上げにしてきた問題に性急に取り組もうとしがちだが、まずはコンディションに合わせてゆっくり進めていこう。</a:t>
            </a:r>
          </a:p>
        </p:txBody>
      </p:sp>
    </p:spTree>
    <p:extLst>
      <p:ext uri="{BB962C8B-B14F-4D97-AF65-F5344CB8AC3E}">
        <p14:creationId xmlns:p14="http://schemas.microsoft.com/office/powerpoint/2010/main" val="38488314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⑨離脱症状の回復ステージ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85000" lnSpcReduction="20000"/>
          </a:bodyPr>
          <a:lstStyle/>
          <a:p>
            <a:r>
              <a:rPr lang="ja-JP" altLang="ja-JP" dirty="0"/>
              <a:t>●ステージ５　回復　・・・日常生活を心から楽しめるようになり、自分の思考・感情が明確にわかるようになる。この頃には自尊心も回復している。この状態になると離脱者が取り組みたい人生の課題が自然と明らかになる。離脱者自身の力で対処できる場合は周囲はそれを励まし見守ってあげよう。それが難しいケースの場合は、状況に合わせたサポート体制を整えることが大事。</a:t>
            </a:r>
          </a:p>
          <a:p>
            <a:endParaRPr lang="ja-JP" altLang="ja-JP" dirty="0"/>
          </a:p>
          <a:p>
            <a:r>
              <a:rPr lang="ja-JP" altLang="ja-JP" dirty="0"/>
              <a:t>警告：安易に多量の薬物を減らすべきではない。また、服用期間が長い場合も</a:t>
            </a:r>
            <a:r>
              <a:rPr lang="en-US" altLang="ja-JP" dirty="0"/>
              <a:t>QOL</a:t>
            </a:r>
            <a:r>
              <a:rPr lang="ja-JP" altLang="ja-JP" dirty="0"/>
              <a:t>を加味すると安易に断薬はするべきでない（禁断症状が服用期間と同じ期間続くため）。</a:t>
            </a:r>
          </a:p>
          <a:p>
            <a:endParaRPr kumimoji="1" lang="ja-JP" altLang="en-US" dirty="0"/>
          </a:p>
        </p:txBody>
      </p:sp>
    </p:spTree>
    <p:extLst>
      <p:ext uri="{BB962C8B-B14F-4D97-AF65-F5344CB8AC3E}">
        <p14:creationId xmlns:p14="http://schemas.microsoft.com/office/powerpoint/2010/main" val="17156649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3</a:t>
            </a:r>
            <a:r>
              <a:rPr lang="ja-JP" altLang="en-US" dirty="0"/>
              <a:t>回：処変のある患者への看護</a:t>
            </a:r>
            <a:br>
              <a:rPr lang="ja-JP" altLang="en-US" dirty="0"/>
            </a:br>
            <a:r>
              <a:rPr lang="ja-JP" altLang="en-US" dirty="0"/>
              <a:t>⑩事例検討</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pPr marL="68580" indent="0">
              <a:buNone/>
            </a:pPr>
            <a:r>
              <a:rPr kumimoji="1" lang="ja-JP" altLang="en-US" dirty="0"/>
              <a:t>　</a:t>
            </a:r>
          </a:p>
        </p:txBody>
      </p:sp>
    </p:spTree>
    <p:extLst>
      <p:ext uri="{BB962C8B-B14F-4D97-AF65-F5344CB8AC3E}">
        <p14:creationId xmlns:p14="http://schemas.microsoft.com/office/powerpoint/2010/main" val="9460788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ご清聴ありがとうございました</a:t>
            </a:r>
          </a:p>
        </p:txBody>
      </p:sp>
      <p:sp>
        <p:nvSpPr>
          <p:cNvPr id="3" name="コンテンツ プレースホルダー 2"/>
          <p:cNvSpPr>
            <a:spLocks noGrp="1"/>
          </p:cNvSpPr>
          <p:nvPr>
            <p:ph idx="1"/>
          </p:nvPr>
        </p:nvSpPr>
        <p:spPr/>
        <p:txBody>
          <a:bodyPr>
            <a:normAutofit fontScale="85000" lnSpcReduction="20000"/>
          </a:bodyPr>
          <a:lstStyle/>
          <a:p>
            <a:pPr marL="68580" indent="0">
              <a:buNone/>
            </a:pPr>
            <a:r>
              <a:rPr lang="ja-JP" altLang="en-US" dirty="0"/>
              <a:t>参考文献</a:t>
            </a:r>
          </a:p>
          <a:p>
            <a:r>
              <a:rPr lang="ja-JP" altLang="en-US" dirty="0"/>
              <a:t>患者さん・御家族・カウンセラーのための向精神薬の減薬・断薬メンタルサポートハンドブック</a:t>
            </a:r>
          </a:p>
          <a:p>
            <a:r>
              <a:rPr lang="ja-JP" altLang="en-US" dirty="0"/>
              <a:t>ロッカー内の</a:t>
            </a:r>
            <a:r>
              <a:rPr lang="en-US" altLang="ja-JP" dirty="0"/>
              <a:t>2</a:t>
            </a:r>
            <a:r>
              <a:rPr lang="ja-JP" altLang="en-US" dirty="0"/>
              <a:t>冊</a:t>
            </a:r>
          </a:p>
          <a:p>
            <a:r>
              <a:rPr lang="ja-JP" altLang="en-US" dirty="0"/>
              <a:t>各医</a:t>
            </a:r>
            <a:r>
              <a:rPr lang="ja-JP" altLang="en-US"/>
              <a:t>薬品インタビューフォーム</a:t>
            </a:r>
            <a:endParaRPr lang="ja-JP" altLang="en-US" dirty="0"/>
          </a:p>
          <a:p>
            <a:r>
              <a:rPr lang="en-US" altLang="ja-JP" dirty="0"/>
              <a:t>『</a:t>
            </a:r>
            <a:r>
              <a:rPr lang="ja-JP" altLang="en-US" dirty="0"/>
              <a:t>精神薬理学エセンシャルズ</a:t>
            </a:r>
            <a:r>
              <a:rPr lang="en-US" altLang="ja-JP" dirty="0"/>
              <a:t>―</a:t>
            </a:r>
            <a:r>
              <a:rPr lang="ja-JP" altLang="en-US" dirty="0"/>
              <a:t>神経科学的基礎と応用　第</a:t>
            </a:r>
            <a:r>
              <a:rPr lang="en-US" altLang="ja-JP" dirty="0"/>
              <a:t>2</a:t>
            </a:r>
            <a:r>
              <a:rPr lang="ja-JP" altLang="en-US" dirty="0"/>
              <a:t>版</a:t>
            </a:r>
            <a:r>
              <a:rPr lang="en-US" altLang="ja-JP" dirty="0"/>
              <a:t>』</a:t>
            </a:r>
          </a:p>
          <a:p>
            <a:r>
              <a:rPr lang="en-US" altLang="ja-JP" dirty="0"/>
              <a:t>Stephen M. Stahl (2002)</a:t>
            </a:r>
            <a:r>
              <a:rPr lang="ja-JP" altLang="en-US" dirty="0"/>
              <a:t>、メディカルサイエンスインターナショナル</a:t>
            </a:r>
          </a:p>
          <a:p>
            <a:r>
              <a:rPr lang="en-US" altLang="ja-JP" dirty="0"/>
              <a:t>『</a:t>
            </a:r>
            <a:r>
              <a:rPr lang="ja-JP" altLang="en-US" dirty="0"/>
              <a:t>薬効別 服薬指導マニュアル　第</a:t>
            </a:r>
            <a:r>
              <a:rPr lang="en-US" altLang="ja-JP" dirty="0"/>
              <a:t>7</a:t>
            </a:r>
            <a:r>
              <a:rPr lang="ja-JP" altLang="en-US" dirty="0"/>
              <a:t>版</a:t>
            </a:r>
            <a:r>
              <a:rPr lang="en-US" altLang="ja-JP" dirty="0"/>
              <a:t>』 </a:t>
            </a:r>
            <a:r>
              <a:rPr lang="ja-JP" altLang="en-US" dirty="0"/>
              <a:t>田中良子</a:t>
            </a:r>
            <a:r>
              <a:rPr lang="en-US" altLang="ja-JP" dirty="0"/>
              <a:t>(2011)</a:t>
            </a:r>
            <a:r>
              <a:rPr lang="ja-JP" altLang="en-US" dirty="0"/>
              <a:t>、じほう社</a:t>
            </a:r>
            <a:endParaRPr lang="en-US" altLang="ja-JP" dirty="0"/>
          </a:p>
          <a:p>
            <a:r>
              <a:rPr lang="ja-JP" altLang="en-US" dirty="0"/>
              <a:t>文責：看護部　牛根</a:t>
            </a:r>
            <a:endParaRPr kumimoji="1" lang="ja-JP" altLang="en-US" dirty="0"/>
          </a:p>
        </p:txBody>
      </p:sp>
    </p:spTree>
    <p:extLst>
      <p:ext uri="{BB962C8B-B14F-4D97-AF65-F5344CB8AC3E}">
        <p14:creationId xmlns:p14="http://schemas.microsoft.com/office/powerpoint/2010/main" val="142022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68580" indent="0">
              <a:buNone/>
            </a:pPr>
            <a:r>
              <a:rPr lang="en-US" altLang="ja-JP" dirty="0"/>
              <a:t>5-HT serotonin receptors  </a:t>
            </a:r>
            <a:r>
              <a:rPr lang="ja-JP" altLang="en-US" dirty="0"/>
              <a:t>作用は多種多様</a:t>
            </a:r>
          </a:p>
          <a:p>
            <a:r>
              <a:rPr lang="en-US" altLang="ja-JP" dirty="0"/>
              <a:t>5-HT 1A</a:t>
            </a:r>
            <a:r>
              <a:rPr lang="ja-JP" altLang="en-US" dirty="0"/>
              <a:t>　睡眠、摂食、体温調節、抗不安</a:t>
            </a:r>
          </a:p>
          <a:p>
            <a:r>
              <a:rPr lang="en-US" altLang="ja-JP" dirty="0"/>
              <a:t>5-HT 2A</a:t>
            </a:r>
            <a:r>
              <a:rPr lang="ja-JP" altLang="en-US" dirty="0"/>
              <a:t>　神経興奮、行動的影響：平滑筋収縮、</a:t>
            </a:r>
            <a:endParaRPr lang="en-US" altLang="ja-JP" dirty="0"/>
          </a:p>
          <a:p>
            <a:pPr marL="68580" indent="0">
              <a:buNone/>
            </a:pPr>
            <a:r>
              <a:rPr lang="ja-JP" altLang="en-US" dirty="0"/>
              <a:t>　  　　　　血管収縮・拡張、血小板凝集</a:t>
            </a:r>
          </a:p>
          <a:p>
            <a:r>
              <a:rPr lang="en-US" altLang="ja-JP" dirty="0"/>
              <a:t>5-HT 2C</a:t>
            </a:r>
            <a:r>
              <a:rPr lang="ja-JP" altLang="en-US" dirty="0"/>
              <a:t>　脳脊髄液 </a:t>
            </a:r>
            <a:r>
              <a:rPr lang="en-US" altLang="ja-JP" dirty="0"/>
              <a:t>(CSF) </a:t>
            </a:r>
            <a:r>
              <a:rPr lang="ja-JP" altLang="en-US" dirty="0"/>
              <a:t>分泌</a:t>
            </a:r>
          </a:p>
          <a:p>
            <a:r>
              <a:rPr lang="en-US" altLang="ja-JP" dirty="0"/>
              <a:t>5-HT 3</a:t>
            </a:r>
            <a:r>
              <a:rPr lang="ja-JP" altLang="en-US" dirty="0"/>
              <a:t>　　神経興奮、不安、嘔吐</a:t>
            </a:r>
          </a:p>
          <a:p>
            <a:r>
              <a:rPr lang="en-US" altLang="ja-JP" dirty="0"/>
              <a:t>5-HT 4</a:t>
            </a:r>
            <a:r>
              <a:rPr lang="ja-JP" altLang="en-US" dirty="0"/>
              <a:t>　　神経興奮、胃腸運動</a:t>
            </a:r>
          </a:p>
          <a:p>
            <a:r>
              <a:rPr lang="en-US" altLang="ja-JP" dirty="0"/>
              <a:t>5-HT 6</a:t>
            </a:r>
            <a:r>
              <a:rPr lang="ja-JP" altLang="en-US" dirty="0"/>
              <a:t>　　長期記憶、神経栄養因子</a:t>
            </a:r>
          </a:p>
          <a:p>
            <a:r>
              <a:rPr lang="en-US" altLang="ja-JP" dirty="0"/>
              <a:t>5-HT 7</a:t>
            </a:r>
            <a:r>
              <a:rPr lang="ja-JP" altLang="en-US" dirty="0"/>
              <a:t>　　中枢神経、消化管に関与</a:t>
            </a:r>
            <a:endParaRPr kumimoji="1" lang="ja-JP" altLang="en-US" dirty="0"/>
          </a:p>
        </p:txBody>
      </p:sp>
    </p:spTree>
    <p:extLst>
      <p:ext uri="{BB962C8B-B14F-4D97-AF65-F5344CB8AC3E}">
        <p14:creationId xmlns:p14="http://schemas.microsoft.com/office/powerpoint/2010/main" val="40990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68580" indent="0">
              <a:buNone/>
            </a:pPr>
            <a:r>
              <a:rPr lang="en-US" altLang="ja-JP" dirty="0"/>
              <a:t>α/β </a:t>
            </a:r>
            <a:r>
              <a:rPr lang="en-US" altLang="ja-JP" dirty="0" err="1"/>
              <a:t>adrenerg</a:t>
            </a:r>
            <a:r>
              <a:rPr lang="en-US" altLang="ja-JP" dirty="0"/>
              <a:t> receptors </a:t>
            </a:r>
            <a:r>
              <a:rPr lang="ja-JP" altLang="en-US" dirty="0"/>
              <a:t>の作用</a:t>
            </a:r>
          </a:p>
          <a:p>
            <a:r>
              <a:rPr lang="en-US" altLang="ja-JP" dirty="0"/>
              <a:t>α1</a:t>
            </a:r>
            <a:r>
              <a:rPr lang="ja-JP" altLang="en-US" dirty="0"/>
              <a:t>（</a:t>
            </a:r>
            <a:r>
              <a:rPr lang="en-US" altLang="ja-JP" dirty="0"/>
              <a:t>α1A</a:t>
            </a:r>
            <a:r>
              <a:rPr lang="ja-JP" altLang="en-US" dirty="0"/>
              <a:t>、</a:t>
            </a:r>
            <a:r>
              <a:rPr lang="en-US" altLang="ja-JP" dirty="0"/>
              <a:t>α1B</a:t>
            </a:r>
            <a:r>
              <a:rPr lang="ja-JP" altLang="en-US" dirty="0"/>
              <a:t>、</a:t>
            </a:r>
            <a:r>
              <a:rPr lang="en-US" altLang="ja-JP" dirty="0"/>
              <a:t>α1D</a:t>
            </a:r>
            <a:r>
              <a:rPr lang="ja-JP" altLang="en-US" dirty="0"/>
              <a:t>） 血管収縮、瞳孔散大、立毛、前立腺収縮などに関与。 </a:t>
            </a:r>
          </a:p>
          <a:p>
            <a:r>
              <a:rPr lang="en-US" altLang="ja-JP" dirty="0"/>
              <a:t>α2</a:t>
            </a:r>
            <a:r>
              <a:rPr lang="ja-JP" altLang="en-US" dirty="0"/>
              <a:t>（</a:t>
            </a:r>
            <a:r>
              <a:rPr lang="en-US" altLang="ja-JP" dirty="0"/>
              <a:t>α2A</a:t>
            </a:r>
            <a:r>
              <a:rPr lang="ja-JP" altLang="en-US" dirty="0"/>
              <a:t>、</a:t>
            </a:r>
            <a:r>
              <a:rPr lang="en-US" altLang="ja-JP" dirty="0"/>
              <a:t>α2B</a:t>
            </a:r>
            <a:r>
              <a:rPr lang="ja-JP" altLang="en-US" dirty="0"/>
              <a:t>、</a:t>
            </a:r>
            <a:r>
              <a:rPr lang="en-US" altLang="ja-JP" dirty="0"/>
              <a:t>α2C) </a:t>
            </a:r>
            <a:r>
              <a:rPr lang="ja-JP" altLang="en-US" dirty="0"/>
              <a:t>血小板凝集、脂肪分解抑制のほか様々な神経系作用に関与。 </a:t>
            </a:r>
          </a:p>
          <a:p>
            <a:r>
              <a:rPr lang="en-US" altLang="ja-JP" dirty="0"/>
              <a:t>β1  </a:t>
            </a:r>
            <a:r>
              <a:rPr lang="ja-JP" altLang="en-US" dirty="0"/>
              <a:t>心臓に主に存在し、心収縮力増大、子宮平滑筋弛緩、脂肪分解活性化に関与。 </a:t>
            </a:r>
          </a:p>
          <a:p>
            <a:r>
              <a:rPr lang="en-US" altLang="ja-JP" dirty="0"/>
              <a:t>β2 </a:t>
            </a:r>
            <a:r>
              <a:rPr lang="ja-JP" altLang="en-US" dirty="0"/>
              <a:t>気管支や血管、また心臓のペースメーカ部位にも存在し、気管支平滑筋の拡張、血管平滑筋の拡張　</a:t>
            </a:r>
            <a:r>
              <a:rPr lang="en-US" altLang="ja-JP" dirty="0"/>
              <a:t>(</a:t>
            </a:r>
            <a:r>
              <a:rPr lang="ja-JP" altLang="en-US" dirty="0"/>
              <a:t>筋肉と肝臓</a:t>
            </a:r>
            <a:r>
              <a:rPr lang="en-US" altLang="ja-JP" dirty="0"/>
              <a:t>)</a:t>
            </a:r>
            <a:r>
              <a:rPr lang="ja-JP" altLang="en-US" dirty="0"/>
              <a:t>、子宮の平滑筋等、各種平滑筋を弛緩させ、糖代謝の活性化に関与。 </a:t>
            </a:r>
          </a:p>
          <a:p>
            <a:r>
              <a:rPr lang="en-US" altLang="ja-JP" dirty="0"/>
              <a:t>β3  </a:t>
            </a:r>
            <a:r>
              <a:rPr lang="ja-JP" altLang="en-US" dirty="0"/>
              <a:t>脂肪細胞、消化管、肝臓や骨格筋に存在する他、アドレナリン作動性神経のシナプス後膜にもその存在が予想されている。基礎代謝に影響を与えているとも言われている </a:t>
            </a:r>
            <a:endParaRPr kumimoji="1" lang="ja-JP" altLang="en-US" dirty="0"/>
          </a:p>
        </p:txBody>
      </p:sp>
    </p:spTree>
    <p:extLst>
      <p:ext uri="{BB962C8B-B14F-4D97-AF65-F5344CB8AC3E}">
        <p14:creationId xmlns:p14="http://schemas.microsoft.com/office/powerpoint/2010/main" val="154928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68580" indent="0">
              <a:buNone/>
            </a:pPr>
            <a:r>
              <a:rPr lang="en-US" altLang="ja-JP" dirty="0"/>
              <a:t>H1/H2/H3/H4 receptors</a:t>
            </a:r>
          </a:p>
          <a:p>
            <a:r>
              <a:rPr lang="en-US" altLang="ja-JP" dirty="0"/>
              <a:t> H1 </a:t>
            </a:r>
            <a:r>
              <a:rPr lang="ja-JP" altLang="en-US" dirty="0"/>
              <a:t>・回腸の収縮・概日リズムの調節・血管 　拡張作用・気管支収縮・中枢神経系における神経伝達。 </a:t>
            </a:r>
          </a:p>
          <a:p>
            <a:r>
              <a:rPr lang="ja-JP" altLang="en-US" dirty="0"/>
              <a:t> </a:t>
            </a:r>
            <a:r>
              <a:rPr lang="en-US" altLang="ja-JP" dirty="0"/>
              <a:t>H2 </a:t>
            </a:r>
            <a:r>
              <a:rPr lang="ja-JP" altLang="en-US" dirty="0"/>
              <a:t>・心機能調節（陽性変力作用、陽性変時作用、陰性変周期作用）・胃酸分泌亢進・平滑筋弛緩。 </a:t>
            </a:r>
          </a:p>
          <a:p>
            <a:r>
              <a:rPr lang="ja-JP" altLang="en-US" dirty="0"/>
              <a:t> </a:t>
            </a:r>
            <a:r>
              <a:rPr lang="en-US" altLang="ja-JP" dirty="0"/>
              <a:t>H3 </a:t>
            </a:r>
            <a:r>
              <a:rPr lang="ja-JP" altLang="en-US" dirty="0"/>
              <a:t>・中枢での神経伝達</a:t>
            </a:r>
            <a:endParaRPr lang="en-US" altLang="ja-JP" dirty="0"/>
          </a:p>
          <a:p>
            <a:r>
              <a:rPr lang="ja-JP" altLang="en-US" dirty="0"/>
              <a:t> </a:t>
            </a:r>
            <a:r>
              <a:rPr lang="en-US" altLang="ja-JP" dirty="0"/>
              <a:t>H4 </a:t>
            </a:r>
            <a:r>
              <a:rPr lang="ja-JP" altLang="en-US" dirty="0"/>
              <a:t>・マスト細胞等の免疫細胞の遊走。</a:t>
            </a:r>
            <a:endParaRPr kumimoji="1" lang="ja-JP" altLang="en-US" dirty="0"/>
          </a:p>
        </p:txBody>
      </p:sp>
    </p:spTree>
    <p:extLst>
      <p:ext uri="{BB962C8B-B14F-4D97-AF65-F5344CB8AC3E}">
        <p14:creationId xmlns:p14="http://schemas.microsoft.com/office/powerpoint/2010/main" val="40990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68580" indent="0">
              <a:buNone/>
            </a:pPr>
            <a:r>
              <a:rPr lang="en-US" altLang="ja-JP" dirty="0" err="1"/>
              <a:t>Muscarine</a:t>
            </a:r>
            <a:r>
              <a:rPr lang="en-US" altLang="ja-JP" dirty="0"/>
              <a:t> (M1, M2, M3) receptors</a:t>
            </a:r>
          </a:p>
          <a:p>
            <a:r>
              <a:rPr lang="en-US" altLang="ja-JP" dirty="0"/>
              <a:t>M1</a:t>
            </a:r>
            <a:r>
              <a:rPr lang="ja-JP" altLang="en-US" dirty="0"/>
              <a:t>　学習・記憶</a:t>
            </a:r>
          </a:p>
          <a:p>
            <a:r>
              <a:rPr lang="en-US" altLang="ja-JP" dirty="0"/>
              <a:t>M2</a:t>
            </a:r>
            <a:r>
              <a:rPr lang="ja-JP" altLang="en-US" dirty="0"/>
              <a:t>　洞房結節に作用し、心臓の心拍数を低下させる。</a:t>
            </a:r>
          </a:p>
          <a:p>
            <a:r>
              <a:rPr lang="en-US" altLang="ja-JP" dirty="0"/>
              <a:t>M3</a:t>
            </a:r>
            <a:r>
              <a:rPr lang="ja-JP" altLang="en-US" dirty="0"/>
              <a:t>　血管平滑筋では拡張し、血圧が低下する。</a:t>
            </a:r>
          </a:p>
          <a:p>
            <a:pPr marL="68580" indent="0">
              <a:buNone/>
            </a:pPr>
            <a:r>
              <a:rPr lang="ja-JP" altLang="en-US" dirty="0"/>
              <a:t>　・消化器では、消化液</a:t>
            </a:r>
            <a:r>
              <a:rPr lang="en-US" altLang="ja-JP" dirty="0"/>
              <a:t>(</a:t>
            </a:r>
            <a:r>
              <a:rPr lang="ja-JP" altLang="en-US" dirty="0"/>
              <a:t>胃酸・唾液</a:t>
            </a:r>
            <a:r>
              <a:rPr lang="en-US" altLang="ja-JP" dirty="0"/>
              <a:t>)</a:t>
            </a:r>
            <a:r>
              <a:rPr lang="ja-JP" altLang="en-US" dirty="0"/>
              <a:t>の分泌を促進する。</a:t>
            </a:r>
          </a:p>
          <a:p>
            <a:pPr marL="68580" indent="0">
              <a:buNone/>
            </a:pPr>
            <a:r>
              <a:rPr lang="ja-JP" altLang="en-US" dirty="0"/>
              <a:t>　・気管支平滑筋は収縮す　・る。</a:t>
            </a:r>
          </a:p>
          <a:p>
            <a:pPr marL="68580" indent="0">
              <a:buNone/>
            </a:pPr>
            <a:r>
              <a:rPr lang="ja-JP" altLang="en-US" dirty="0"/>
              <a:t>　・眼では、縮瞳し、眼圧が低下する。</a:t>
            </a:r>
          </a:p>
          <a:p>
            <a:pPr marL="68580" indent="0">
              <a:buNone/>
            </a:pPr>
            <a:r>
              <a:rPr lang="ja-JP" altLang="en-US" dirty="0"/>
              <a:t>　・膀胱は収縮し排尿を促す。</a:t>
            </a:r>
          </a:p>
          <a:p>
            <a:pPr marL="68580" indent="0">
              <a:buNone/>
            </a:pPr>
            <a:r>
              <a:rPr lang="ja-JP" altLang="en-US" dirty="0"/>
              <a:t>　・膀胱には</a:t>
            </a:r>
            <a:r>
              <a:rPr lang="en-US" altLang="ja-JP" dirty="0"/>
              <a:t>M2/M3</a:t>
            </a:r>
            <a:r>
              <a:rPr lang="ja-JP" altLang="en-US" dirty="0"/>
              <a:t>受容体が多い。</a:t>
            </a:r>
          </a:p>
          <a:p>
            <a:pPr marL="68580" indent="0">
              <a:buNone/>
            </a:pPr>
            <a:r>
              <a:rPr lang="ja-JP" altLang="en-US" dirty="0"/>
              <a:t>　・アセチルコリンが</a:t>
            </a:r>
            <a:r>
              <a:rPr lang="en-US" altLang="ja-JP" dirty="0"/>
              <a:t>M2</a:t>
            </a:r>
            <a:r>
              <a:rPr lang="ja-JP" altLang="en-US" dirty="0"/>
              <a:t>と結合すれば、細胞機能</a:t>
            </a:r>
            <a:endParaRPr lang="en-US" altLang="ja-JP" dirty="0"/>
          </a:p>
          <a:p>
            <a:pPr marL="68580" indent="0">
              <a:buNone/>
            </a:pPr>
            <a:r>
              <a:rPr lang="ja-JP" altLang="en-US" dirty="0"/>
              <a:t>　　 が抑制され、</a:t>
            </a:r>
            <a:r>
              <a:rPr lang="en-US" altLang="ja-JP" dirty="0"/>
              <a:t>M3</a:t>
            </a:r>
            <a:r>
              <a:rPr lang="ja-JP" altLang="en-US" dirty="0"/>
              <a:t>と結合すれば促進される</a:t>
            </a:r>
            <a:endParaRPr kumimoji="1" lang="ja-JP" altLang="en-US" dirty="0"/>
          </a:p>
        </p:txBody>
      </p:sp>
    </p:spTree>
    <p:extLst>
      <p:ext uri="{BB962C8B-B14F-4D97-AF65-F5344CB8AC3E}">
        <p14:creationId xmlns:p14="http://schemas.microsoft.com/office/powerpoint/2010/main" val="40990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980728"/>
            <a:ext cx="7024744" cy="1143000"/>
          </a:xfrm>
        </p:spPr>
        <p:txBody>
          <a:bodyPr>
            <a:normAutofit fontScale="90000"/>
          </a:bodyPr>
          <a:lstStyle/>
          <a:p>
            <a:pPr algn="ctr"/>
            <a:r>
              <a:rPr lang="ja-JP" altLang="en-US" dirty="0"/>
              <a:t>精神科看護師のための患者さんの視点に立った薬物療法</a:t>
            </a:r>
            <a:endParaRPr kumimoji="1" lang="ja-JP" altLang="en-US" dirty="0"/>
          </a:p>
        </p:txBody>
      </p:sp>
      <p:sp>
        <p:nvSpPr>
          <p:cNvPr id="11" name="コンテンツ プレースホルダー 10"/>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68580" indent="0">
              <a:buNone/>
            </a:pPr>
            <a:r>
              <a:rPr lang="ja-JP" altLang="en-US" b="1" spc="300" dirty="0">
                <a:latin typeface="HGSｺﾞｼｯｸM" panose="020B0600000000000000" pitchFamily="50" charset="-128"/>
                <a:ea typeface="HGSｺﾞｼｯｸM" panose="020B0600000000000000" pitchFamily="50" charset="-128"/>
              </a:rPr>
              <a:t>第</a:t>
            </a:r>
            <a:r>
              <a:rPr lang="en-US" altLang="ja-JP" b="1" spc="300" dirty="0">
                <a:latin typeface="HGSｺﾞｼｯｸM" panose="020B0600000000000000" pitchFamily="50" charset="-128"/>
                <a:ea typeface="HGSｺﾞｼｯｸM" panose="020B0600000000000000" pitchFamily="50" charset="-128"/>
              </a:rPr>
              <a:t>1</a:t>
            </a:r>
            <a:r>
              <a:rPr lang="ja-JP" altLang="en-US" b="1" spc="300" dirty="0">
                <a:latin typeface="HGSｺﾞｼｯｸM" panose="020B0600000000000000" pitchFamily="50" charset="-128"/>
                <a:ea typeface="HGSｺﾞｼｯｸM" panose="020B0600000000000000" pitchFamily="50" charset="-128"/>
              </a:rPr>
              <a:t>回：薬（向精神薬）と神経ホルモン</a:t>
            </a:r>
          </a:p>
          <a:p>
            <a:pPr marL="68580" indent="0">
              <a:buNone/>
            </a:pPr>
            <a:r>
              <a:rPr lang="ja-JP" altLang="en-US" b="1" spc="300" dirty="0">
                <a:latin typeface="HGSｺﾞｼｯｸM" panose="020B0600000000000000" pitchFamily="50" charset="-128"/>
                <a:ea typeface="HGSｺﾞｼｯｸM" panose="020B0600000000000000" pitchFamily="50" charset="-128"/>
              </a:rPr>
              <a:t>　　１，向精神薬と精神医学の歴史</a:t>
            </a:r>
          </a:p>
          <a:p>
            <a:pPr marL="68580" indent="0">
              <a:buNone/>
            </a:pPr>
            <a:r>
              <a:rPr lang="ja-JP" altLang="en-US" b="1" spc="300" dirty="0">
                <a:latin typeface="HGSｺﾞｼｯｸM" panose="020B0600000000000000" pitchFamily="50" charset="-128"/>
                <a:ea typeface="HGSｺﾞｼｯｸM" panose="020B0600000000000000" pitchFamily="50" charset="-128"/>
              </a:rPr>
              <a:t>　　２，５つの向精神薬と作用</a:t>
            </a:r>
            <a:endParaRPr lang="en-US" altLang="ja-JP" b="1" spc="300" dirty="0">
              <a:latin typeface="HGSｺﾞｼｯｸM" panose="020B0600000000000000" pitchFamily="50" charset="-128"/>
              <a:ea typeface="HGSｺﾞｼｯｸM" panose="020B0600000000000000" pitchFamily="50" charset="-128"/>
            </a:endParaRPr>
          </a:p>
          <a:p>
            <a:pPr marL="68580" indent="0">
              <a:buNone/>
            </a:pPr>
            <a:r>
              <a:rPr lang="ja-JP" altLang="en-US" b="1" spc="300" dirty="0">
                <a:latin typeface="HGSｺﾞｼｯｸM" panose="020B0600000000000000" pitchFamily="50" charset="-128"/>
                <a:ea typeface="HGSｺﾞｼｯｸM" panose="020B0600000000000000" pitchFamily="50" charset="-128"/>
              </a:rPr>
              <a:t>　　３，５つの神経ホルモンと働き</a:t>
            </a:r>
            <a:endParaRPr lang="en-US" altLang="ja-JP" b="1" spc="300" dirty="0">
              <a:latin typeface="HGSｺﾞｼｯｸM" panose="020B0600000000000000" pitchFamily="50" charset="-128"/>
              <a:ea typeface="HGSｺﾞｼｯｸM" panose="020B0600000000000000" pitchFamily="50" charset="-128"/>
            </a:endParaRPr>
          </a:p>
          <a:p>
            <a:pPr marL="68580" indent="0">
              <a:buNone/>
            </a:pPr>
            <a:r>
              <a:rPr lang="ja-JP" altLang="en-US" b="1" spc="300" dirty="0">
                <a:latin typeface="HGSｺﾞｼｯｸM" panose="020B0600000000000000" pitchFamily="50" charset="-128"/>
                <a:ea typeface="HGSｺﾞｼｯｸM" panose="020B0600000000000000" pitchFamily="50" charset="-128"/>
              </a:rPr>
              <a:t>　　４，抗精神病薬のプロフィールと作用</a:t>
            </a:r>
          </a:p>
          <a:p>
            <a:endParaRPr lang="ja-JP" altLang="en-US" b="1" spc="300" dirty="0">
              <a:latin typeface="HGSｺﾞｼｯｸM" panose="020B0600000000000000" pitchFamily="50" charset="-128"/>
              <a:ea typeface="HGSｺﾞｼｯｸM" panose="020B0600000000000000" pitchFamily="50" charset="-128"/>
            </a:endParaRPr>
          </a:p>
          <a:p>
            <a:pPr marL="68580" indent="0">
              <a:buNone/>
            </a:pPr>
            <a:r>
              <a:rPr lang="ja-JP" altLang="en-US" b="1" spc="300" dirty="0">
                <a:latin typeface="HGSｺﾞｼｯｸM" panose="020B0600000000000000" pitchFamily="50" charset="-128"/>
                <a:ea typeface="HGSｺﾞｼｯｸM" panose="020B0600000000000000" pitchFamily="50" charset="-128"/>
              </a:rPr>
              <a:t>第</a:t>
            </a:r>
            <a:r>
              <a:rPr lang="en-US" altLang="ja-JP" b="1" spc="300" dirty="0">
                <a:latin typeface="HGSｺﾞｼｯｸM" panose="020B0600000000000000" pitchFamily="50" charset="-128"/>
                <a:ea typeface="HGSｺﾞｼｯｸM" panose="020B0600000000000000" pitchFamily="50" charset="-128"/>
              </a:rPr>
              <a:t>2</a:t>
            </a:r>
            <a:r>
              <a:rPr lang="ja-JP" altLang="en-US" b="1" spc="300" dirty="0">
                <a:latin typeface="HGSｺﾞｼｯｸM" panose="020B0600000000000000" pitchFamily="50" charset="-128"/>
                <a:ea typeface="HGSｺﾞｼｯｸM" panose="020B0600000000000000" pitchFamily="50" charset="-128"/>
              </a:rPr>
              <a:t>回：問題点</a:t>
            </a:r>
          </a:p>
          <a:p>
            <a:pPr marL="68580" indent="0">
              <a:buNone/>
            </a:pPr>
            <a:r>
              <a:rPr lang="ja-JP" altLang="en-US" b="1" spc="300" dirty="0">
                <a:latin typeface="HGSｺﾞｼｯｸM" panose="020B0600000000000000" pitchFamily="50" charset="-128"/>
                <a:ea typeface="HGSｺﾞｼｯｸM" panose="020B0600000000000000" pitchFamily="50" charset="-128"/>
              </a:rPr>
              <a:t>　　５</a:t>
            </a:r>
            <a:r>
              <a:rPr lang="en-US" altLang="ja-JP" b="1" spc="300" dirty="0">
                <a:latin typeface="HGSｺﾞｼｯｸM" panose="020B0600000000000000" pitchFamily="50" charset="-128"/>
                <a:ea typeface="HGSｺﾞｼｯｸM" panose="020B0600000000000000" pitchFamily="50" charset="-128"/>
              </a:rPr>
              <a:t>,</a:t>
            </a:r>
            <a:r>
              <a:rPr lang="ja-JP" altLang="en-US" b="1" spc="300" dirty="0">
                <a:latin typeface="HGSｺﾞｼｯｸM" panose="020B0600000000000000" pitchFamily="50" charset="-128"/>
                <a:ea typeface="HGSｺﾞｼｯｸM" panose="020B0600000000000000" pitchFamily="50" charset="-128"/>
              </a:rPr>
              <a:t>単剤化</a:t>
            </a:r>
          </a:p>
          <a:p>
            <a:pPr marL="68580" indent="0">
              <a:buNone/>
            </a:pPr>
            <a:r>
              <a:rPr lang="ja-JP" altLang="en-US" b="1" spc="300" dirty="0">
                <a:latin typeface="HGSｺﾞｼｯｸM" panose="020B0600000000000000" pitchFamily="50" charset="-128"/>
                <a:ea typeface="HGSｺﾞｼｯｸM" panose="020B0600000000000000" pitchFamily="50" charset="-128"/>
              </a:rPr>
              <a:t>　　６</a:t>
            </a:r>
            <a:r>
              <a:rPr lang="en-US" altLang="ja-JP" b="1" spc="300" dirty="0">
                <a:latin typeface="HGSｺﾞｼｯｸM" panose="020B0600000000000000" pitchFamily="50" charset="-128"/>
                <a:ea typeface="HGSｺﾞｼｯｸM" panose="020B0600000000000000" pitchFamily="50" charset="-128"/>
              </a:rPr>
              <a:t>,</a:t>
            </a:r>
            <a:r>
              <a:rPr lang="ja-JP" altLang="en-US" b="1" spc="300" dirty="0">
                <a:latin typeface="HGSｺﾞｼｯｸM" panose="020B0600000000000000" pitchFamily="50" charset="-128"/>
                <a:ea typeface="HGSｺﾞｼｯｸM" panose="020B0600000000000000" pitchFamily="50" charset="-128"/>
              </a:rPr>
              <a:t>アップ・ダウンレギュレーション</a:t>
            </a:r>
          </a:p>
          <a:p>
            <a:pPr marL="68580" indent="0">
              <a:buNone/>
            </a:pPr>
            <a:r>
              <a:rPr lang="ja-JP" altLang="en-US" b="1" spc="300" dirty="0">
                <a:latin typeface="HGSｺﾞｼｯｸM" panose="020B0600000000000000" pitchFamily="50" charset="-128"/>
                <a:ea typeface="HGSｺﾞｼｯｸM" panose="020B0600000000000000" pitchFamily="50" charset="-128"/>
              </a:rPr>
              <a:t>　　７</a:t>
            </a:r>
            <a:r>
              <a:rPr lang="en-US" altLang="ja-JP" b="1" spc="300" dirty="0">
                <a:latin typeface="HGSｺﾞｼｯｸM" panose="020B0600000000000000" pitchFamily="50" charset="-128"/>
                <a:ea typeface="HGSｺﾞｼｯｸM" panose="020B0600000000000000" pitchFamily="50" charset="-128"/>
              </a:rPr>
              <a:t>,</a:t>
            </a:r>
            <a:r>
              <a:rPr lang="ja-JP" altLang="en-US" b="1" spc="300" dirty="0">
                <a:latin typeface="HGSｺﾞｼｯｸM" panose="020B0600000000000000" pitchFamily="50" charset="-128"/>
                <a:ea typeface="HGSｺﾞｼｯｸM" panose="020B0600000000000000" pitchFamily="50" charset="-128"/>
              </a:rPr>
              <a:t>禁断症状</a:t>
            </a:r>
          </a:p>
          <a:p>
            <a:pPr marL="68580" indent="0">
              <a:buNone/>
            </a:pPr>
            <a:r>
              <a:rPr lang="ja-JP" altLang="en-US" b="1" spc="300" dirty="0">
                <a:latin typeface="HGSｺﾞｼｯｸM" panose="020B0600000000000000" pitchFamily="50" charset="-128"/>
                <a:ea typeface="HGSｺﾞｼｯｸM" panose="020B0600000000000000" pitchFamily="50" charset="-128"/>
              </a:rPr>
              <a:t>　　８</a:t>
            </a:r>
            <a:r>
              <a:rPr lang="en-US" altLang="ja-JP" b="1" spc="300" dirty="0">
                <a:latin typeface="HGSｺﾞｼｯｸM" panose="020B0600000000000000" pitchFamily="50" charset="-128"/>
                <a:ea typeface="HGSｺﾞｼｯｸM" panose="020B0600000000000000" pitchFamily="50" charset="-128"/>
              </a:rPr>
              <a:t>,</a:t>
            </a:r>
            <a:r>
              <a:rPr lang="ja-JP" altLang="en-US" b="1" spc="300" dirty="0">
                <a:latin typeface="HGSｺﾞｼｯｸM" panose="020B0600000000000000" pitchFamily="50" charset="-128"/>
                <a:ea typeface="HGSｺﾞｼｯｸM" panose="020B0600000000000000" pitchFamily="50" charset="-128"/>
              </a:rPr>
              <a:t>副作用</a:t>
            </a:r>
          </a:p>
          <a:p>
            <a:endParaRPr lang="ja-JP" altLang="en-US" b="1" spc="300" dirty="0">
              <a:latin typeface="HGSｺﾞｼｯｸM" panose="020B0600000000000000" pitchFamily="50" charset="-128"/>
              <a:ea typeface="HGSｺﾞｼｯｸM" panose="020B0600000000000000" pitchFamily="50" charset="-128"/>
            </a:endParaRPr>
          </a:p>
          <a:p>
            <a:pPr marL="68580" indent="0">
              <a:buNone/>
            </a:pPr>
            <a:r>
              <a:rPr lang="ja-JP" altLang="en-US" b="1" spc="300" dirty="0">
                <a:latin typeface="HGSｺﾞｼｯｸM" panose="020B0600000000000000" pitchFamily="50" charset="-128"/>
                <a:ea typeface="HGSｺﾞｼｯｸM" panose="020B0600000000000000" pitchFamily="50" charset="-128"/>
              </a:rPr>
              <a:t>第</a:t>
            </a:r>
            <a:r>
              <a:rPr lang="en-US" altLang="ja-JP" b="1" spc="300" dirty="0">
                <a:latin typeface="HGSｺﾞｼｯｸM" panose="020B0600000000000000" pitchFamily="50" charset="-128"/>
                <a:ea typeface="HGSｺﾞｼｯｸM" panose="020B0600000000000000" pitchFamily="50" charset="-128"/>
              </a:rPr>
              <a:t>3</a:t>
            </a:r>
            <a:r>
              <a:rPr lang="ja-JP" altLang="en-US" b="1" spc="300" dirty="0">
                <a:latin typeface="HGSｺﾞｼｯｸM" panose="020B0600000000000000" pitchFamily="50" charset="-128"/>
                <a:ea typeface="HGSｺﾞｼｯｸM" panose="020B0600000000000000" pitchFamily="50" charset="-128"/>
              </a:rPr>
              <a:t>回：処変のある患者への看護</a:t>
            </a:r>
          </a:p>
          <a:p>
            <a:pPr marL="68580" indent="0">
              <a:buNone/>
            </a:pPr>
            <a:r>
              <a:rPr lang="ja-JP" altLang="en-US" b="1" spc="300" dirty="0">
                <a:latin typeface="HGSｺﾞｼｯｸM" panose="020B0600000000000000" pitchFamily="50" charset="-128"/>
                <a:ea typeface="HGSｺﾞｼｯｸM" panose="020B0600000000000000" pitchFamily="50" charset="-128"/>
              </a:rPr>
              <a:t>　　９，離脱症状の回復ステージ</a:t>
            </a:r>
          </a:p>
          <a:p>
            <a:pPr marL="68580" indent="0">
              <a:buNone/>
            </a:pPr>
            <a:r>
              <a:rPr lang="ja-JP" altLang="en-US" b="1" spc="300" dirty="0">
                <a:latin typeface="HGSｺﾞｼｯｸM" panose="020B0600000000000000" pitchFamily="50" charset="-128"/>
                <a:ea typeface="HGSｺﾞｼｯｸM" panose="020B0600000000000000" pitchFamily="50" charset="-128"/>
              </a:rPr>
              <a:t>　　</a:t>
            </a:r>
            <a:r>
              <a:rPr lang="en-US" altLang="ja-JP" b="1" spc="300" dirty="0">
                <a:latin typeface="HGSｺﾞｼｯｸM" panose="020B0600000000000000" pitchFamily="50" charset="-128"/>
                <a:ea typeface="HGSｺﾞｼｯｸM" panose="020B0600000000000000" pitchFamily="50" charset="-128"/>
              </a:rPr>
              <a:t>10</a:t>
            </a:r>
            <a:r>
              <a:rPr lang="ja-JP" altLang="en-US" b="1" spc="300" dirty="0">
                <a:latin typeface="HGSｺﾞｼｯｸM" panose="020B0600000000000000" pitchFamily="50" charset="-128"/>
                <a:ea typeface="HGSｺﾞｼｯｸM" panose="020B0600000000000000" pitchFamily="50" charset="-128"/>
              </a:rPr>
              <a:t>，事例検討</a:t>
            </a:r>
            <a:endParaRPr kumimoji="1" lang="ja-JP" altLang="en-US" b="1" spc="3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01125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normAutofit/>
          </a:bodyPr>
          <a:lstStyle/>
          <a:p>
            <a:pPr marL="68580" indent="0">
              <a:buNone/>
            </a:pPr>
            <a:r>
              <a:rPr lang="en-US" altLang="ja-JP" dirty="0"/>
              <a:t>Benzodiazepine </a:t>
            </a:r>
            <a:r>
              <a:rPr lang="en-US" altLang="ja-JP" dirty="0" err="1"/>
              <a:t>recptors</a:t>
            </a:r>
            <a:r>
              <a:rPr lang="en-US" altLang="ja-JP" dirty="0"/>
              <a:t> (GABA A , B) </a:t>
            </a:r>
          </a:p>
          <a:p>
            <a:r>
              <a:rPr lang="en-US" altLang="ja-JP" dirty="0"/>
              <a:t>GABA A </a:t>
            </a:r>
            <a:r>
              <a:rPr lang="el-GR" altLang="ja-JP" dirty="0"/>
              <a:t>ω(</a:t>
            </a:r>
            <a:r>
              <a:rPr lang="ja-JP" altLang="en-US" dirty="0"/>
              <a:t>オメガ</a:t>
            </a:r>
            <a:r>
              <a:rPr lang="en-US" altLang="ja-JP" dirty="0"/>
              <a:t>)1 </a:t>
            </a:r>
            <a:r>
              <a:rPr lang="ja-JP" altLang="en-US" dirty="0"/>
              <a:t>鎮静・催眠 </a:t>
            </a:r>
          </a:p>
          <a:p>
            <a:r>
              <a:rPr lang="en-US" altLang="ja-JP" dirty="0"/>
              <a:t>GABA A </a:t>
            </a:r>
            <a:r>
              <a:rPr lang="el-GR" altLang="ja-JP" dirty="0"/>
              <a:t>ω(</a:t>
            </a:r>
            <a:r>
              <a:rPr lang="ja-JP" altLang="en-US" dirty="0"/>
              <a:t>オメガ</a:t>
            </a:r>
            <a:r>
              <a:rPr lang="en-US" altLang="ja-JP" dirty="0"/>
              <a:t>)2 </a:t>
            </a:r>
            <a:r>
              <a:rPr lang="ja-JP" altLang="en-US" dirty="0"/>
              <a:t>筋弛緩・抗不安・抗けいれん </a:t>
            </a:r>
          </a:p>
          <a:p>
            <a:r>
              <a:rPr lang="en-US" altLang="ja-JP" dirty="0"/>
              <a:t>GABA A </a:t>
            </a:r>
            <a:r>
              <a:rPr lang="el-GR" altLang="ja-JP" dirty="0"/>
              <a:t>ω(</a:t>
            </a:r>
            <a:r>
              <a:rPr lang="ja-JP" altLang="en-US" dirty="0"/>
              <a:t>オメガ</a:t>
            </a:r>
            <a:r>
              <a:rPr lang="en-US" altLang="ja-JP" dirty="0"/>
              <a:t>)3 </a:t>
            </a:r>
            <a:r>
              <a:rPr lang="ja-JP" altLang="en-US" dirty="0"/>
              <a:t>詳細は不明</a:t>
            </a:r>
          </a:p>
          <a:p>
            <a:r>
              <a:rPr lang="en-US" altLang="ja-JP" dirty="0"/>
              <a:t>GABA B </a:t>
            </a:r>
            <a:r>
              <a:rPr lang="ja-JP" altLang="en-US" dirty="0"/>
              <a:t>細胞内のシグナル伝達を担う</a:t>
            </a:r>
            <a:endParaRPr kumimoji="1" lang="ja-JP" altLang="en-US" dirty="0"/>
          </a:p>
        </p:txBody>
      </p:sp>
    </p:spTree>
    <p:extLst>
      <p:ext uri="{BB962C8B-B14F-4D97-AF65-F5344CB8AC3E}">
        <p14:creationId xmlns:p14="http://schemas.microsoft.com/office/powerpoint/2010/main" val="191001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19182136"/>
              </p:ext>
            </p:extLst>
          </p:nvPr>
        </p:nvGraphicFramePr>
        <p:xfrm>
          <a:off x="827584" y="2323652"/>
          <a:ext cx="7776864" cy="376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14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37420130"/>
              </p:ext>
            </p:extLst>
          </p:nvPr>
        </p:nvGraphicFramePr>
        <p:xfrm>
          <a:off x="827584" y="2323652"/>
          <a:ext cx="7776864" cy="376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60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797966789"/>
              </p:ext>
            </p:extLst>
          </p:nvPr>
        </p:nvGraphicFramePr>
        <p:xfrm>
          <a:off x="827584" y="2323652"/>
          <a:ext cx="7776864" cy="376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28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5" name="コンテンツ プレースホルダー 2"/>
          <p:cNvSpPr txBox="1">
            <a:spLocks/>
          </p:cNvSpPr>
          <p:nvPr/>
        </p:nvSpPr>
        <p:spPr>
          <a:xfrm>
            <a:off x="1115616" y="2448055"/>
            <a:ext cx="7344816"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a:lstStyle>
          <a:p>
            <a:pPr marL="68580" indent="0">
              <a:buNone/>
            </a:pPr>
            <a:r>
              <a:rPr lang="ja-JP" altLang="ja-JP" sz="1600" dirty="0"/>
              <a:t>メラトニン↑（賦活）⇒睡眠リズム確立</a:t>
            </a:r>
          </a:p>
          <a:p>
            <a:pPr marL="68580" indent="0">
              <a:buNone/>
            </a:pPr>
            <a:r>
              <a:rPr lang="ja-JP" altLang="ja-JP" sz="1600" dirty="0"/>
              <a:t>メラトニン↓（遮断）⇒不眠</a:t>
            </a:r>
          </a:p>
          <a:p>
            <a:pPr marL="68580" indent="0">
              <a:buNone/>
            </a:pPr>
            <a:r>
              <a:rPr lang="ja-JP" altLang="ja-JP" sz="1600" dirty="0"/>
              <a:t>（朝日を浴びることで安定する。）</a:t>
            </a:r>
          </a:p>
          <a:p>
            <a:pPr marL="68580" indent="0">
              <a:buNone/>
            </a:pPr>
            <a:endParaRPr lang="en-US" altLang="ja-JP" sz="1600" spc="-100" dirty="0"/>
          </a:p>
          <a:p>
            <a:pPr marL="68580" indent="0">
              <a:buNone/>
            </a:pPr>
            <a:r>
              <a:rPr lang="en-US" altLang="ja-JP" sz="1600" spc="-100" dirty="0"/>
              <a:t>GABA</a:t>
            </a:r>
            <a:r>
              <a:rPr lang="ja-JP" altLang="ja-JP" sz="1600" spc="-100" dirty="0"/>
              <a:t>↑（賦活）⇒入眠、筋弛緩、脱抑制</a:t>
            </a:r>
          </a:p>
          <a:p>
            <a:pPr marL="68580" indent="0">
              <a:buNone/>
            </a:pPr>
            <a:r>
              <a:rPr lang="en-US" altLang="ja-JP" sz="1600" spc="-100" dirty="0"/>
              <a:t>GABA</a:t>
            </a:r>
            <a:r>
              <a:rPr lang="ja-JP" altLang="ja-JP" sz="1600" spc="-100" dirty="0"/>
              <a:t>↓（遮断）⇒不眠、緊張、不安</a:t>
            </a:r>
          </a:p>
          <a:p>
            <a:pPr marL="68580" indent="0">
              <a:buNone/>
            </a:pPr>
            <a:r>
              <a:rPr lang="ja-JP" altLang="ja-JP" sz="1600" spc="-100" dirty="0"/>
              <a:t>（規則正しい食事や</a:t>
            </a:r>
            <a:r>
              <a:rPr lang="ja-JP" altLang="en-US" sz="1600" spc="-100" dirty="0"/>
              <a:t>睡眠</a:t>
            </a:r>
            <a:r>
              <a:rPr lang="ja-JP" altLang="ja-JP" sz="1600" spc="-100" dirty="0"/>
              <a:t>で安定する。</a:t>
            </a:r>
            <a:r>
              <a:rPr lang="en-US" altLang="ja-JP" sz="1600" spc="-100" dirty="0"/>
              <a:t>GABA</a:t>
            </a:r>
            <a:r>
              <a:rPr lang="ja-JP" altLang="ja-JP" sz="1600" spc="-100" dirty="0"/>
              <a:t>が遮断されると相対的にドーパミンが増える。）</a:t>
            </a:r>
            <a:endParaRPr lang="en-US" altLang="ja-JP" spc="-100" dirty="0"/>
          </a:p>
          <a:p>
            <a:pPr marL="68580" indent="0">
              <a:buNone/>
            </a:pPr>
            <a:endParaRPr lang="en-US" altLang="ja-JP" sz="1600" spc="-100" dirty="0"/>
          </a:p>
          <a:p>
            <a:pPr marL="68580" indent="0">
              <a:buNone/>
            </a:pPr>
            <a:r>
              <a:rPr lang="ja-JP" altLang="en-US" sz="1600" spc="-100" dirty="0"/>
              <a:t>グルタミン</a:t>
            </a:r>
            <a:r>
              <a:rPr lang="ja-JP" altLang="ja-JP" sz="1600" spc="-100" dirty="0"/>
              <a:t>↑（賦活）⇒</a:t>
            </a:r>
            <a:r>
              <a:rPr lang="ja-JP" altLang="en-US" sz="1600" spc="-100" dirty="0"/>
              <a:t>覚醒、興奮</a:t>
            </a:r>
            <a:endParaRPr lang="en-US" altLang="ja-JP" sz="1600" spc="-100" dirty="0"/>
          </a:p>
          <a:p>
            <a:pPr marL="68580" indent="0">
              <a:buNone/>
            </a:pPr>
            <a:r>
              <a:rPr lang="ja-JP" altLang="en-US" sz="1600" spc="-100" dirty="0"/>
              <a:t>グルタミン</a:t>
            </a:r>
            <a:r>
              <a:rPr lang="ja-JP" altLang="ja-JP" sz="1600" spc="-100" dirty="0"/>
              <a:t>↓ （遮断）⇒</a:t>
            </a:r>
            <a:r>
              <a:rPr lang="ja-JP" altLang="en-US" sz="1600" spc="-100" dirty="0"/>
              <a:t>麻酔</a:t>
            </a:r>
            <a:endParaRPr lang="en-US" altLang="ja-JP" sz="1600" spc="-100" dirty="0"/>
          </a:p>
          <a:p>
            <a:pPr marL="68580" indent="0">
              <a:buNone/>
            </a:pPr>
            <a:r>
              <a:rPr lang="ja-JP" altLang="ja-JP" sz="1600" spc="-100" dirty="0"/>
              <a:t>（規則正しい</a:t>
            </a:r>
            <a:r>
              <a:rPr lang="ja-JP" altLang="en-US" sz="1600" spc="-100" dirty="0"/>
              <a:t>食事や睡眠</a:t>
            </a:r>
            <a:r>
              <a:rPr lang="ja-JP" altLang="ja-JP" sz="1600" spc="-100" dirty="0"/>
              <a:t>で安定する。</a:t>
            </a:r>
            <a:r>
              <a:rPr lang="en-US" altLang="ja-JP" sz="1600" spc="-100" dirty="0"/>
              <a:t>GABA</a:t>
            </a:r>
            <a:r>
              <a:rPr lang="ja-JP" altLang="en-US" sz="1600" spc="-100" dirty="0"/>
              <a:t>と拮抗作用がある</a:t>
            </a:r>
            <a:r>
              <a:rPr lang="ja-JP" altLang="ja-JP" sz="1600" spc="-100" dirty="0"/>
              <a:t>。）</a:t>
            </a:r>
            <a:endParaRPr lang="en-US" altLang="ja-JP" sz="1600" spc="-100" dirty="0"/>
          </a:p>
          <a:p>
            <a:pPr marL="68580" indent="0">
              <a:buNone/>
            </a:pPr>
            <a:endParaRPr lang="ja-JP" altLang="ja-JP" sz="1600" spc="-100" dirty="0"/>
          </a:p>
        </p:txBody>
      </p:sp>
    </p:spTree>
    <p:extLst>
      <p:ext uri="{BB962C8B-B14F-4D97-AF65-F5344CB8AC3E}">
        <p14:creationId xmlns:p14="http://schemas.microsoft.com/office/powerpoint/2010/main" val="364921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02452777"/>
              </p:ext>
            </p:extLst>
          </p:nvPr>
        </p:nvGraphicFramePr>
        <p:xfrm>
          <a:off x="971600" y="2276872"/>
          <a:ext cx="6777317" cy="350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65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③５つの向精神薬と作用</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71650124"/>
              </p:ext>
            </p:extLst>
          </p:nvPr>
        </p:nvGraphicFramePr>
        <p:xfrm>
          <a:off x="1043492" y="2323652"/>
          <a:ext cx="6777317" cy="350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089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540189479"/>
              </p:ext>
            </p:extLst>
          </p:nvPr>
        </p:nvGraphicFramePr>
        <p:xfrm>
          <a:off x="0" y="0"/>
          <a:ext cx="9144000" cy="6858002"/>
        </p:xfrm>
        <a:graphic>
          <a:graphicData uri="http://schemas.openxmlformats.org/drawingml/2006/table">
            <a:tbl>
              <a:tblPr/>
              <a:tblGrid>
                <a:gridCol w="1053631">
                  <a:extLst>
                    <a:ext uri="{9D8B030D-6E8A-4147-A177-3AD203B41FA5}">
                      <a16:colId xmlns:a16="http://schemas.microsoft.com/office/drawing/2014/main" val="20000"/>
                    </a:ext>
                  </a:extLst>
                </a:gridCol>
                <a:gridCol w="852940">
                  <a:extLst>
                    <a:ext uri="{9D8B030D-6E8A-4147-A177-3AD203B41FA5}">
                      <a16:colId xmlns:a16="http://schemas.microsoft.com/office/drawing/2014/main" val="20001"/>
                    </a:ext>
                  </a:extLst>
                </a:gridCol>
                <a:gridCol w="1003457">
                  <a:extLst>
                    <a:ext uri="{9D8B030D-6E8A-4147-A177-3AD203B41FA5}">
                      <a16:colId xmlns:a16="http://schemas.microsoft.com/office/drawing/2014/main" val="20002"/>
                    </a:ext>
                  </a:extLst>
                </a:gridCol>
                <a:gridCol w="6233972">
                  <a:extLst>
                    <a:ext uri="{9D8B030D-6E8A-4147-A177-3AD203B41FA5}">
                      <a16:colId xmlns:a16="http://schemas.microsoft.com/office/drawing/2014/main" val="20003"/>
                    </a:ext>
                  </a:extLst>
                </a:gridCol>
              </a:tblGrid>
              <a:tr h="318218">
                <a:tc gridSpan="2">
                  <a:txBody>
                    <a:bodyPr/>
                    <a:lstStyle/>
                    <a:p>
                      <a:pPr algn="ctr" fontAlgn="ctr"/>
                      <a:r>
                        <a:rPr lang="ja-JP" altLang="en-US" sz="1400" b="0" i="0" u="none" strike="noStrike" dirty="0">
                          <a:solidFill>
                            <a:srgbClr val="000000"/>
                          </a:solidFill>
                          <a:effectLst/>
                          <a:latin typeface="ＭＳ Ｐゴシック"/>
                        </a:rPr>
                        <a:t>分類２</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a:rPr>
                        <a:t>分類１</a:t>
                      </a:r>
                    </a:p>
                  </a:txBody>
                  <a:tcPr marL="3920" marR="3920" marT="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1400" b="0" i="0" u="none" strike="noStrike" dirty="0">
                        <a:solidFill>
                          <a:srgbClr val="000000"/>
                        </a:solidFill>
                        <a:effectLst/>
                        <a:latin typeface="ＭＳ Ｐゴシック"/>
                      </a:endParaRPr>
                    </a:p>
                  </a:txBody>
                  <a:tcPr marL="3920"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1120">
                <a:tc gridSpan="2">
                  <a:txBody>
                    <a:bodyPr/>
                    <a:lstStyle/>
                    <a:p>
                      <a:pPr algn="ctr" fontAlgn="ctr"/>
                      <a:r>
                        <a:rPr lang="ja-JP" altLang="en-US" sz="1400" b="0" i="0" u="none" strike="noStrike" dirty="0">
                          <a:solidFill>
                            <a:srgbClr val="000000"/>
                          </a:solidFill>
                          <a:effectLst/>
                          <a:latin typeface="ＭＳ Ｐゴシック"/>
                        </a:rPr>
                        <a:t>定型</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rowSpan="2">
                  <a:txBody>
                    <a:bodyPr/>
                    <a:lstStyle/>
                    <a:p>
                      <a:pPr algn="ctr" fontAlgn="ctr"/>
                      <a:r>
                        <a:rPr lang="ja-JP" altLang="en-US" sz="1400" b="0" i="0" u="none" strike="noStrike">
                          <a:solidFill>
                            <a:srgbClr val="000000"/>
                          </a:solidFill>
                          <a:effectLst/>
                          <a:latin typeface="ＤＦＪＧ特太ゴシック体Ｇ"/>
                        </a:rPr>
                        <a:t>①抗精神病薬</a:t>
                      </a:r>
                    </a:p>
                  </a:txBody>
                  <a:tcPr marL="3920" marR="3920" marT="3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1400" b="0" i="0" u="none" strike="noStrike">
                          <a:solidFill>
                            <a:srgbClr val="000000"/>
                          </a:solidFill>
                          <a:effectLst/>
                          <a:latin typeface="ＭＳ Ｐゴシック"/>
                        </a:rPr>
                        <a:t>コントミン</a:t>
                      </a:r>
                      <a:r>
                        <a:rPr lang="ja-JP" altLang="en-US" sz="1400" b="0" i="0" u="none" strike="noStrike">
                          <a:solidFill>
                            <a:srgbClr val="000000"/>
                          </a:solidFill>
                          <a:effectLst/>
                          <a:latin typeface="ＭＳ Ｐ明朝"/>
                        </a:rPr>
                        <a:t>、ＰＺＣ、ヒルナミン、</a:t>
                      </a:r>
                      <a:r>
                        <a:rPr lang="ja-JP" altLang="en-US" sz="1400" b="0" i="0" u="none" strike="noStrike">
                          <a:solidFill>
                            <a:srgbClr val="000000"/>
                          </a:solidFill>
                          <a:effectLst/>
                          <a:latin typeface="ＭＳ Ｐゴシック"/>
                        </a:rPr>
                        <a:t>レボトミン</a:t>
                      </a:r>
                      <a:r>
                        <a:rPr lang="ja-JP" altLang="en-US" sz="1400" b="0" i="0" u="none" strike="noStrike">
                          <a:solidFill>
                            <a:srgbClr val="000000"/>
                          </a:solidFill>
                          <a:effectLst/>
                          <a:latin typeface="ＭＳ Ｐ明朝"/>
                        </a:rPr>
                        <a:t>、</a:t>
                      </a:r>
                      <a:r>
                        <a:rPr lang="ja-JP" altLang="en-US" sz="1400" b="0" i="0" u="none" strike="noStrike">
                          <a:solidFill>
                            <a:srgbClr val="000000"/>
                          </a:solidFill>
                          <a:effectLst/>
                          <a:latin typeface="ＭＳ Ｐゴシック"/>
                        </a:rPr>
                        <a:t>スルピリド</a:t>
                      </a:r>
                      <a:r>
                        <a:rPr lang="ja-JP" altLang="en-US" sz="1400" b="0" i="0" u="none" strike="noStrike">
                          <a:solidFill>
                            <a:srgbClr val="000000"/>
                          </a:solidFill>
                          <a:effectLst/>
                          <a:latin typeface="ＭＳ Ｐ明朝"/>
                        </a:rPr>
                        <a:t>、リントン、ルナプロン、チアプリド、ニューレプチル、ゾテピン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521120">
                <a:tc gridSpan="2">
                  <a:txBody>
                    <a:bodyPr/>
                    <a:lstStyle/>
                    <a:p>
                      <a:pPr algn="ctr" fontAlgn="ctr"/>
                      <a:r>
                        <a:rPr lang="ja-JP" altLang="en-US" sz="1400" b="0" i="0" u="none" strike="noStrike" dirty="0">
                          <a:solidFill>
                            <a:srgbClr val="000000"/>
                          </a:solidFill>
                          <a:effectLst/>
                          <a:latin typeface="ＭＳ Ｐゴシック"/>
                        </a:rPr>
                        <a:t>非定型</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ＭＳ Ｐゴシック"/>
                        </a:rPr>
                        <a:t>アリピプラゾール</a:t>
                      </a:r>
                      <a:r>
                        <a:rPr lang="ja-JP" altLang="en-US" sz="1400" b="0" i="0" u="none" strike="noStrike">
                          <a:solidFill>
                            <a:srgbClr val="000000"/>
                          </a:solidFill>
                          <a:effectLst/>
                          <a:latin typeface="ＭＳ Ｐ明朝"/>
                        </a:rPr>
                        <a:t>、バルネチール、ルーラン、</a:t>
                      </a:r>
                      <a:r>
                        <a:rPr lang="ja-JP" altLang="en-US" sz="1400" b="0" i="0" u="none" strike="noStrike">
                          <a:solidFill>
                            <a:srgbClr val="000000"/>
                          </a:solidFill>
                          <a:effectLst/>
                          <a:latin typeface="ＭＳ Ｐゴシック"/>
                        </a:rPr>
                        <a:t>オランザピン</a:t>
                      </a:r>
                      <a:r>
                        <a:rPr lang="ja-JP" altLang="en-US" sz="1400" b="0" i="0" u="none" strike="noStrike">
                          <a:solidFill>
                            <a:srgbClr val="000000"/>
                          </a:solidFill>
                          <a:effectLst/>
                          <a:latin typeface="ＭＳ Ｐ明朝"/>
                        </a:rPr>
                        <a:t>、ロドピン、</a:t>
                      </a:r>
                      <a:r>
                        <a:rPr lang="ja-JP" altLang="en-US" sz="1400" b="0" i="0" u="none" strike="noStrike">
                          <a:solidFill>
                            <a:srgbClr val="000000"/>
                          </a:solidFill>
                          <a:effectLst/>
                          <a:latin typeface="ＭＳ Ｐゴシック"/>
                        </a:rPr>
                        <a:t>クエチアピン</a:t>
                      </a:r>
                      <a:r>
                        <a:rPr lang="ja-JP" altLang="en-US" sz="1400" b="0" i="0" u="none" strike="noStrike">
                          <a:solidFill>
                            <a:srgbClr val="000000"/>
                          </a:solidFill>
                          <a:effectLst/>
                          <a:latin typeface="ＭＳ Ｐ明朝"/>
                        </a:rPr>
                        <a:t>、ロナセン、</a:t>
                      </a:r>
                      <a:r>
                        <a:rPr lang="ja-JP" altLang="en-US" sz="1400" b="0" i="0" u="none" strike="noStrike">
                          <a:solidFill>
                            <a:srgbClr val="000000"/>
                          </a:solidFill>
                          <a:effectLst/>
                          <a:latin typeface="ＭＳ Ｐゴシック"/>
                        </a:rPr>
                        <a:t>インヴェガ</a:t>
                      </a:r>
                      <a:r>
                        <a:rPr lang="ja-JP" altLang="en-US" sz="1400" b="0" i="0" u="none" strike="noStrike">
                          <a:solidFill>
                            <a:srgbClr val="000000"/>
                          </a:solidFill>
                          <a:effectLst/>
                          <a:latin typeface="ＭＳ Ｐ明朝"/>
                        </a:rPr>
                        <a:t>、</a:t>
                      </a:r>
                      <a:r>
                        <a:rPr lang="ja-JP" altLang="en-US" sz="1400" b="0" i="0" u="none" strike="noStrike">
                          <a:solidFill>
                            <a:srgbClr val="000000"/>
                          </a:solidFill>
                          <a:effectLst/>
                          <a:latin typeface="ＭＳ Ｐゴシック"/>
                        </a:rPr>
                        <a:t>リスペリドン</a:t>
                      </a:r>
                      <a:r>
                        <a:rPr lang="ja-JP" altLang="en-US" sz="1400" b="0" i="0" u="none" strike="noStrike">
                          <a:solidFill>
                            <a:srgbClr val="000000"/>
                          </a:solidFill>
                          <a:effectLst/>
                          <a:latin typeface="ＭＳ Ｐ明朝"/>
                        </a:rPr>
                        <a:t>、ペロスピロン、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521120">
                <a:tc rowSpan="3">
                  <a:txBody>
                    <a:bodyPr/>
                    <a:lstStyle/>
                    <a:p>
                      <a:pPr algn="ctr" fontAlgn="ctr"/>
                      <a:r>
                        <a:rPr lang="ja-JP" altLang="en-US" sz="1400" b="0" i="0" u="none" strike="noStrike">
                          <a:solidFill>
                            <a:srgbClr val="000000"/>
                          </a:solidFill>
                          <a:effectLst/>
                          <a:latin typeface="ＭＳ Ｐゴシック"/>
                        </a:rPr>
                        <a:t>ベンゾ系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a:txBody>
                    <a:bodyPr/>
                    <a:lstStyle/>
                    <a:p>
                      <a:pPr algn="ctr" fontAlgn="ctr"/>
                      <a:r>
                        <a:rPr lang="ja-JP" altLang="en-US" sz="1400" b="0" i="0" u="none" strike="noStrike">
                          <a:solidFill>
                            <a:srgbClr val="000000"/>
                          </a:solidFill>
                          <a:effectLst/>
                          <a:latin typeface="ＭＳ Ｐ明朝"/>
                        </a:rPr>
                        <a:t>超長期</a:t>
                      </a:r>
                      <a:br>
                        <a:rPr lang="ja-JP" altLang="en-US" sz="1400" b="0" i="0" u="none" strike="noStrike">
                          <a:solidFill>
                            <a:srgbClr val="000000"/>
                          </a:solidFill>
                          <a:effectLst/>
                          <a:latin typeface="ＭＳ Ｐ明朝"/>
                        </a:rPr>
                      </a:br>
                      <a:r>
                        <a:rPr lang="ja-JP" altLang="en-US" sz="1400" b="0" i="0" u="none" strike="noStrike">
                          <a:solidFill>
                            <a:srgbClr val="000000"/>
                          </a:solidFill>
                          <a:effectLst/>
                          <a:latin typeface="ＭＳ Ｐ明朝"/>
                        </a:rPr>
                        <a:t>長期</a:t>
                      </a:r>
                    </a:p>
                  </a:txBody>
                  <a:tcPr marL="3920" marR="3920" marT="3920"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rowSpan="4">
                  <a:txBody>
                    <a:bodyPr/>
                    <a:lstStyle/>
                    <a:p>
                      <a:pPr algn="ctr" fontAlgn="ctr"/>
                      <a:br>
                        <a:rPr lang="ja-JP" altLang="en-US" sz="1200" b="0" i="0" u="none" strike="noStrike" dirty="0">
                          <a:solidFill>
                            <a:srgbClr val="000000"/>
                          </a:solidFill>
                          <a:effectLst/>
                          <a:latin typeface="ＤＦＪＧ特太ゴシック体Ｇ"/>
                        </a:rPr>
                      </a:br>
                      <a:r>
                        <a:rPr lang="ja-JP" altLang="en-US" sz="1400" b="0" i="0" u="none" strike="noStrike" dirty="0">
                          <a:solidFill>
                            <a:srgbClr val="000000"/>
                          </a:solidFill>
                          <a:effectLst/>
                          <a:latin typeface="ＤＦＪＧ特太ゴシック体Ｇ"/>
                        </a:rPr>
                        <a:t>②抗不安薬</a:t>
                      </a:r>
                      <a:br>
                        <a:rPr lang="ja-JP" altLang="en-US" sz="1400" b="0" i="0" u="none" strike="noStrike" dirty="0">
                          <a:solidFill>
                            <a:srgbClr val="000000"/>
                          </a:solidFill>
                          <a:effectLst/>
                          <a:latin typeface="ＤＦＪＧ特太ゴシック体Ｇ"/>
                        </a:rPr>
                      </a:br>
                      <a:r>
                        <a:rPr lang="ja-JP" altLang="en-US" sz="1200" b="0" i="0" u="none" strike="noStrike" dirty="0">
                          <a:solidFill>
                            <a:srgbClr val="000000"/>
                          </a:solidFill>
                          <a:effectLst/>
                          <a:latin typeface="ＭＳ Ｐゴシック"/>
                        </a:rPr>
                        <a:t>（睡眠薬）</a:t>
                      </a:r>
                      <a:endParaRPr lang="ja-JP" altLang="en-US" sz="1400" b="0" i="0" u="none" strike="noStrike" dirty="0">
                        <a:solidFill>
                          <a:srgbClr val="000000"/>
                        </a:solidFill>
                        <a:effectLst/>
                        <a:latin typeface="ＤＦＪＧ特太ゴシック体Ｇ"/>
                      </a:endParaRPr>
                    </a:p>
                  </a:txBody>
                  <a:tcPr marL="3920" marR="3920" marT="3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tc>
                  <a:txBody>
                    <a:bodyPr/>
                    <a:lstStyle/>
                    <a:p>
                      <a:pPr algn="l" fontAlgn="ctr"/>
                      <a:r>
                        <a:rPr lang="ja-JP" altLang="en-US" sz="1400" b="0" i="0" u="none" strike="noStrike">
                          <a:solidFill>
                            <a:srgbClr val="000000"/>
                          </a:solidFill>
                          <a:effectLst/>
                          <a:latin typeface="ＭＳ Ｐゴシック"/>
                        </a:rPr>
                        <a:t>セルシン</a:t>
                      </a:r>
                      <a:r>
                        <a:rPr lang="ja-JP" altLang="en-US" sz="1400" b="0" i="0" u="none" strike="noStrike">
                          <a:solidFill>
                            <a:srgbClr val="000000"/>
                          </a:solidFill>
                          <a:effectLst/>
                          <a:latin typeface="ＭＳ Ｐ明朝"/>
                        </a:rPr>
                        <a:t>、クアゼパム、</a:t>
                      </a:r>
                      <a:r>
                        <a:rPr lang="ja-JP" altLang="en-US" sz="1400" b="0" i="0" u="none" strike="noStrike">
                          <a:solidFill>
                            <a:srgbClr val="000000"/>
                          </a:solidFill>
                          <a:effectLst/>
                          <a:latin typeface="ＭＳ Ｐゴシック"/>
                        </a:rPr>
                        <a:t>フルニトラゼパム</a:t>
                      </a:r>
                      <a:r>
                        <a:rPr lang="ja-JP" altLang="en-US" sz="1400" b="0" i="0" u="none" strike="noStrike">
                          <a:solidFill>
                            <a:srgbClr val="000000"/>
                          </a:solidFill>
                          <a:effectLst/>
                          <a:latin typeface="ＭＳ Ｐ明朝"/>
                        </a:rPr>
                        <a:t>、メイラックス、エバミール、ランドセン、セパゾン、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03"/>
                  </a:ext>
                </a:extLst>
              </a:tr>
              <a:tr h="335459">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明朝"/>
                        </a:rPr>
                        <a:t>中期</a:t>
                      </a:r>
                    </a:p>
                  </a:txBody>
                  <a:tcPr marL="3920" marR="3920" marT="3920"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ＭＳ Ｐ明朝"/>
                        </a:rPr>
                        <a:t>アルプラゾラム、ユーロジン、ベンザリン、レキソタン、ロラゼパム、</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04"/>
                  </a:ext>
                </a:extLst>
              </a:tr>
              <a:tr h="521120">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ＭＳ Ｐ明朝"/>
                        </a:rPr>
                        <a:t>短期</a:t>
                      </a:r>
                      <a:br>
                        <a:rPr lang="ja-JP" altLang="en-US" sz="1400" b="0" i="0" u="none" strike="noStrike">
                          <a:solidFill>
                            <a:srgbClr val="000000"/>
                          </a:solidFill>
                          <a:effectLst/>
                          <a:latin typeface="ＭＳ Ｐ明朝"/>
                        </a:rPr>
                      </a:br>
                      <a:r>
                        <a:rPr lang="ja-JP" altLang="en-US" sz="1400" b="0" i="0" u="none" strike="noStrike">
                          <a:solidFill>
                            <a:srgbClr val="000000"/>
                          </a:solidFill>
                          <a:effectLst/>
                          <a:latin typeface="ＭＳ Ｐ明朝"/>
                        </a:rPr>
                        <a:t>超短期</a:t>
                      </a:r>
                    </a:p>
                  </a:txBody>
                  <a:tcPr marL="3920" marR="3920" marT="3920"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明朝"/>
                        </a:rPr>
                        <a:t>エチゾラム、トリアゾラム、ロンフルマン、</a:t>
                      </a:r>
                      <a:r>
                        <a:rPr lang="ja-JP" altLang="en-US" sz="1400" b="0" i="0" u="none" strike="noStrike" dirty="0">
                          <a:solidFill>
                            <a:srgbClr val="000000"/>
                          </a:solidFill>
                          <a:effectLst/>
                          <a:latin typeface="ＭＳ Ｐゴシック"/>
                        </a:rPr>
                        <a:t>ブロチゾラム</a:t>
                      </a:r>
                      <a:r>
                        <a:rPr lang="ja-JP" altLang="en-US" sz="1400" b="0" i="0" u="none" strike="noStrike" dirty="0">
                          <a:solidFill>
                            <a:srgbClr val="000000"/>
                          </a:solidFill>
                          <a:effectLst/>
                          <a:latin typeface="ＭＳ Ｐ明朝"/>
                        </a:rPr>
                        <a:t>、エバミール、リルマザホン、クロチアゼパム、</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05"/>
                  </a:ext>
                </a:extLst>
              </a:tr>
              <a:tr h="521120">
                <a:tc gridSpan="2">
                  <a:txBody>
                    <a:bodyPr/>
                    <a:lstStyle/>
                    <a:p>
                      <a:pPr algn="ctr" fontAlgn="ctr"/>
                      <a:r>
                        <a:rPr lang="ja-JP" altLang="en-US" sz="1400" b="0" i="0" u="none" strike="noStrike">
                          <a:solidFill>
                            <a:srgbClr val="000000"/>
                          </a:solidFill>
                          <a:effectLst/>
                          <a:latin typeface="ＭＳ Ｐゴシック"/>
                        </a:rPr>
                        <a:t>非ベンゾ系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ゴシック"/>
                        </a:rPr>
                        <a:t>ルネスタ</a:t>
                      </a:r>
                      <a:r>
                        <a:rPr lang="ja-JP" altLang="en-US" sz="1400" b="0" i="0" u="none" strike="noStrike" dirty="0">
                          <a:solidFill>
                            <a:srgbClr val="000000"/>
                          </a:solidFill>
                          <a:effectLst/>
                          <a:latin typeface="ＭＳ Ｐ明朝"/>
                        </a:rPr>
                        <a:t>、タンドスピロンクエン酸塩、ゾルピデム、ゾピクロン、</a:t>
                      </a:r>
                      <a:r>
                        <a:rPr lang="ja-JP" altLang="en-US" sz="1400" b="0" i="0" u="none" strike="noStrike" dirty="0">
                          <a:solidFill>
                            <a:srgbClr val="000000"/>
                          </a:solidFill>
                          <a:effectLst/>
                          <a:latin typeface="ＭＳ Ｐゴシック"/>
                        </a:rPr>
                        <a:t>ロゼレム</a:t>
                      </a:r>
                      <a:r>
                        <a:rPr lang="ja-JP" altLang="en-US" sz="1400" b="0" i="0" u="none" strike="noStrike" dirty="0">
                          <a:solidFill>
                            <a:srgbClr val="000000"/>
                          </a:solidFill>
                          <a:effectLst/>
                          <a:latin typeface="ＭＳ Ｐ明朝"/>
                        </a:rPr>
                        <a:t>、</a:t>
                      </a:r>
                      <a:r>
                        <a:rPr lang="ja-JP" altLang="en-US" sz="1400" b="0" i="0" u="none" strike="noStrike" dirty="0">
                          <a:solidFill>
                            <a:srgbClr val="000000"/>
                          </a:solidFill>
                          <a:effectLst/>
                          <a:latin typeface="ＭＳ Ｐゴシック"/>
                        </a:rPr>
                        <a:t>ベルソムラ</a:t>
                      </a:r>
                      <a:r>
                        <a:rPr lang="ja-JP" altLang="en-US" sz="1400" b="0" i="0" u="none" strike="noStrike" dirty="0">
                          <a:solidFill>
                            <a:srgbClr val="000000"/>
                          </a:solidFill>
                          <a:effectLst/>
                          <a:latin typeface="ＭＳ Ｐ明朝"/>
                        </a:rPr>
                        <a:t>、</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06"/>
                  </a:ext>
                </a:extLst>
              </a:tr>
              <a:tr h="335459">
                <a:tc gridSpan="2">
                  <a:txBody>
                    <a:bodyPr/>
                    <a:lstStyle/>
                    <a:p>
                      <a:pPr algn="ctr" fontAlgn="ctr"/>
                      <a:r>
                        <a:rPr lang="en-US" sz="1400" b="0" i="0" u="none" strike="noStrike">
                          <a:solidFill>
                            <a:srgbClr val="000000"/>
                          </a:solidFill>
                          <a:effectLst/>
                          <a:latin typeface="ＭＳ Ｐゴシック"/>
                        </a:rPr>
                        <a:t>SSRI</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rowSpan="4">
                  <a:txBody>
                    <a:bodyPr/>
                    <a:lstStyle/>
                    <a:p>
                      <a:pPr algn="ctr" fontAlgn="ctr"/>
                      <a:r>
                        <a:rPr lang="ja-JP" altLang="en-US" sz="1400" b="0" i="0" u="none" strike="noStrike">
                          <a:solidFill>
                            <a:srgbClr val="000000"/>
                          </a:solidFill>
                          <a:effectLst/>
                          <a:latin typeface="ＤＦＪＧ特太ゴシック体Ｇ"/>
                        </a:rPr>
                        <a:t>③抗うつ薬</a:t>
                      </a:r>
                    </a:p>
                  </a:txBody>
                  <a:tcPr marL="3920" marR="3920" marT="3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1400" b="0" i="0" u="none" strike="noStrike" dirty="0">
                          <a:solidFill>
                            <a:srgbClr val="000000"/>
                          </a:solidFill>
                          <a:effectLst/>
                          <a:latin typeface="ＭＳ Ｐ明朝"/>
                        </a:rPr>
                        <a:t>セルトラリン、</a:t>
                      </a:r>
                      <a:r>
                        <a:rPr lang="ja-JP" altLang="en-US" sz="1400" b="0" i="0" u="none" strike="noStrike" dirty="0">
                          <a:solidFill>
                            <a:srgbClr val="000000"/>
                          </a:solidFill>
                          <a:effectLst/>
                          <a:latin typeface="ＭＳ Ｐゴシック"/>
                        </a:rPr>
                        <a:t>パキセロチン</a:t>
                      </a:r>
                      <a:r>
                        <a:rPr lang="ja-JP" altLang="en-US" sz="1400" b="0" i="0" u="none" strike="noStrike" dirty="0">
                          <a:solidFill>
                            <a:srgbClr val="000000"/>
                          </a:solidFill>
                          <a:effectLst/>
                          <a:latin typeface="ＭＳ Ｐ明朝"/>
                        </a:rPr>
                        <a:t>、レクサプロ、ルボックス、フルボキサミン、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325208">
                <a:tc gridSpan="2">
                  <a:txBody>
                    <a:bodyPr/>
                    <a:lstStyle/>
                    <a:p>
                      <a:pPr algn="ctr" fontAlgn="ctr"/>
                      <a:r>
                        <a:rPr lang="en-US" sz="1400" b="0" i="0" u="none" strike="noStrike">
                          <a:solidFill>
                            <a:srgbClr val="000000"/>
                          </a:solidFill>
                          <a:effectLst/>
                          <a:latin typeface="ＭＳ Ｐゴシック"/>
                        </a:rPr>
                        <a:t>SNRI</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ゴシック"/>
                        </a:rPr>
                        <a:t>サインバルタ</a:t>
                      </a:r>
                      <a:r>
                        <a:rPr lang="ja-JP" altLang="en-US" sz="1400" b="0" i="0" u="none" strike="noStrike" dirty="0">
                          <a:solidFill>
                            <a:srgbClr val="000000"/>
                          </a:solidFill>
                          <a:effectLst/>
                          <a:latin typeface="ＭＳ Ｐ明朝"/>
                        </a:rPr>
                        <a:t>、</a:t>
                      </a:r>
                      <a:r>
                        <a:rPr lang="ja-JP" altLang="en-US" sz="1400" b="0" i="0" u="none" strike="noStrike" dirty="0">
                          <a:solidFill>
                            <a:srgbClr val="000000"/>
                          </a:solidFill>
                          <a:effectLst/>
                          <a:latin typeface="ＭＳ Ｐゴシック"/>
                        </a:rPr>
                        <a:t>トレドミン</a:t>
                      </a:r>
                      <a:endParaRPr lang="ja-JP" altLang="en-US" sz="1400" b="0" i="0" u="none" strike="noStrike" dirty="0">
                        <a:solidFill>
                          <a:srgbClr val="000000"/>
                        </a:solidFill>
                        <a:effectLst/>
                        <a:latin typeface="ＭＳ Ｐ明朝"/>
                      </a:endParaRP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335459">
                <a:tc gridSpan="2">
                  <a:txBody>
                    <a:bodyPr/>
                    <a:lstStyle/>
                    <a:p>
                      <a:pPr algn="ctr" fontAlgn="ctr"/>
                      <a:r>
                        <a:rPr lang="ja-JP" altLang="en-US" sz="1400" b="0" i="0" u="none" strike="noStrike">
                          <a:solidFill>
                            <a:srgbClr val="000000"/>
                          </a:solidFill>
                          <a:effectLst/>
                          <a:latin typeface="ＭＳ Ｐゴシック"/>
                        </a:rPr>
                        <a:t>三環系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明朝"/>
                        </a:rPr>
                        <a:t>アナフラニール、アモキサンカプセル、トリプタノール、ノリトレン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9"/>
                  </a:ext>
                </a:extLst>
              </a:tr>
              <a:tr h="325208">
                <a:tc gridSpan="2">
                  <a:txBody>
                    <a:bodyPr/>
                    <a:lstStyle/>
                    <a:p>
                      <a:pPr algn="ctr" fontAlgn="ctr"/>
                      <a:r>
                        <a:rPr lang="zh-TW" altLang="en-US" sz="1400" b="0" i="0" u="none" strike="noStrike">
                          <a:solidFill>
                            <a:srgbClr val="000000"/>
                          </a:solidFill>
                          <a:effectLst/>
                          <a:latin typeface="ＭＳ Ｐゴシック"/>
                        </a:rPr>
                        <a:t>　　四環系　他</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ゴシック"/>
                        </a:rPr>
                        <a:t>テトラミド</a:t>
                      </a:r>
                      <a:r>
                        <a:rPr lang="ja-JP" altLang="en-US" sz="1400" b="0" i="0" u="none" strike="noStrike" dirty="0">
                          <a:solidFill>
                            <a:srgbClr val="000000"/>
                          </a:solidFill>
                          <a:effectLst/>
                          <a:latin typeface="ＭＳ Ｐ明朝"/>
                        </a:rPr>
                        <a:t>、デジレル、リフレックス、</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0"/>
                  </a:ext>
                </a:extLst>
              </a:tr>
              <a:tr h="335459">
                <a:tc gridSpan="2">
                  <a:txBody>
                    <a:bodyPr/>
                    <a:lstStyle/>
                    <a:p>
                      <a:pPr algn="ctr" fontAlgn="ctr"/>
                      <a:r>
                        <a:rPr lang="ja-JP" altLang="en-US" sz="1400" b="0" i="0" u="none" strike="noStrike">
                          <a:solidFill>
                            <a:srgbClr val="000000"/>
                          </a:solidFill>
                          <a:effectLst/>
                          <a:latin typeface="ＭＳ Ｐゴシック"/>
                        </a:rPr>
                        <a:t>バルプロ酸</a:t>
                      </a:r>
                      <a:r>
                        <a:rPr lang="en-US" altLang="ja-JP" sz="1400" b="0" i="0" u="none" strike="noStrike">
                          <a:solidFill>
                            <a:srgbClr val="000000"/>
                          </a:solidFill>
                          <a:effectLst/>
                          <a:latin typeface="ＭＳ Ｐゴシック"/>
                        </a:rPr>
                        <a:t>Na</a:t>
                      </a:r>
                      <a:r>
                        <a:rPr lang="ja-JP" altLang="en-US" sz="1400" b="0" i="0" u="none" strike="noStrike">
                          <a:solidFill>
                            <a:srgbClr val="000000"/>
                          </a:solidFill>
                          <a:effectLst/>
                          <a:latin typeface="ＭＳ Ｐゴシック"/>
                        </a:rPr>
                        <a:t>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hMerge="1">
                  <a:txBody>
                    <a:bodyPr/>
                    <a:lstStyle/>
                    <a:p>
                      <a:endParaRPr kumimoji="1" lang="ja-JP" altLang="en-US"/>
                    </a:p>
                  </a:txBody>
                  <a:tcPr/>
                </a:tc>
                <a:tc rowSpan="4">
                  <a:txBody>
                    <a:bodyPr/>
                    <a:lstStyle/>
                    <a:p>
                      <a:pPr algn="ctr" fontAlgn="ctr"/>
                      <a:r>
                        <a:rPr lang="ja-JP" altLang="en-US" sz="1200" b="0" i="0" u="none" strike="noStrike">
                          <a:solidFill>
                            <a:srgbClr val="000000"/>
                          </a:solidFill>
                          <a:effectLst/>
                          <a:latin typeface="ＤＦＪＧ特太ゴシック体Ｇ"/>
                        </a:rPr>
                        <a:t>　</a:t>
                      </a:r>
                      <a:br>
                        <a:rPr lang="ja-JP" altLang="en-US" sz="1200" b="0" i="0" u="none" strike="noStrike">
                          <a:solidFill>
                            <a:srgbClr val="000000"/>
                          </a:solidFill>
                          <a:effectLst/>
                          <a:latin typeface="ＤＦＪＧ特太ゴシック体Ｇ"/>
                        </a:rPr>
                      </a:br>
                      <a:r>
                        <a:rPr lang="ja-JP" altLang="en-US" sz="1400" b="0" i="0" u="none" strike="noStrike">
                          <a:solidFill>
                            <a:srgbClr val="000000"/>
                          </a:solidFill>
                          <a:effectLst/>
                          <a:latin typeface="ＤＦＪＧ特太ゴシック体Ｇ"/>
                        </a:rPr>
                        <a:t>④抗てんかん薬</a:t>
                      </a:r>
                      <a:br>
                        <a:rPr lang="ja-JP" altLang="en-US" sz="1400" b="0" i="0" u="none" strike="noStrike">
                          <a:solidFill>
                            <a:srgbClr val="000000"/>
                          </a:solidFill>
                          <a:effectLst/>
                          <a:latin typeface="ＤＦＪＧ特太ゴシック体Ｇ"/>
                        </a:rPr>
                      </a:br>
                      <a:r>
                        <a:rPr lang="ja-JP" altLang="en-US" sz="1200" b="0" i="0" u="none" strike="noStrike">
                          <a:solidFill>
                            <a:srgbClr val="000000"/>
                          </a:solidFill>
                          <a:effectLst/>
                          <a:latin typeface="ＭＳ Ｐゴシック"/>
                        </a:rPr>
                        <a:t>（ムードスタビライザ）</a:t>
                      </a:r>
                      <a:endParaRPr lang="ja-JP" altLang="en-US" sz="1400" b="0" i="0" u="none" strike="noStrike">
                        <a:solidFill>
                          <a:srgbClr val="000000"/>
                        </a:solidFill>
                        <a:effectLst/>
                        <a:latin typeface="ＤＦＪＧ特太ゴシック体Ｇ"/>
                      </a:endParaRPr>
                    </a:p>
                  </a:txBody>
                  <a:tcPr marL="3920" marR="3920" marT="3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tc>
                  <a:txBody>
                    <a:bodyPr/>
                    <a:lstStyle/>
                    <a:p>
                      <a:pPr algn="l" fontAlgn="ctr"/>
                      <a:r>
                        <a:rPr lang="ja-JP" altLang="en-US" sz="1400" b="0" i="0" u="none" strike="noStrike" dirty="0">
                          <a:solidFill>
                            <a:srgbClr val="000000"/>
                          </a:solidFill>
                          <a:effectLst/>
                          <a:latin typeface="ＭＳ Ｐゴシック"/>
                        </a:rPr>
                        <a:t>バレリン</a:t>
                      </a:r>
                      <a:r>
                        <a:rPr lang="ja-JP" altLang="en-US" sz="1400" b="0" i="0" u="none" strike="noStrike" dirty="0">
                          <a:solidFill>
                            <a:srgbClr val="000000"/>
                          </a:solidFill>
                          <a:effectLst/>
                          <a:latin typeface="ＭＳ Ｐ明朝"/>
                        </a:rPr>
                        <a:t>、デパケンＲ、バルプロ酸Ｎａ細粒、</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11"/>
                  </a:ext>
                </a:extLst>
              </a:tr>
              <a:tr h="325208">
                <a:tc gridSpan="2">
                  <a:txBody>
                    <a:bodyPr/>
                    <a:lstStyle/>
                    <a:p>
                      <a:pPr algn="ctr" fontAlgn="ctr"/>
                      <a:r>
                        <a:rPr lang="ja-JP" altLang="en-US" sz="1400" b="0" i="0" u="none" strike="noStrike">
                          <a:solidFill>
                            <a:srgbClr val="000000"/>
                          </a:solidFill>
                          <a:effectLst/>
                          <a:latin typeface="ＭＳ Ｐゴシック"/>
                        </a:rPr>
                        <a:t>カルバマゼピン系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ゴシック"/>
                        </a:rPr>
                        <a:t>カルバマゼピン</a:t>
                      </a:r>
                      <a:r>
                        <a:rPr lang="ja-JP" altLang="en-US" sz="1400" b="0" i="0" u="none" strike="noStrike" dirty="0">
                          <a:solidFill>
                            <a:srgbClr val="000000"/>
                          </a:solidFill>
                          <a:effectLst/>
                          <a:latin typeface="ＭＳ Ｐ明朝"/>
                        </a:rPr>
                        <a:t>、</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12"/>
                  </a:ext>
                </a:extLst>
              </a:tr>
              <a:tr h="325208">
                <a:tc gridSpan="2">
                  <a:txBody>
                    <a:bodyPr/>
                    <a:lstStyle/>
                    <a:p>
                      <a:pPr algn="ctr" fontAlgn="ctr"/>
                      <a:r>
                        <a:rPr lang="ja-JP" altLang="en-US" sz="1400" b="0" i="0" u="none" strike="noStrike">
                          <a:solidFill>
                            <a:srgbClr val="000000"/>
                          </a:solidFill>
                          <a:effectLst/>
                          <a:latin typeface="ＭＳ Ｐゴシック"/>
                        </a:rPr>
                        <a:t>フェニトイン系</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明朝"/>
                        </a:rPr>
                        <a:t>フェノバール、アレビアチン、</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13"/>
                  </a:ext>
                </a:extLst>
              </a:tr>
              <a:tr h="335459">
                <a:tc gridSpan="2">
                  <a:txBody>
                    <a:bodyPr/>
                    <a:lstStyle/>
                    <a:p>
                      <a:pPr algn="ctr" fontAlgn="ctr"/>
                      <a:r>
                        <a:rPr lang="ja-JP" altLang="en-US" sz="1400" b="0" i="0" u="none" strike="noStrike">
                          <a:solidFill>
                            <a:srgbClr val="000000"/>
                          </a:solidFill>
                          <a:effectLst/>
                          <a:latin typeface="ＭＳ Ｐゴシック"/>
                        </a:rPr>
                        <a:t>その他</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ゴシック"/>
                        </a:rPr>
                        <a:t>リーマス</a:t>
                      </a:r>
                      <a:r>
                        <a:rPr lang="ja-JP" altLang="en-US" sz="1400" b="0" i="0" u="none" strike="noStrike" dirty="0">
                          <a:solidFill>
                            <a:srgbClr val="000000"/>
                          </a:solidFill>
                          <a:effectLst/>
                          <a:latin typeface="ＭＳ Ｐ明朝"/>
                        </a:rPr>
                        <a:t>、エクセグラン、ラミクタール、イーケプラ、</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E4FF"/>
                    </a:solidFill>
                  </a:tcPr>
                </a:tc>
                <a:extLst>
                  <a:ext uri="{0D108BD9-81ED-4DB2-BD59-A6C34878D82A}">
                    <a16:rowId xmlns:a16="http://schemas.microsoft.com/office/drawing/2014/main" val="10014"/>
                  </a:ext>
                </a:extLst>
              </a:tr>
              <a:tr h="620598">
                <a:tc gridSpan="2">
                  <a:txBody>
                    <a:bodyPr/>
                    <a:lstStyle/>
                    <a:p>
                      <a:pPr algn="ctr" fontAlgn="ctr"/>
                      <a:r>
                        <a:rPr lang="ja-JP" altLang="en-US" sz="1400" b="0" i="0" u="none" strike="noStrike">
                          <a:solidFill>
                            <a:srgbClr val="000000"/>
                          </a:solidFill>
                          <a:effectLst/>
                          <a:latin typeface="ＭＳ Ｐゴシック"/>
                        </a:rPr>
                        <a:t>　</a:t>
                      </a:r>
                    </a:p>
                  </a:txBody>
                  <a:tcPr marL="3920" marR="3920" marT="39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ＤＦＪＧ特太ゴシック体Ｇ"/>
                        </a:rPr>
                        <a:t>⑤抗パ薬</a:t>
                      </a:r>
                    </a:p>
                  </a:txBody>
                  <a:tcPr marL="3920" marR="3920" marT="3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l" fontAlgn="ctr"/>
                      <a:r>
                        <a:rPr lang="ja-JP" altLang="en-US" sz="1400" b="0" i="0" u="none" strike="noStrike" dirty="0">
                          <a:solidFill>
                            <a:srgbClr val="000000"/>
                          </a:solidFill>
                          <a:effectLst/>
                          <a:latin typeface="ＭＳ Ｐ明朝"/>
                        </a:rPr>
                        <a:t>アマンタジン、</a:t>
                      </a:r>
                      <a:r>
                        <a:rPr lang="ja-JP" altLang="en-US" sz="1400" b="0" i="0" u="none" strike="noStrike" dirty="0">
                          <a:solidFill>
                            <a:srgbClr val="000000"/>
                          </a:solidFill>
                          <a:effectLst/>
                          <a:latin typeface="ＭＳ Ｐゴシック"/>
                        </a:rPr>
                        <a:t>タスモリン</a:t>
                      </a:r>
                      <a:r>
                        <a:rPr lang="ja-JP" altLang="en-US" sz="1400" b="0" i="0" u="none" strike="noStrike" dirty="0">
                          <a:solidFill>
                            <a:srgbClr val="000000"/>
                          </a:solidFill>
                          <a:effectLst/>
                          <a:latin typeface="ＭＳ Ｐ明朝"/>
                        </a:rPr>
                        <a:t>、ピラミスチン、プラミペキソール、トリヘキシフェニジル、パーロデル、ピレチア、カルコーパＬ、レキップＣＲ、</a:t>
                      </a:r>
                    </a:p>
                  </a:txBody>
                  <a:tcPr marL="70559" marR="3920" marT="39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15"/>
                  </a:ext>
                </a:extLst>
              </a:tr>
              <a:tr h="335459">
                <a:tc gridSpan="3">
                  <a:txBody>
                    <a:bodyPr/>
                    <a:lstStyle/>
                    <a:p>
                      <a:pPr algn="r" fontAlgn="ctr"/>
                      <a:r>
                        <a:rPr lang="zh-TW" altLang="en-US" sz="1400" b="0" i="0" u="none" strike="noStrike" dirty="0">
                          <a:solidFill>
                            <a:srgbClr val="000000"/>
                          </a:solidFill>
                          <a:effectLst/>
                          <a:latin typeface="ＭＳ Ｐゴシック"/>
                        </a:rPr>
                        <a:t>⑥抗認知症薬</a:t>
                      </a:r>
                      <a:r>
                        <a:rPr lang="ja-JP" altLang="en-US" sz="1400" b="0" i="0" u="none" strike="noStrike" dirty="0">
                          <a:solidFill>
                            <a:srgbClr val="000000"/>
                          </a:solidFill>
                          <a:effectLst/>
                          <a:latin typeface="ＭＳ Ｐゴシック"/>
                        </a:rPr>
                        <a:t>　</a:t>
                      </a:r>
                      <a:r>
                        <a:rPr lang="zh-TW" altLang="en-US" sz="1400" b="0" i="0" u="none" strike="noStrike" dirty="0">
                          <a:solidFill>
                            <a:srgbClr val="000000"/>
                          </a:solidFill>
                          <a:effectLst/>
                          <a:latin typeface="ＭＳ Ｐゴシック"/>
                        </a:rPr>
                        <a:t>　</a:t>
                      </a:r>
                    </a:p>
                  </a:txBody>
                  <a:tcPr marL="3920" marR="3920" marT="3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ＭＳ Ｐ明朝"/>
                        </a:rPr>
                        <a:t>ドネペジル、メマリー、レミニール、ニセルゴリン、</a:t>
                      </a:r>
                    </a:p>
                  </a:txBody>
                  <a:tcPr marL="70559" marR="3920" marT="3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0921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79817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4142" y="771300"/>
            <a:ext cx="7024744" cy="1143000"/>
          </a:xfrm>
        </p:spPr>
        <p:txBody>
          <a:bodyPr>
            <a:normAutofit fontScale="90000"/>
          </a:bodyPr>
          <a:lstStyle/>
          <a:p>
            <a:pPr algn="ctr"/>
            <a:r>
              <a:rPr lang="ja-JP" altLang="en-US" dirty="0"/>
              <a:t>②５つの神経ホルモンと働き</a:t>
            </a:r>
            <a:br>
              <a:rPr lang="en-US" altLang="ja-JP" dirty="0"/>
            </a:br>
            <a:r>
              <a:rPr lang="ja-JP" altLang="en-US" dirty="0"/>
              <a:t>統合失調症とは</a:t>
            </a:r>
            <a:endParaRPr kumimoji="1" lang="ja-JP" altLang="en-US" dirty="0"/>
          </a:p>
        </p:txBody>
      </p:sp>
      <p:sp>
        <p:nvSpPr>
          <p:cNvPr id="44" name="テキスト ボックス 43"/>
          <p:cNvSpPr txBox="1"/>
          <p:nvPr/>
        </p:nvSpPr>
        <p:spPr>
          <a:xfrm>
            <a:off x="7632000" y="7163999"/>
            <a:ext cx="1407927" cy="23194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100" b="0" i="0" u="none" strike="noStrike" kern="1200">
                <a:ln>
                  <a:noFill/>
                </a:ln>
                <a:solidFill>
                  <a:srgbClr val="FFFFFF"/>
                </a:solidFill>
                <a:latin typeface="Aharoni" pitchFamily="18"/>
                <a:ea typeface="$ＪＳ明朝" pitchFamily="17"/>
                <a:cs typeface="Mangal" pitchFamily="2"/>
              </a:rPr>
              <a:t>Itonooka</a:t>
            </a:r>
            <a:r>
              <a:rPr lang="ja-JP" sz="500" b="0" i="0" u="none" strike="noStrike" kern="1200">
                <a:ln>
                  <a:noFill/>
                </a:ln>
                <a:solidFill>
                  <a:srgbClr val="FFFFFF"/>
                </a:solidFill>
                <a:latin typeface="Aharoni" pitchFamily="18"/>
                <a:ea typeface="$ＪＳ明朝" pitchFamily="17"/>
                <a:cs typeface="Mangal" pitchFamily="2"/>
              </a:rPr>
              <a:t>　</a:t>
            </a:r>
            <a:r>
              <a:rPr lang="en-US" sz="1100" b="0" i="0" u="none" strike="noStrike" kern="1200">
                <a:ln>
                  <a:noFill/>
                </a:ln>
                <a:solidFill>
                  <a:srgbClr val="FFFFFF"/>
                </a:solidFill>
                <a:latin typeface="Aharoni" pitchFamily="18"/>
                <a:ea typeface="$ＪＳ明朝" pitchFamily="17"/>
                <a:cs typeface="Mangal" pitchFamily="2"/>
              </a:rPr>
              <a:t>Hospital</a:t>
            </a:r>
          </a:p>
        </p:txBody>
      </p:sp>
      <p:sp>
        <p:nvSpPr>
          <p:cNvPr id="48" name="テキスト ボックス 47"/>
          <p:cNvSpPr txBox="1"/>
          <p:nvPr/>
        </p:nvSpPr>
        <p:spPr>
          <a:xfrm>
            <a:off x="870119" y="5445224"/>
            <a:ext cx="7559483" cy="114084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b="0" i="0" u="none" strike="noStrike" kern="1200" dirty="0">
                <a:ln>
                  <a:noFill/>
                </a:ln>
                <a:latin typeface="Arial" pitchFamily="18"/>
                <a:ea typeface="ＭＳ Ｐゴシック" pitchFamily="2"/>
                <a:cs typeface="Mangal" pitchFamily="2"/>
              </a:rPr>
              <a:t>陽性症状：幻覚・妄想、自我意識の障害、思考の障害、行動の異常</a:t>
            </a:r>
          </a:p>
          <a:p>
            <a:pPr marL="0" marR="0" lvl="0" indent="0" rtl="0" hangingPunct="0">
              <a:lnSpc>
                <a:spcPct val="100000"/>
              </a:lnSpc>
              <a:spcBef>
                <a:spcPts val="0"/>
              </a:spcBef>
              <a:spcAft>
                <a:spcPts val="0"/>
              </a:spcAft>
              <a:buNone/>
              <a:tabLst/>
            </a:pPr>
            <a:endParaRPr lang="en-US" sz="1050" b="0" i="0" u="none" strike="noStrike" kern="1200" dirty="0">
              <a:ln>
                <a:noFill/>
              </a:ln>
              <a:latin typeface="Arial" pitchFamily="18"/>
              <a:ea typeface="ＭＳ Ｐゴシック" pitchFamily="2"/>
              <a:cs typeface="Mangal" pitchFamily="2"/>
            </a:endParaRPr>
          </a:p>
          <a:p>
            <a:pPr marL="0" marR="0" lvl="0" indent="0" rtl="0" hangingPunct="0">
              <a:lnSpc>
                <a:spcPct val="100000"/>
              </a:lnSpc>
              <a:spcBef>
                <a:spcPts val="0"/>
              </a:spcBef>
              <a:spcAft>
                <a:spcPts val="0"/>
              </a:spcAft>
              <a:buNone/>
              <a:tabLst/>
            </a:pPr>
            <a:r>
              <a:rPr lang="ja-JP" b="0" i="0" u="none" strike="noStrike" kern="1200" dirty="0">
                <a:ln>
                  <a:noFill/>
                </a:ln>
                <a:latin typeface="Arial" pitchFamily="18"/>
                <a:ea typeface="ＭＳ Ｐゴシック" pitchFamily="2"/>
                <a:cs typeface="Mangal" pitchFamily="2"/>
              </a:rPr>
              <a:t>陰性症状：感情の平板化、意欲減退、思考の低下、コミュニケーションの低下</a:t>
            </a:r>
          </a:p>
          <a:p>
            <a:pPr marL="0" marR="0" lvl="0" indent="0" rtl="0" hangingPunct="0">
              <a:lnSpc>
                <a:spcPct val="100000"/>
              </a:lnSpc>
              <a:spcBef>
                <a:spcPts val="0"/>
              </a:spcBef>
              <a:spcAft>
                <a:spcPts val="0"/>
              </a:spcAft>
              <a:buNone/>
              <a:tabLst/>
            </a:pPr>
            <a:endParaRPr lang="en-US" sz="2000" b="0" i="0" u="none" strike="noStrike" kern="1200" dirty="0">
              <a:ln>
                <a:noFill/>
              </a:ln>
              <a:latin typeface="Arial" pitchFamily="18"/>
              <a:ea typeface="ＭＳ Ｐゴシック" pitchFamily="2"/>
              <a:cs typeface="Mangal" pitchFamily="2"/>
            </a:endParaRPr>
          </a:p>
        </p:txBody>
      </p:sp>
      <p:sp>
        <p:nvSpPr>
          <p:cNvPr id="49" name="テキスト ボックス 48"/>
          <p:cNvSpPr txBox="1"/>
          <p:nvPr/>
        </p:nvSpPr>
        <p:spPr>
          <a:xfrm>
            <a:off x="288000" y="1342800"/>
            <a:ext cx="181822"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ja-JP" sz="2400" b="0" i="0" u="none" strike="noStrike" kern="1200" dirty="0">
              <a:ln>
                <a:noFill/>
              </a:ln>
              <a:latin typeface="Arial" pitchFamily="18"/>
              <a:ea typeface="ＭＳ Ｐゴシック" pitchFamily="2"/>
              <a:cs typeface="Mangal" pitchFamily="2"/>
            </a:endParaRPr>
          </a:p>
        </p:txBody>
      </p:sp>
      <p:sp>
        <p:nvSpPr>
          <p:cNvPr id="50" name="テキスト ボックス 49"/>
          <p:cNvSpPr txBox="1"/>
          <p:nvPr/>
        </p:nvSpPr>
        <p:spPr>
          <a:xfrm>
            <a:off x="2823140" y="2170693"/>
            <a:ext cx="3881232" cy="49098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400" b="0" i="0" u="none" strike="noStrike" kern="1200" dirty="0">
                <a:ln>
                  <a:noFill/>
                </a:ln>
                <a:latin typeface="Arial" pitchFamily="18"/>
                <a:ea typeface="ＭＳ Ｐゴシック" pitchFamily="2"/>
                <a:cs typeface="Mangal" pitchFamily="2"/>
              </a:rPr>
              <a:t>脳内の精神機能ネットワーク</a:t>
            </a:r>
          </a:p>
        </p:txBody>
      </p:sp>
      <p:sp>
        <p:nvSpPr>
          <p:cNvPr id="51" name="テキスト ボックス 50"/>
          <p:cNvSpPr txBox="1"/>
          <p:nvPr/>
        </p:nvSpPr>
        <p:spPr>
          <a:xfrm>
            <a:off x="1724126" y="2157377"/>
            <a:ext cx="799748" cy="490988"/>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ja-JP" sz="2400" b="1" i="0" u="none" strike="noStrike" kern="1200">
                <a:ln>
                  <a:noFill/>
                </a:ln>
                <a:solidFill>
                  <a:srgbClr val="FF3333"/>
                </a:solidFill>
                <a:latin typeface="Arial" pitchFamily="18"/>
                <a:ea typeface="ＭＳ Ｐゴシック" pitchFamily="2"/>
                <a:cs typeface="Mangal" pitchFamily="2"/>
              </a:rPr>
              <a:t>感情</a:t>
            </a:r>
          </a:p>
        </p:txBody>
      </p:sp>
      <p:sp>
        <p:nvSpPr>
          <p:cNvPr id="52" name="テキスト ボックス 51"/>
          <p:cNvSpPr txBox="1"/>
          <p:nvPr/>
        </p:nvSpPr>
        <p:spPr>
          <a:xfrm>
            <a:off x="6982339" y="2069822"/>
            <a:ext cx="799748" cy="49098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400" b="1" i="0" u="none" strike="noStrike" kern="1200" dirty="0">
                <a:ln>
                  <a:noFill/>
                </a:ln>
                <a:solidFill>
                  <a:srgbClr val="0000CC"/>
                </a:solidFill>
                <a:latin typeface="Arial" pitchFamily="18"/>
                <a:ea typeface="ＭＳ Ｐゴシック" pitchFamily="2"/>
                <a:cs typeface="Mangal" pitchFamily="2"/>
              </a:rPr>
              <a:t>思考</a:t>
            </a:r>
          </a:p>
        </p:txBody>
      </p:sp>
      <p:sp>
        <p:nvSpPr>
          <p:cNvPr id="53" name="テキスト ボックス 52"/>
          <p:cNvSpPr txBox="1"/>
          <p:nvPr/>
        </p:nvSpPr>
        <p:spPr>
          <a:xfrm>
            <a:off x="1140982" y="2843723"/>
            <a:ext cx="2038035" cy="1044986"/>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喜び・怒り</a:t>
            </a:r>
            <a:endParaRPr lang="en-US" altLang="ja-JP" sz="2400" b="0" i="0" u="none" strike="noStrike" kern="1200" dirty="0">
              <a:ln>
                <a:noFill/>
              </a:ln>
              <a:latin typeface="Arial" pitchFamily="18"/>
              <a:ea typeface="ＭＳ Ｐゴシック" pitchFamily="2"/>
              <a:cs typeface="Mangal" pitchFamily="2"/>
            </a:endParaRPr>
          </a:p>
          <a:p>
            <a:pPr marL="0" marR="0" lvl="0" indent="0" algn="ctr"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悲しみ・楽しみ</a:t>
            </a:r>
          </a:p>
        </p:txBody>
      </p:sp>
      <p:sp>
        <p:nvSpPr>
          <p:cNvPr id="54" name="テキスト ボックス 53"/>
          <p:cNvSpPr txBox="1"/>
          <p:nvPr/>
        </p:nvSpPr>
        <p:spPr>
          <a:xfrm>
            <a:off x="6668624" y="2790180"/>
            <a:ext cx="1566752" cy="104498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理解・記憶</a:t>
            </a:r>
          </a:p>
          <a:p>
            <a:pPr marL="0" marR="0" lvl="0" indent="0"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判断・行動</a:t>
            </a:r>
          </a:p>
        </p:txBody>
      </p:sp>
      <p:sp>
        <p:nvSpPr>
          <p:cNvPr id="55" name="テキスト ボックス 54"/>
          <p:cNvSpPr txBox="1"/>
          <p:nvPr/>
        </p:nvSpPr>
        <p:spPr>
          <a:xfrm>
            <a:off x="1140982" y="4532066"/>
            <a:ext cx="6992853" cy="490988"/>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ja-JP" sz="2400" b="1" i="0" u="sng" strike="noStrike" kern="1200" dirty="0">
                <a:ln>
                  <a:noFill/>
                </a:ln>
                <a:uFillTx/>
                <a:latin typeface="Arial" pitchFamily="18"/>
                <a:ea typeface="ＭＳ Ｐゴシック" pitchFamily="2"/>
                <a:cs typeface="Mangal" pitchFamily="2"/>
              </a:rPr>
              <a:t>脳内の統合する（まとめる）機能が失われている状態</a:t>
            </a:r>
          </a:p>
        </p:txBody>
      </p:sp>
      <p:sp>
        <p:nvSpPr>
          <p:cNvPr id="56" name="フリーフォーム 55"/>
          <p:cNvSpPr/>
          <p:nvPr/>
        </p:nvSpPr>
        <p:spPr>
          <a:xfrm>
            <a:off x="6297787" y="2542883"/>
            <a:ext cx="2131815" cy="1490096"/>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8160">
            <a:solidFill>
              <a:srgbClr val="0000CC"/>
            </a:solidFill>
            <a:prstDash val="solid"/>
          </a:ln>
        </p:spPr>
        <p:txBody>
          <a:bodyPr vert="horz" wrap="none" lIns="108720" tIns="63720" rIns="108720" bIns="63720" anchor="ctr" anchorCtr="0" compatLnSpc="0"/>
          <a:lstStyle/>
          <a:p>
            <a:pPr marL="0" marR="0" lvl="0" indent="0" rtl="0" hangingPunct="0">
              <a:lnSpc>
                <a:spcPct val="100000"/>
              </a:lnSpc>
              <a:spcBef>
                <a:spcPts val="0"/>
              </a:spcBef>
              <a:spcAft>
                <a:spcPts val="0"/>
              </a:spcAft>
              <a:buNone/>
              <a:tabLst/>
            </a:pPr>
            <a:endParaRPr lang="en-US" sz="1600" b="0" i="0" u="none" strike="noStrike" kern="1200">
              <a:ln>
                <a:noFill/>
              </a:ln>
              <a:latin typeface="Arial" pitchFamily="18"/>
              <a:ea typeface="ＭＳ Ｐゴシック" pitchFamily="2"/>
              <a:cs typeface="Mangal" pitchFamily="2"/>
            </a:endParaRPr>
          </a:p>
        </p:txBody>
      </p:sp>
      <p:sp>
        <p:nvSpPr>
          <p:cNvPr id="57" name="正方形/長方形 56"/>
          <p:cNvSpPr/>
          <p:nvPr/>
        </p:nvSpPr>
        <p:spPr>
          <a:xfrm>
            <a:off x="2712821" y="2136527"/>
            <a:ext cx="3917232" cy="517679"/>
          </a:xfrm>
          <a:prstGeom prst="rect">
            <a:avLst/>
          </a:prstGeom>
          <a:noFill/>
          <a:ln w="38160">
            <a:solidFill>
              <a:srgbClr val="FF6600"/>
            </a:solidFill>
            <a:prstDash val="solid"/>
          </a:ln>
        </p:spPr>
        <p:txBody>
          <a:bodyPr vert="horz" wrap="none" lIns="109080" tIns="64080" rIns="109080" bIns="64080" anchor="ctr" anchorCtr="0" compatLnSpc="0"/>
          <a:lstStyle/>
          <a:p>
            <a:pPr marL="0" marR="0" lvl="0" indent="0" rtl="0" hangingPunct="0">
              <a:lnSpc>
                <a:spcPct val="100000"/>
              </a:lnSpc>
              <a:spcBef>
                <a:spcPts val="0"/>
              </a:spcBef>
              <a:spcAft>
                <a:spcPts val="0"/>
              </a:spcAft>
              <a:buNone/>
              <a:tabLst/>
            </a:pPr>
            <a:endParaRPr lang="en-US" sz="1600" b="0" i="0" u="none" strike="noStrike" kern="1200">
              <a:ln>
                <a:noFill/>
              </a:ln>
              <a:latin typeface="Arial" pitchFamily="18"/>
              <a:ea typeface="ＭＳ Ｐゴシック" pitchFamily="2"/>
              <a:cs typeface="Mangal" pitchFamily="2"/>
            </a:endParaRPr>
          </a:p>
        </p:txBody>
      </p:sp>
      <p:sp>
        <p:nvSpPr>
          <p:cNvPr id="59" name="テキスト ボックス 58"/>
          <p:cNvSpPr txBox="1"/>
          <p:nvPr/>
        </p:nvSpPr>
        <p:spPr>
          <a:xfrm>
            <a:off x="4370301" y="3123643"/>
            <a:ext cx="899903" cy="55773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800" b="0" i="0" u="none" strike="noStrike" kern="1200" dirty="0">
                <a:ln>
                  <a:noFill/>
                </a:ln>
                <a:latin typeface="Arial" pitchFamily="18"/>
                <a:ea typeface="ＭＳ Ｐゴシック" pitchFamily="2"/>
                <a:cs typeface="Mangal" pitchFamily="2"/>
              </a:rPr>
              <a:t>障害</a:t>
            </a:r>
          </a:p>
        </p:txBody>
      </p:sp>
      <p:sp>
        <p:nvSpPr>
          <p:cNvPr id="60" name="フリーフォーム 59"/>
          <p:cNvSpPr/>
          <p:nvPr/>
        </p:nvSpPr>
        <p:spPr>
          <a:xfrm>
            <a:off x="4126431" y="2873824"/>
            <a:ext cx="1368000" cy="1007999"/>
          </a:xfrm>
          <a:custGeom>
            <a:avLst>
              <a:gd name="f0" fmla="val 2500"/>
            </a:avLst>
            <a:gdLst>
              <a:gd name="f1" fmla="val 10800000"/>
              <a:gd name="f2" fmla="val 5400000"/>
              <a:gd name="f3" fmla="val w"/>
              <a:gd name="f4" fmla="val h"/>
              <a:gd name="f5" fmla="val 0"/>
              <a:gd name="f6" fmla="*/ 5419351 1 1725033"/>
              <a:gd name="f7" fmla="+- 10800 0 10800"/>
              <a:gd name="f8" fmla="+- 0 0 10800"/>
              <a:gd name="f9" fmla="val 10800"/>
              <a:gd name="f10" fmla="val -2147483647"/>
              <a:gd name="f11" fmla="val 2147483647"/>
              <a:gd name="f12" fmla="*/ f3 1 21600"/>
              <a:gd name="f13" fmla="*/ f4 1 21600"/>
              <a:gd name="f14" fmla="*/ f6 1 180"/>
              <a:gd name="f15" fmla="pin 0 f0 10800"/>
              <a:gd name="f16" fmla="val f15"/>
              <a:gd name="f17" fmla="*/ 315 f14 1"/>
              <a:gd name="f18" fmla="*/ 135 f14 1"/>
              <a:gd name="f19" fmla="*/ 0 f14 1"/>
              <a:gd name="f20" fmla="*/ 7 f14 1"/>
              <a:gd name="f21" fmla="*/ 15 f14 1"/>
              <a:gd name="f22" fmla="*/ 22 f14 1"/>
              <a:gd name="f23" fmla="*/ 30 f14 1"/>
              <a:gd name="f24" fmla="*/ 37 f14 1"/>
              <a:gd name="f25" fmla="*/ 45 f14 1"/>
              <a:gd name="f26" fmla="*/ 52 f14 1"/>
              <a:gd name="f27" fmla="*/ 60 f14 1"/>
              <a:gd name="f28" fmla="*/ 67 f14 1"/>
              <a:gd name="f29" fmla="*/ 75 f14 1"/>
              <a:gd name="f30" fmla="*/ 82 f14 1"/>
              <a:gd name="f31" fmla="*/ 90 f14 1"/>
              <a:gd name="f32" fmla="*/ 97 f14 1"/>
              <a:gd name="f33" fmla="*/ 105 f14 1"/>
              <a:gd name="f34" fmla="*/ 112 f14 1"/>
              <a:gd name="f35" fmla="*/ 120 f14 1"/>
              <a:gd name="f36" fmla="*/ 127 f14 1"/>
              <a:gd name="f37" fmla="*/ 142 f14 1"/>
              <a:gd name="f38" fmla="*/ 150 f14 1"/>
              <a:gd name="f39" fmla="*/ 157 f14 1"/>
              <a:gd name="f40" fmla="*/ 165 f14 1"/>
              <a:gd name="f41" fmla="*/ 172 f14 1"/>
              <a:gd name="f42" fmla="*/ 180 f14 1"/>
              <a:gd name="f43" fmla="*/ 187 f14 1"/>
              <a:gd name="f44" fmla="*/ 195 f14 1"/>
              <a:gd name="f45" fmla="*/ 202 f14 1"/>
              <a:gd name="f46" fmla="*/ 210 f14 1"/>
              <a:gd name="f47" fmla="*/ 217 f14 1"/>
              <a:gd name="f48" fmla="*/ 225 f14 1"/>
              <a:gd name="f49" fmla="*/ 232 f14 1"/>
              <a:gd name="f50" fmla="*/ 240 f14 1"/>
              <a:gd name="f51" fmla="*/ 247 f14 1"/>
              <a:gd name="f52" fmla="*/ 255 f14 1"/>
              <a:gd name="f53" fmla="*/ 262 f14 1"/>
              <a:gd name="f54" fmla="*/ 270 f14 1"/>
              <a:gd name="f55" fmla="*/ 277 f14 1"/>
              <a:gd name="f56" fmla="*/ 285 f14 1"/>
              <a:gd name="f57" fmla="*/ 292 f14 1"/>
              <a:gd name="f58" fmla="*/ 300 f14 1"/>
              <a:gd name="f59" fmla="*/ 307 f14 1"/>
              <a:gd name="f60" fmla="*/ 322 f14 1"/>
              <a:gd name="f61" fmla="*/ 330 f14 1"/>
              <a:gd name="f62" fmla="*/ 337 f14 1"/>
              <a:gd name="f63" fmla="*/ 345 f14 1"/>
              <a:gd name="f64" fmla="*/ 352 f14 1"/>
              <a:gd name="f65" fmla="*/ f15 f12 1"/>
              <a:gd name="f66" fmla="*/ 10800 f13 1"/>
              <a:gd name="f67" fmla="+- f16 0 10800"/>
              <a:gd name="f68" fmla="+- 0 0 f17"/>
              <a:gd name="f69" fmla="+- 0 0 f18"/>
              <a:gd name="f70" fmla="+- 0 0 f19"/>
              <a:gd name="f71" fmla="+- 0 0 f20"/>
              <a:gd name="f72" fmla="+- 0 0 f21"/>
              <a:gd name="f73" fmla="+- 0 0 f22"/>
              <a:gd name="f74" fmla="+- 0 0 f23"/>
              <a:gd name="f75" fmla="+- 0 0 f24"/>
              <a:gd name="f76" fmla="+- 0 0 f25"/>
              <a:gd name="f77" fmla="+- 0 0 f26"/>
              <a:gd name="f78" fmla="+- 0 0 f27"/>
              <a:gd name="f79" fmla="+- 0 0 f28"/>
              <a:gd name="f80" fmla="+- 0 0 f29"/>
              <a:gd name="f81" fmla="+- 0 0 f30"/>
              <a:gd name="f82" fmla="+- 0 0 f31"/>
              <a:gd name="f83" fmla="+- 0 0 f32"/>
              <a:gd name="f84" fmla="+- 0 0 f33"/>
              <a:gd name="f85" fmla="+- 0 0 f34"/>
              <a:gd name="f86" fmla="+- 0 0 f35"/>
              <a:gd name="f87" fmla="+- 0 0 f36"/>
              <a:gd name="f88" fmla="+- 0 0 f37"/>
              <a:gd name="f89" fmla="+- 0 0 f38"/>
              <a:gd name="f90" fmla="+- 0 0 f39"/>
              <a:gd name="f91" fmla="+- 0 0 f40"/>
              <a:gd name="f92" fmla="+- 0 0 f41"/>
              <a:gd name="f93" fmla="+- 0 0 f42"/>
              <a:gd name="f94" fmla="+- 0 0 f43"/>
              <a:gd name="f95" fmla="+- 0 0 f44"/>
              <a:gd name="f96" fmla="+- 0 0 f45"/>
              <a:gd name="f97" fmla="+- 0 0 f46"/>
              <a:gd name="f98" fmla="+- 0 0 f47"/>
              <a:gd name="f99" fmla="+- 0 0 f48"/>
              <a:gd name="f100" fmla="+- 0 0 f49"/>
              <a:gd name="f101" fmla="+- 0 0 f50"/>
              <a:gd name="f102" fmla="+- 0 0 f51"/>
              <a:gd name="f103" fmla="+- 0 0 f52"/>
              <a:gd name="f104" fmla="+- 0 0 f53"/>
              <a:gd name="f105" fmla="+- 0 0 f54"/>
              <a:gd name="f106" fmla="+- 0 0 f55"/>
              <a:gd name="f107" fmla="+- 0 0 f56"/>
              <a:gd name="f108" fmla="+- 0 0 f57"/>
              <a:gd name="f109" fmla="+- 0 0 f58"/>
              <a:gd name="f110" fmla="+- 0 0 f59"/>
              <a:gd name="f111" fmla="+- 0 0 f60"/>
              <a:gd name="f112" fmla="+- 0 0 f61"/>
              <a:gd name="f113" fmla="+- 0 0 f62"/>
              <a:gd name="f114" fmla="+- 0 0 f63"/>
              <a:gd name="f115" fmla="+- 0 0 f64"/>
              <a:gd name="f116" fmla="*/ f68 f1 1"/>
              <a:gd name="f117" fmla="*/ f69 f1 1"/>
              <a:gd name="f118" fmla="*/ f70 f1 1"/>
              <a:gd name="f119" fmla="*/ f71 f1 1"/>
              <a:gd name="f120" fmla="*/ f72 f1 1"/>
              <a:gd name="f121" fmla="*/ f73 f1 1"/>
              <a:gd name="f122" fmla="*/ f74 f1 1"/>
              <a:gd name="f123" fmla="*/ f75 f1 1"/>
              <a:gd name="f124" fmla="*/ f76 f1 1"/>
              <a:gd name="f125" fmla="*/ f77 f1 1"/>
              <a:gd name="f126" fmla="*/ f78 f1 1"/>
              <a:gd name="f127" fmla="*/ f79 f1 1"/>
              <a:gd name="f128" fmla="*/ f80 f1 1"/>
              <a:gd name="f129" fmla="*/ f81 f1 1"/>
              <a:gd name="f130" fmla="*/ f82 f1 1"/>
              <a:gd name="f131" fmla="*/ f83 f1 1"/>
              <a:gd name="f132" fmla="*/ f84 f1 1"/>
              <a:gd name="f133" fmla="*/ f85 f1 1"/>
              <a:gd name="f134" fmla="*/ f86 f1 1"/>
              <a:gd name="f135" fmla="*/ f87 f1 1"/>
              <a:gd name="f136" fmla="*/ f88 f1 1"/>
              <a:gd name="f137" fmla="*/ f89 f1 1"/>
              <a:gd name="f138" fmla="*/ f90 f1 1"/>
              <a:gd name="f139" fmla="*/ f91 f1 1"/>
              <a:gd name="f140" fmla="*/ f92 f1 1"/>
              <a:gd name="f141" fmla="*/ f93 f1 1"/>
              <a:gd name="f142" fmla="*/ f94 f1 1"/>
              <a:gd name="f143" fmla="*/ f95 f1 1"/>
              <a:gd name="f144" fmla="*/ f96 f1 1"/>
              <a:gd name="f145" fmla="*/ f97 f1 1"/>
              <a:gd name="f146" fmla="*/ f98 f1 1"/>
              <a:gd name="f147" fmla="*/ f99 f1 1"/>
              <a:gd name="f148" fmla="*/ f100 f1 1"/>
              <a:gd name="f149" fmla="*/ f101 f1 1"/>
              <a:gd name="f150" fmla="*/ f102 f1 1"/>
              <a:gd name="f151" fmla="*/ f103 f1 1"/>
              <a:gd name="f152" fmla="*/ f104 f1 1"/>
              <a:gd name="f153" fmla="*/ f105 f1 1"/>
              <a:gd name="f154" fmla="*/ f106 f1 1"/>
              <a:gd name="f155" fmla="*/ f107 f1 1"/>
              <a:gd name="f156" fmla="*/ f108 f1 1"/>
              <a:gd name="f157" fmla="*/ f109 f1 1"/>
              <a:gd name="f158" fmla="*/ f110 f1 1"/>
              <a:gd name="f159" fmla="*/ f111 f1 1"/>
              <a:gd name="f160" fmla="*/ f112 f1 1"/>
              <a:gd name="f161" fmla="*/ f113 f1 1"/>
              <a:gd name="f162" fmla="*/ f114 f1 1"/>
              <a:gd name="f163" fmla="*/ f115 f1 1"/>
              <a:gd name="f164" fmla="*/ f116 1 f6"/>
              <a:gd name="f165" fmla="*/ f117 1 f6"/>
              <a:gd name="f166" fmla="*/ f118 1 f6"/>
              <a:gd name="f167" fmla="*/ f119 1 f6"/>
              <a:gd name="f168" fmla="*/ f120 1 f6"/>
              <a:gd name="f169" fmla="*/ f121 1 f6"/>
              <a:gd name="f170" fmla="*/ f122 1 f6"/>
              <a:gd name="f171" fmla="*/ f123 1 f6"/>
              <a:gd name="f172" fmla="*/ f124 1 f6"/>
              <a:gd name="f173" fmla="*/ f125 1 f6"/>
              <a:gd name="f174" fmla="*/ f126 1 f6"/>
              <a:gd name="f175" fmla="*/ f127 1 f6"/>
              <a:gd name="f176" fmla="*/ f128 1 f6"/>
              <a:gd name="f177" fmla="*/ f129 1 f6"/>
              <a:gd name="f178" fmla="*/ f130 1 f6"/>
              <a:gd name="f179" fmla="*/ f131 1 f6"/>
              <a:gd name="f180" fmla="*/ f132 1 f6"/>
              <a:gd name="f181" fmla="*/ f133 1 f6"/>
              <a:gd name="f182" fmla="*/ f134 1 f6"/>
              <a:gd name="f183" fmla="*/ f135 1 f6"/>
              <a:gd name="f184" fmla="*/ f136 1 f6"/>
              <a:gd name="f185" fmla="*/ f137 1 f6"/>
              <a:gd name="f186" fmla="*/ f138 1 f6"/>
              <a:gd name="f187" fmla="*/ f139 1 f6"/>
              <a:gd name="f188" fmla="*/ f140 1 f6"/>
              <a:gd name="f189" fmla="*/ f141 1 f6"/>
              <a:gd name="f190" fmla="*/ f142 1 f6"/>
              <a:gd name="f191" fmla="*/ f143 1 f6"/>
              <a:gd name="f192" fmla="*/ f144 1 f6"/>
              <a:gd name="f193" fmla="*/ f145 1 f6"/>
              <a:gd name="f194" fmla="*/ f146 1 f6"/>
              <a:gd name="f195" fmla="*/ f147 1 f6"/>
              <a:gd name="f196" fmla="*/ f148 1 f6"/>
              <a:gd name="f197" fmla="*/ f149 1 f6"/>
              <a:gd name="f198" fmla="*/ f150 1 f6"/>
              <a:gd name="f199" fmla="*/ f151 1 f6"/>
              <a:gd name="f200" fmla="*/ f152 1 f6"/>
              <a:gd name="f201" fmla="*/ f153 1 f6"/>
              <a:gd name="f202" fmla="*/ f154 1 f6"/>
              <a:gd name="f203" fmla="*/ f155 1 f6"/>
              <a:gd name="f204" fmla="*/ f156 1 f6"/>
              <a:gd name="f205" fmla="*/ f157 1 f6"/>
              <a:gd name="f206" fmla="*/ f158 1 f6"/>
              <a:gd name="f207" fmla="*/ f159 1 f6"/>
              <a:gd name="f208" fmla="*/ f160 1 f6"/>
              <a:gd name="f209" fmla="*/ f161 1 f6"/>
              <a:gd name="f210" fmla="*/ f162 1 f6"/>
              <a:gd name="f211" fmla="*/ f163 1 f6"/>
              <a:gd name="f212" fmla="+- f164 0 f2"/>
              <a:gd name="f213" fmla="+- f165 0 f2"/>
              <a:gd name="f214" fmla="+- f166 0 f2"/>
              <a:gd name="f215" fmla="+- f167 0 f2"/>
              <a:gd name="f216" fmla="+- f168 0 f2"/>
              <a:gd name="f217" fmla="+- f169 0 f2"/>
              <a:gd name="f218" fmla="+- f170 0 f2"/>
              <a:gd name="f219" fmla="+- f171 0 f2"/>
              <a:gd name="f220" fmla="+- f172 0 f2"/>
              <a:gd name="f221" fmla="+- f173 0 f2"/>
              <a:gd name="f222" fmla="+- f174 0 f2"/>
              <a:gd name="f223" fmla="+- f175 0 f2"/>
              <a:gd name="f224" fmla="+- f176 0 f2"/>
              <a:gd name="f225" fmla="+- f177 0 f2"/>
              <a:gd name="f226" fmla="+- f178 0 f2"/>
              <a:gd name="f227" fmla="+- f179 0 f2"/>
              <a:gd name="f228" fmla="+- f180 0 f2"/>
              <a:gd name="f229" fmla="+- f181 0 f2"/>
              <a:gd name="f230" fmla="+- f182 0 f2"/>
              <a:gd name="f231" fmla="+- f183 0 f2"/>
              <a:gd name="f232" fmla="+- f184 0 f2"/>
              <a:gd name="f233" fmla="+- f185 0 f2"/>
              <a:gd name="f234" fmla="+- f186 0 f2"/>
              <a:gd name="f235" fmla="+- f187 0 f2"/>
              <a:gd name="f236" fmla="+- f188 0 f2"/>
              <a:gd name="f237" fmla="+- f189 0 f2"/>
              <a:gd name="f238" fmla="+- f190 0 f2"/>
              <a:gd name="f239" fmla="+- f191 0 f2"/>
              <a:gd name="f240" fmla="+- f192 0 f2"/>
              <a:gd name="f241" fmla="+- f193 0 f2"/>
              <a:gd name="f242" fmla="+- f194 0 f2"/>
              <a:gd name="f243" fmla="+- f195 0 f2"/>
              <a:gd name="f244" fmla="+- f196 0 f2"/>
              <a:gd name="f245" fmla="+- f197 0 f2"/>
              <a:gd name="f246" fmla="+- f198 0 f2"/>
              <a:gd name="f247" fmla="+- f199 0 f2"/>
              <a:gd name="f248" fmla="+- f200 0 f2"/>
              <a:gd name="f249" fmla="+- f201 0 f2"/>
              <a:gd name="f250" fmla="+- f202 0 f2"/>
              <a:gd name="f251" fmla="+- f203 0 f2"/>
              <a:gd name="f252" fmla="+- f204 0 f2"/>
              <a:gd name="f253" fmla="+- f205 0 f2"/>
              <a:gd name="f254" fmla="+- f206 0 f2"/>
              <a:gd name="f255" fmla="+- f207 0 f2"/>
              <a:gd name="f256" fmla="+- f208 0 f2"/>
              <a:gd name="f257" fmla="+- f209 0 f2"/>
              <a:gd name="f258" fmla="+- f210 0 f2"/>
              <a:gd name="f259" fmla="+- f211 0 f2"/>
              <a:gd name="f260" fmla="sin 1 f212"/>
              <a:gd name="f261" fmla="cos 1 f212"/>
              <a:gd name="f262" fmla="sin 1 f213"/>
              <a:gd name="f263" fmla="cos 1 f213"/>
              <a:gd name="f264" fmla="sin 1 f214"/>
              <a:gd name="f265" fmla="cos 1 f214"/>
              <a:gd name="f266" fmla="sin 1 f215"/>
              <a:gd name="f267" fmla="cos 1 f215"/>
              <a:gd name="f268" fmla="sin 1 f216"/>
              <a:gd name="f269" fmla="cos 1 f216"/>
              <a:gd name="f270" fmla="sin 1 f217"/>
              <a:gd name="f271" fmla="cos 1 f217"/>
              <a:gd name="f272" fmla="sin 1 f218"/>
              <a:gd name="f273" fmla="cos 1 f218"/>
              <a:gd name="f274" fmla="sin 1 f219"/>
              <a:gd name="f275" fmla="cos 1 f219"/>
              <a:gd name="f276" fmla="sin 1 f220"/>
              <a:gd name="f277" fmla="cos 1 f220"/>
              <a:gd name="f278" fmla="sin 1 f221"/>
              <a:gd name="f279" fmla="cos 1 f221"/>
              <a:gd name="f280" fmla="sin 1 f222"/>
              <a:gd name="f281" fmla="cos 1 f222"/>
              <a:gd name="f282" fmla="sin 1 f223"/>
              <a:gd name="f283" fmla="cos 1 f223"/>
              <a:gd name="f284" fmla="sin 1 f224"/>
              <a:gd name="f285" fmla="cos 1 f224"/>
              <a:gd name="f286" fmla="sin 1 f225"/>
              <a:gd name="f287" fmla="cos 1 f225"/>
              <a:gd name="f288" fmla="sin 1 f226"/>
              <a:gd name="f289" fmla="cos 1 f226"/>
              <a:gd name="f290" fmla="sin 1 f227"/>
              <a:gd name="f291" fmla="cos 1 f227"/>
              <a:gd name="f292" fmla="sin 1 f228"/>
              <a:gd name="f293" fmla="cos 1 f228"/>
              <a:gd name="f294" fmla="sin 1 f229"/>
              <a:gd name="f295" fmla="cos 1 f229"/>
              <a:gd name="f296" fmla="sin 1 f230"/>
              <a:gd name="f297" fmla="cos 1 f230"/>
              <a:gd name="f298" fmla="sin 1 f231"/>
              <a:gd name="f299" fmla="cos 1 f231"/>
              <a:gd name="f300" fmla="sin 1 f232"/>
              <a:gd name="f301" fmla="cos 1 f232"/>
              <a:gd name="f302" fmla="sin 1 f233"/>
              <a:gd name="f303" fmla="cos 1 f233"/>
              <a:gd name="f304" fmla="sin 1 f234"/>
              <a:gd name="f305" fmla="cos 1 f234"/>
              <a:gd name="f306" fmla="sin 1 f235"/>
              <a:gd name="f307" fmla="cos 1 f235"/>
              <a:gd name="f308" fmla="sin 1 f236"/>
              <a:gd name="f309" fmla="cos 1 f236"/>
              <a:gd name="f310" fmla="sin 1 f237"/>
              <a:gd name="f311" fmla="cos 1 f237"/>
              <a:gd name="f312" fmla="sin 1 f238"/>
              <a:gd name="f313" fmla="cos 1 f238"/>
              <a:gd name="f314" fmla="sin 1 f239"/>
              <a:gd name="f315" fmla="cos 1 f239"/>
              <a:gd name="f316" fmla="sin 1 f240"/>
              <a:gd name="f317" fmla="cos 1 f240"/>
              <a:gd name="f318" fmla="sin 1 f241"/>
              <a:gd name="f319" fmla="cos 1 f241"/>
              <a:gd name="f320" fmla="sin 1 f242"/>
              <a:gd name="f321" fmla="cos 1 f242"/>
              <a:gd name="f322" fmla="sin 1 f243"/>
              <a:gd name="f323" fmla="cos 1 f243"/>
              <a:gd name="f324" fmla="sin 1 f244"/>
              <a:gd name="f325" fmla="cos 1 f244"/>
              <a:gd name="f326" fmla="sin 1 f245"/>
              <a:gd name="f327" fmla="cos 1 f245"/>
              <a:gd name="f328" fmla="sin 1 f246"/>
              <a:gd name="f329" fmla="cos 1 f246"/>
              <a:gd name="f330" fmla="sin 1 f247"/>
              <a:gd name="f331" fmla="cos 1 f247"/>
              <a:gd name="f332" fmla="sin 1 f248"/>
              <a:gd name="f333" fmla="cos 1 f248"/>
              <a:gd name="f334" fmla="sin 1 f249"/>
              <a:gd name="f335" fmla="cos 1 f249"/>
              <a:gd name="f336" fmla="sin 1 f250"/>
              <a:gd name="f337" fmla="cos 1 f250"/>
              <a:gd name="f338" fmla="sin 1 f251"/>
              <a:gd name="f339" fmla="cos 1 f251"/>
              <a:gd name="f340" fmla="sin 1 f252"/>
              <a:gd name="f341" fmla="cos 1 f252"/>
              <a:gd name="f342" fmla="sin 1 f253"/>
              <a:gd name="f343" fmla="cos 1 f253"/>
              <a:gd name="f344" fmla="sin 1 f254"/>
              <a:gd name="f345" fmla="cos 1 f254"/>
              <a:gd name="f346" fmla="sin 1 f255"/>
              <a:gd name="f347" fmla="cos 1 f255"/>
              <a:gd name="f348" fmla="sin 1 f256"/>
              <a:gd name="f349" fmla="cos 1 f256"/>
              <a:gd name="f350" fmla="sin 1 f257"/>
              <a:gd name="f351" fmla="cos 1 f257"/>
              <a:gd name="f352" fmla="sin 1 f258"/>
              <a:gd name="f353" fmla="cos 1 f258"/>
              <a:gd name="f354" fmla="sin 1 f259"/>
              <a:gd name="f355" fmla="cos 1 f259"/>
              <a:gd name="f356" fmla="+- 0 0 f260"/>
              <a:gd name="f357" fmla="+- 0 0 f261"/>
              <a:gd name="f358" fmla="+- 0 0 f262"/>
              <a:gd name="f359" fmla="+- 0 0 f263"/>
              <a:gd name="f360" fmla="+- 0 0 f264"/>
              <a:gd name="f361" fmla="+- 0 0 f265"/>
              <a:gd name="f362" fmla="+- 0 0 f266"/>
              <a:gd name="f363" fmla="+- 0 0 f267"/>
              <a:gd name="f364" fmla="+- 0 0 f268"/>
              <a:gd name="f365" fmla="+- 0 0 f269"/>
              <a:gd name="f366" fmla="+- 0 0 f270"/>
              <a:gd name="f367" fmla="+- 0 0 f271"/>
              <a:gd name="f368" fmla="+- 0 0 f272"/>
              <a:gd name="f369" fmla="+- 0 0 f273"/>
              <a:gd name="f370" fmla="+- 0 0 f274"/>
              <a:gd name="f371" fmla="+- 0 0 f275"/>
              <a:gd name="f372" fmla="+- 0 0 f276"/>
              <a:gd name="f373" fmla="+- 0 0 f277"/>
              <a:gd name="f374" fmla="+- 0 0 f278"/>
              <a:gd name="f375" fmla="+- 0 0 f279"/>
              <a:gd name="f376" fmla="+- 0 0 f280"/>
              <a:gd name="f377" fmla="+- 0 0 f281"/>
              <a:gd name="f378" fmla="+- 0 0 f282"/>
              <a:gd name="f379" fmla="+- 0 0 f283"/>
              <a:gd name="f380" fmla="+- 0 0 f284"/>
              <a:gd name="f381" fmla="+- 0 0 f285"/>
              <a:gd name="f382" fmla="+- 0 0 f286"/>
              <a:gd name="f383" fmla="+- 0 0 f287"/>
              <a:gd name="f384" fmla="+- 0 0 f288"/>
              <a:gd name="f385" fmla="+- 0 0 f289"/>
              <a:gd name="f386" fmla="+- 0 0 f290"/>
              <a:gd name="f387" fmla="+- 0 0 f291"/>
              <a:gd name="f388" fmla="+- 0 0 f292"/>
              <a:gd name="f389" fmla="+- 0 0 f293"/>
              <a:gd name="f390" fmla="+- 0 0 f294"/>
              <a:gd name="f391" fmla="+- 0 0 f295"/>
              <a:gd name="f392" fmla="+- 0 0 f296"/>
              <a:gd name="f393" fmla="+- 0 0 f297"/>
              <a:gd name="f394" fmla="+- 0 0 f298"/>
              <a:gd name="f395" fmla="+- 0 0 f299"/>
              <a:gd name="f396" fmla="+- 0 0 f300"/>
              <a:gd name="f397" fmla="+- 0 0 f301"/>
              <a:gd name="f398" fmla="+- 0 0 f302"/>
              <a:gd name="f399" fmla="+- 0 0 f303"/>
              <a:gd name="f400" fmla="+- 0 0 f304"/>
              <a:gd name="f401" fmla="+- 0 0 f305"/>
              <a:gd name="f402" fmla="+- 0 0 f306"/>
              <a:gd name="f403" fmla="+- 0 0 f307"/>
              <a:gd name="f404" fmla="+- 0 0 f308"/>
              <a:gd name="f405" fmla="+- 0 0 f309"/>
              <a:gd name="f406" fmla="+- 0 0 f310"/>
              <a:gd name="f407" fmla="+- 0 0 f311"/>
              <a:gd name="f408" fmla="+- 0 0 f312"/>
              <a:gd name="f409" fmla="+- 0 0 f313"/>
              <a:gd name="f410" fmla="+- 0 0 f314"/>
              <a:gd name="f411" fmla="+- 0 0 f315"/>
              <a:gd name="f412" fmla="+- 0 0 f316"/>
              <a:gd name="f413" fmla="+- 0 0 f317"/>
              <a:gd name="f414" fmla="+- 0 0 f318"/>
              <a:gd name="f415" fmla="+- 0 0 f319"/>
              <a:gd name="f416" fmla="+- 0 0 f320"/>
              <a:gd name="f417" fmla="+- 0 0 f321"/>
              <a:gd name="f418" fmla="+- 0 0 f322"/>
              <a:gd name="f419" fmla="+- 0 0 f323"/>
              <a:gd name="f420" fmla="+- 0 0 f324"/>
              <a:gd name="f421" fmla="+- 0 0 f325"/>
              <a:gd name="f422" fmla="+- 0 0 f326"/>
              <a:gd name="f423" fmla="+- 0 0 f327"/>
              <a:gd name="f424" fmla="+- 0 0 f328"/>
              <a:gd name="f425" fmla="+- 0 0 f329"/>
              <a:gd name="f426" fmla="+- 0 0 f330"/>
              <a:gd name="f427" fmla="+- 0 0 f331"/>
              <a:gd name="f428" fmla="+- 0 0 f332"/>
              <a:gd name="f429" fmla="+- 0 0 f333"/>
              <a:gd name="f430" fmla="+- 0 0 f334"/>
              <a:gd name="f431" fmla="+- 0 0 f335"/>
              <a:gd name="f432" fmla="+- 0 0 f336"/>
              <a:gd name="f433" fmla="+- 0 0 f337"/>
              <a:gd name="f434" fmla="+- 0 0 f338"/>
              <a:gd name="f435" fmla="+- 0 0 f339"/>
              <a:gd name="f436" fmla="+- 0 0 f340"/>
              <a:gd name="f437" fmla="+- 0 0 f341"/>
              <a:gd name="f438" fmla="+- 0 0 f342"/>
              <a:gd name="f439" fmla="+- 0 0 f343"/>
              <a:gd name="f440" fmla="+- 0 0 f344"/>
              <a:gd name="f441" fmla="+- 0 0 f345"/>
              <a:gd name="f442" fmla="+- 0 0 f346"/>
              <a:gd name="f443" fmla="+- 0 0 f347"/>
              <a:gd name="f444" fmla="+- 0 0 f348"/>
              <a:gd name="f445" fmla="+- 0 0 f349"/>
              <a:gd name="f446" fmla="+- 0 0 f350"/>
              <a:gd name="f447" fmla="+- 0 0 f351"/>
              <a:gd name="f448" fmla="+- 0 0 f352"/>
              <a:gd name="f449" fmla="+- 0 0 f353"/>
              <a:gd name="f450" fmla="+- 0 0 f354"/>
              <a:gd name="f451" fmla="+- 0 0 f355"/>
              <a:gd name="f452" fmla="*/ f356 f67 1"/>
              <a:gd name="f453" fmla="*/ f357 f7 1"/>
              <a:gd name="f454" fmla="*/ f357 f67 1"/>
              <a:gd name="f455" fmla="*/ f356 f7 1"/>
              <a:gd name="f456" fmla="*/ f358 f67 1"/>
              <a:gd name="f457" fmla="*/ f359 f7 1"/>
              <a:gd name="f458" fmla="*/ f359 f67 1"/>
              <a:gd name="f459" fmla="*/ f358 f7 1"/>
              <a:gd name="f460" fmla="*/ f360 f8 1"/>
              <a:gd name="f461" fmla="*/ f361 f7 1"/>
              <a:gd name="f462" fmla="*/ f361 f8 1"/>
              <a:gd name="f463" fmla="*/ f360 f7 1"/>
              <a:gd name="f464" fmla="*/ f362 f67 1"/>
              <a:gd name="f465" fmla="*/ f363 f7 1"/>
              <a:gd name="f466" fmla="*/ f363 f67 1"/>
              <a:gd name="f467" fmla="*/ f362 f7 1"/>
              <a:gd name="f468" fmla="*/ f364 f8 1"/>
              <a:gd name="f469" fmla="*/ f365 f7 1"/>
              <a:gd name="f470" fmla="*/ f365 f8 1"/>
              <a:gd name="f471" fmla="*/ f364 f7 1"/>
              <a:gd name="f472" fmla="*/ f366 f67 1"/>
              <a:gd name="f473" fmla="*/ f367 f7 1"/>
              <a:gd name="f474" fmla="*/ f367 f67 1"/>
              <a:gd name="f475" fmla="*/ f366 f7 1"/>
              <a:gd name="f476" fmla="*/ f368 f8 1"/>
              <a:gd name="f477" fmla="*/ f369 f7 1"/>
              <a:gd name="f478" fmla="*/ f369 f8 1"/>
              <a:gd name="f479" fmla="*/ f368 f7 1"/>
              <a:gd name="f480" fmla="*/ f370 f67 1"/>
              <a:gd name="f481" fmla="*/ f371 f7 1"/>
              <a:gd name="f482" fmla="*/ f371 f67 1"/>
              <a:gd name="f483" fmla="*/ f370 f7 1"/>
              <a:gd name="f484" fmla="*/ f372 f8 1"/>
              <a:gd name="f485" fmla="*/ f373 f7 1"/>
              <a:gd name="f486" fmla="*/ f373 f8 1"/>
              <a:gd name="f487" fmla="*/ f372 f7 1"/>
              <a:gd name="f488" fmla="*/ f374 f67 1"/>
              <a:gd name="f489" fmla="*/ f375 f7 1"/>
              <a:gd name="f490" fmla="*/ f375 f67 1"/>
              <a:gd name="f491" fmla="*/ f374 f7 1"/>
              <a:gd name="f492" fmla="*/ f376 f8 1"/>
              <a:gd name="f493" fmla="*/ f377 f7 1"/>
              <a:gd name="f494" fmla="*/ f377 f8 1"/>
              <a:gd name="f495" fmla="*/ f376 f7 1"/>
              <a:gd name="f496" fmla="*/ f378 f67 1"/>
              <a:gd name="f497" fmla="*/ f379 f7 1"/>
              <a:gd name="f498" fmla="*/ f379 f67 1"/>
              <a:gd name="f499" fmla="*/ f378 f7 1"/>
              <a:gd name="f500" fmla="*/ f380 f8 1"/>
              <a:gd name="f501" fmla="*/ f381 f7 1"/>
              <a:gd name="f502" fmla="*/ f381 f8 1"/>
              <a:gd name="f503" fmla="*/ f380 f7 1"/>
              <a:gd name="f504" fmla="*/ f382 f67 1"/>
              <a:gd name="f505" fmla="*/ f383 f7 1"/>
              <a:gd name="f506" fmla="*/ f383 f67 1"/>
              <a:gd name="f507" fmla="*/ f382 f7 1"/>
              <a:gd name="f508" fmla="*/ f384 f8 1"/>
              <a:gd name="f509" fmla="*/ f385 f7 1"/>
              <a:gd name="f510" fmla="*/ f385 f8 1"/>
              <a:gd name="f511" fmla="*/ f384 f7 1"/>
              <a:gd name="f512" fmla="*/ f386 f67 1"/>
              <a:gd name="f513" fmla="*/ f387 f7 1"/>
              <a:gd name="f514" fmla="*/ f387 f67 1"/>
              <a:gd name="f515" fmla="*/ f386 f7 1"/>
              <a:gd name="f516" fmla="*/ f388 f8 1"/>
              <a:gd name="f517" fmla="*/ f389 f7 1"/>
              <a:gd name="f518" fmla="*/ f389 f8 1"/>
              <a:gd name="f519" fmla="*/ f388 f7 1"/>
              <a:gd name="f520" fmla="*/ f390 f67 1"/>
              <a:gd name="f521" fmla="*/ f391 f7 1"/>
              <a:gd name="f522" fmla="*/ f391 f67 1"/>
              <a:gd name="f523" fmla="*/ f390 f7 1"/>
              <a:gd name="f524" fmla="*/ f392 f8 1"/>
              <a:gd name="f525" fmla="*/ f393 f7 1"/>
              <a:gd name="f526" fmla="*/ f393 f8 1"/>
              <a:gd name="f527" fmla="*/ f392 f7 1"/>
              <a:gd name="f528" fmla="*/ f394 f67 1"/>
              <a:gd name="f529" fmla="*/ f395 f7 1"/>
              <a:gd name="f530" fmla="*/ f395 f67 1"/>
              <a:gd name="f531" fmla="*/ f394 f7 1"/>
              <a:gd name="f532" fmla="*/ f358 f8 1"/>
              <a:gd name="f533" fmla="*/ f359 f8 1"/>
              <a:gd name="f534" fmla="*/ f396 f67 1"/>
              <a:gd name="f535" fmla="*/ f397 f7 1"/>
              <a:gd name="f536" fmla="*/ f397 f67 1"/>
              <a:gd name="f537" fmla="*/ f396 f7 1"/>
              <a:gd name="f538" fmla="*/ f398 f8 1"/>
              <a:gd name="f539" fmla="*/ f399 f7 1"/>
              <a:gd name="f540" fmla="*/ f399 f8 1"/>
              <a:gd name="f541" fmla="*/ f398 f7 1"/>
              <a:gd name="f542" fmla="*/ f400 f67 1"/>
              <a:gd name="f543" fmla="*/ f401 f7 1"/>
              <a:gd name="f544" fmla="*/ f401 f67 1"/>
              <a:gd name="f545" fmla="*/ f400 f7 1"/>
              <a:gd name="f546" fmla="*/ f402 f8 1"/>
              <a:gd name="f547" fmla="*/ f403 f7 1"/>
              <a:gd name="f548" fmla="*/ f403 f8 1"/>
              <a:gd name="f549" fmla="*/ f402 f7 1"/>
              <a:gd name="f550" fmla="*/ f404 f67 1"/>
              <a:gd name="f551" fmla="*/ f405 f7 1"/>
              <a:gd name="f552" fmla="*/ f405 f67 1"/>
              <a:gd name="f553" fmla="*/ f404 f7 1"/>
              <a:gd name="f554" fmla="*/ f406 f8 1"/>
              <a:gd name="f555" fmla="*/ f407 f7 1"/>
              <a:gd name="f556" fmla="*/ f407 f8 1"/>
              <a:gd name="f557" fmla="*/ f406 f7 1"/>
              <a:gd name="f558" fmla="*/ f408 f67 1"/>
              <a:gd name="f559" fmla="*/ f409 f7 1"/>
              <a:gd name="f560" fmla="*/ f409 f67 1"/>
              <a:gd name="f561" fmla="*/ f408 f7 1"/>
              <a:gd name="f562" fmla="*/ f410 f8 1"/>
              <a:gd name="f563" fmla="*/ f411 f7 1"/>
              <a:gd name="f564" fmla="*/ f411 f8 1"/>
              <a:gd name="f565" fmla="*/ f410 f7 1"/>
              <a:gd name="f566" fmla="*/ f412 f67 1"/>
              <a:gd name="f567" fmla="*/ f413 f7 1"/>
              <a:gd name="f568" fmla="*/ f413 f67 1"/>
              <a:gd name="f569" fmla="*/ f412 f7 1"/>
              <a:gd name="f570" fmla="*/ f414 f8 1"/>
              <a:gd name="f571" fmla="*/ f415 f7 1"/>
              <a:gd name="f572" fmla="*/ f415 f8 1"/>
              <a:gd name="f573" fmla="*/ f414 f7 1"/>
              <a:gd name="f574" fmla="*/ f416 f67 1"/>
              <a:gd name="f575" fmla="*/ f417 f7 1"/>
              <a:gd name="f576" fmla="*/ f417 f67 1"/>
              <a:gd name="f577" fmla="*/ f416 f7 1"/>
              <a:gd name="f578" fmla="*/ f418 f8 1"/>
              <a:gd name="f579" fmla="*/ f419 f7 1"/>
              <a:gd name="f580" fmla="*/ f419 f8 1"/>
              <a:gd name="f581" fmla="*/ f418 f7 1"/>
              <a:gd name="f582" fmla="*/ f420 f67 1"/>
              <a:gd name="f583" fmla="*/ f421 f7 1"/>
              <a:gd name="f584" fmla="*/ f421 f67 1"/>
              <a:gd name="f585" fmla="*/ f420 f7 1"/>
              <a:gd name="f586" fmla="*/ f422 f8 1"/>
              <a:gd name="f587" fmla="*/ f423 f7 1"/>
              <a:gd name="f588" fmla="*/ f423 f8 1"/>
              <a:gd name="f589" fmla="*/ f422 f7 1"/>
              <a:gd name="f590" fmla="*/ f424 f67 1"/>
              <a:gd name="f591" fmla="*/ f425 f7 1"/>
              <a:gd name="f592" fmla="*/ f425 f67 1"/>
              <a:gd name="f593" fmla="*/ f424 f7 1"/>
              <a:gd name="f594" fmla="*/ f426 f8 1"/>
              <a:gd name="f595" fmla="*/ f427 f7 1"/>
              <a:gd name="f596" fmla="*/ f427 f8 1"/>
              <a:gd name="f597" fmla="*/ f426 f7 1"/>
              <a:gd name="f598" fmla="*/ f428 f67 1"/>
              <a:gd name="f599" fmla="*/ f429 f7 1"/>
              <a:gd name="f600" fmla="*/ f429 f67 1"/>
              <a:gd name="f601" fmla="*/ f428 f7 1"/>
              <a:gd name="f602" fmla="*/ f430 f8 1"/>
              <a:gd name="f603" fmla="*/ f431 f7 1"/>
              <a:gd name="f604" fmla="*/ f431 f8 1"/>
              <a:gd name="f605" fmla="*/ f430 f7 1"/>
              <a:gd name="f606" fmla="*/ f432 f67 1"/>
              <a:gd name="f607" fmla="*/ f433 f7 1"/>
              <a:gd name="f608" fmla="*/ f433 f67 1"/>
              <a:gd name="f609" fmla="*/ f432 f7 1"/>
              <a:gd name="f610" fmla="*/ f434 f8 1"/>
              <a:gd name="f611" fmla="*/ f435 f7 1"/>
              <a:gd name="f612" fmla="*/ f435 f8 1"/>
              <a:gd name="f613" fmla="*/ f434 f7 1"/>
              <a:gd name="f614" fmla="*/ f436 f67 1"/>
              <a:gd name="f615" fmla="*/ f437 f7 1"/>
              <a:gd name="f616" fmla="*/ f437 f67 1"/>
              <a:gd name="f617" fmla="*/ f436 f7 1"/>
              <a:gd name="f618" fmla="*/ f438 f8 1"/>
              <a:gd name="f619" fmla="*/ f439 f7 1"/>
              <a:gd name="f620" fmla="*/ f439 f8 1"/>
              <a:gd name="f621" fmla="*/ f438 f7 1"/>
              <a:gd name="f622" fmla="*/ f440 f67 1"/>
              <a:gd name="f623" fmla="*/ f441 f7 1"/>
              <a:gd name="f624" fmla="*/ f441 f67 1"/>
              <a:gd name="f625" fmla="*/ f440 f7 1"/>
              <a:gd name="f626" fmla="*/ f356 f8 1"/>
              <a:gd name="f627" fmla="*/ f357 f8 1"/>
              <a:gd name="f628" fmla="*/ f442 f67 1"/>
              <a:gd name="f629" fmla="*/ f443 f7 1"/>
              <a:gd name="f630" fmla="*/ f443 f67 1"/>
              <a:gd name="f631" fmla="*/ f442 f7 1"/>
              <a:gd name="f632" fmla="*/ f444 f8 1"/>
              <a:gd name="f633" fmla="*/ f445 f7 1"/>
              <a:gd name="f634" fmla="*/ f445 f8 1"/>
              <a:gd name="f635" fmla="*/ f444 f7 1"/>
              <a:gd name="f636" fmla="*/ f446 f67 1"/>
              <a:gd name="f637" fmla="*/ f447 f7 1"/>
              <a:gd name="f638" fmla="*/ f447 f67 1"/>
              <a:gd name="f639" fmla="*/ f446 f7 1"/>
              <a:gd name="f640" fmla="*/ f448 f8 1"/>
              <a:gd name="f641" fmla="*/ f449 f7 1"/>
              <a:gd name="f642" fmla="*/ f449 f8 1"/>
              <a:gd name="f643" fmla="*/ f448 f7 1"/>
              <a:gd name="f644" fmla="*/ f450 f67 1"/>
              <a:gd name="f645" fmla="*/ f451 f7 1"/>
              <a:gd name="f646" fmla="*/ f451 f67 1"/>
              <a:gd name="f647" fmla="*/ f450 f7 1"/>
              <a:gd name="f648" fmla="+- f452 f453 0"/>
              <a:gd name="f649" fmla="+- f454 0 f455"/>
              <a:gd name="f650" fmla="+- f456 f457 0"/>
              <a:gd name="f651" fmla="+- f458 0 f459"/>
              <a:gd name="f652" fmla="+- f460 f461 0"/>
              <a:gd name="f653" fmla="+- f462 0 f463"/>
              <a:gd name="f654" fmla="+- f464 f465 0"/>
              <a:gd name="f655" fmla="+- f466 0 f467"/>
              <a:gd name="f656" fmla="+- f468 f469 0"/>
              <a:gd name="f657" fmla="+- f470 0 f471"/>
              <a:gd name="f658" fmla="+- f472 f473 0"/>
              <a:gd name="f659" fmla="+- f474 0 f475"/>
              <a:gd name="f660" fmla="+- f476 f477 0"/>
              <a:gd name="f661" fmla="+- f478 0 f479"/>
              <a:gd name="f662" fmla="+- f480 f481 0"/>
              <a:gd name="f663" fmla="+- f482 0 f483"/>
              <a:gd name="f664" fmla="+- f484 f485 0"/>
              <a:gd name="f665" fmla="+- f486 0 f487"/>
              <a:gd name="f666" fmla="+- f488 f489 0"/>
              <a:gd name="f667" fmla="+- f490 0 f491"/>
              <a:gd name="f668" fmla="+- f492 f493 0"/>
              <a:gd name="f669" fmla="+- f494 0 f495"/>
              <a:gd name="f670" fmla="+- f496 f497 0"/>
              <a:gd name="f671" fmla="+- f498 0 f499"/>
              <a:gd name="f672" fmla="+- f500 f501 0"/>
              <a:gd name="f673" fmla="+- f502 0 f503"/>
              <a:gd name="f674" fmla="+- f504 f505 0"/>
              <a:gd name="f675" fmla="+- f506 0 f507"/>
              <a:gd name="f676" fmla="+- f508 f509 0"/>
              <a:gd name="f677" fmla="+- f510 0 f511"/>
              <a:gd name="f678" fmla="+- f512 f513 0"/>
              <a:gd name="f679" fmla="+- f514 0 f515"/>
              <a:gd name="f680" fmla="+- f516 f517 0"/>
              <a:gd name="f681" fmla="+- f518 0 f519"/>
              <a:gd name="f682" fmla="+- f520 f521 0"/>
              <a:gd name="f683" fmla="+- f522 0 f523"/>
              <a:gd name="f684" fmla="+- f524 f525 0"/>
              <a:gd name="f685" fmla="+- f526 0 f527"/>
              <a:gd name="f686" fmla="+- f528 f529 0"/>
              <a:gd name="f687" fmla="+- f530 0 f531"/>
              <a:gd name="f688" fmla="+- f532 f457 0"/>
              <a:gd name="f689" fmla="+- f533 0 f459"/>
              <a:gd name="f690" fmla="+- f534 f535 0"/>
              <a:gd name="f691" fmla="+- f536 0 f537"/>
              <a:gd name="f692" fmla="+- f538 f539 0"/>
              <a:gd name="f693" fmla="+- f540 0 f541"/>
              <a:gd name="f694" fmla="+- f542 f543 0"/>
              <a:gd name="f695" fmla="+- f544 0 f545"/>
              <a:gd name="f696" fmla="+- f546 f547 0"/>
              <a:gd name="f697" fmla="+- f548 0 f549"/>
              <a:gd name="f698" fmla="+- f550 f551 0"/>
              <a:gd name="f699" fmla="+- f552 0 f553"/>
              <a:gd name="f700" fmla="+- f554 f555 0"/>
              <a:gd name="f701" fmla="+- f556 0 f557"/>
              <a:gd name="f702" fmla="+- f558 f559 0"/>
              <a:gd name="f703" fmla="+- f560 0 f561"/>
              <a:gd name="f704" fmla="+- f562 f563 0"/>
              <a:gd name="f705" fmla="+- f564 0 f565"/>
              <a:gd name="f706" fmla="+- f566 f567 0"/>
              <a:gd name="f707" fmla="+- f568 0 f569"/>
              <a:gd name="f708" fmla="+- f570 f571 0"/>
              <a:gd name="f709" fmla="+- f572 0 f573"/>
              <a:gd name="f710" fmla="+- f574 f575 0"/>
              <a:gd name="f711" fmla="+- f576 0 f577"/>
              <a:gd name="f712" fmla="+- f578 f579 0"/>
              <a:gd name="f713" fmla="+- f580 0 f581"/>
              <a:gd name="f714" fmla="+- f582 f583 0"/>
              <a:gd name="f715" fmla="+- f584 0 f585"/>
              <a:gd name="f716" fmla="+- f586 f587 0"/>
              <a:gd name="f717" fmla="+- f588 0 f589"/>
              <a:gd name="f718" fmla="+- f590 f591 0"/>
              <a:gd name="f719" fmla="+- f592 0 f593"/>
              <a:gd name="f720" fmla="+- f594 f595 0"/>
              <a:gd name="f721" fmla="+- f596 0 f597"/>
              <a:gd name="f722" fmla="+- f598 f599 0"/>
              <a:gd name="f723" fmla="+- f600 0 f601"/>
              <a:gd name="f724" fmla="+- f602 f603 0"/>
              <a:gd name="f725" fmla="+- f604 0 f605"/>
              <a:gd name="f726" fmla="+- f606 f607 0"/>
              <a:gd name="f727" fmla="+- f608 0 f609"/>
              <a:gd name="f728" fmla="+- f610 f611 0"/>
              <a:gd name="f729" fmla="+- f612 0 f613"/>
              <a:gd name="f730" fmla="+- f614 f615 0"/>
              <a:gd name="f731" fmla="+- f616 0 f617"/>
              <a:gd name="f732" fmla="+- f618 f619 0"/>
              <a:gd name="f733" fmla="+- f620 0 f621"/>
              <a:gd name="f734" fmla="+- f622 f623 0"/>
              <a:gd name="f735" fmla="+- f624 0 f625"/>
              <a:gd name="f736" fmla="+- f626 f453 0"/>
              <a:gd name="f737" fmla="+- f627 0 f455"/>
              <a:gd name="f738" fmla="+- f628 f629 0"/>
              <a:gd name="f739" fmla="+- f630 0 f631"/>
              <a:gd name="f740" fmla="+- f632 f633 0"/>
              <a:gd name="f741" fmla="+- f634 0 f635"/>
              <a:gd name="f742" fmla="+- f636 f637 0"/>
              <a:gd name="f743" fmla="+- f638 0 f639"/>
              <a:gd name="f744" fmla="+- f640 f641 0"/>
              <a:gd name="f745" fmla="+- f642 0 f643"/>
              <a:gd name="f746" fmla="+- f644 f645 0"/>
              <a:gd name="f747" fmla="+- f646 0 f647"/>
              <a:gd name="f748" fmla="+- f648 10800 0"/>
              <a:gd name="f749" fmla="+- 0 0 f649"/>
              <a:gd name="f750" fmla="+- f650 10800 0"/>
              <a:gd name="f751" fmla="+- 0 0 f651"/>
              <a:gd name="f752" fmla="+- f652 10800 0"/>
              <a:gd name="f753" fmla="+- 0 0 f653"/>
              <a:gd name="f754" fmla="+- f654 10800 0"/>
              <a:gd name="f755" fmla="+- 0 0 f655"/>
              <a:gd name="f756" fmla="+- f656 10800 0"/>
              <a:gd name="f757" fmla="+- 0 0 f657"/>
              <a:gd name="f758" fmla="+- f658 10800 0"/>
              <a:gd name="f759" fmla="+- 0 0 f659"/>
              <a:gd name="f760" fmla="+- f660 10800 0"/>
              <a:gd name="f761" fmla="+- 0 0 f661"/>
              <a:gd name="f762" fmla="+- f662 10800 0"/>
              <a:gd name="f763" fmla="+- 0 0 f663"/>
              <a:gd name="f764" fmla="+- f664 10800 0"/>
              <a:gd name="f765" fmla="+- 0 0 f665"/>
              <a:gd name="f766" fmla="+- f666 10800 0"/>
              <a:gd name="f767" fmla="+- 0 0 f667"/>
              <a:gd name="f768" fmla="+- f668 10800 0"/>
              <a:gd name="f769" fmla="+- 0 0 f669"/>
              <a:gd name="f770" fmla="+- f670 10800 0"/>
              <a:gd name="f771" fmla="+- 0 0 f671"/>
              <a:gd name="f772" fmla="+- f672 10800 0"/>
              <a:gd name="f773" fmla="+- 0 0 f673"/>
              <a:gd name="f774" fmla="+- f674 10800 0"/>
              <a:gd name="f775" fmla="+- 0 0 f675"/>
              <a:gd name="f776" fmla="+- f676 10800 0"/>
              <a:gd name="f777" fmla="+- 0 0 f677"/>
              <a:gd name="f778" fmla="+- f678 10800 0"/>
              <a:gd name="f779" fmla="+- 0 0 f679"/>
              <a:gd name="f780" fmla="+- f680 10800 0"/>
              <a:gd name="f781" fmla="+- 0 0 f681"/>
              <a:gd name="f782" fmla="+- f682 10800 0"/>
              <a:gd name="f783" fmla="+- 0 0 f683"/>
              <a:gd name="f784" fmla="+- f684 10800 0"/>
              <a:gd name="f785" fmla="+- 0 0 f685"/>
              <a:gd name="f786" fmla="+- f686 10800 0"/>
              <a:gd name="f787" fmla="+- 0 0 f687"/>
              <a:gd name="f788" fmla="+- f688 10800 0"/>
              <a:gd name="f789" fmla="+- 0 0 f689"/>
              <a:gd name="f790" fmla="+- f690 10800 0"/>
              <a:gd name="f791" fmla="+- 0 0 f691"/>
              <a:gd name="f792" fmla="+- f692 10800 0"/>
              <a:gd name="f793" fmla="+- 0 0 f693"/>
              <a:gd name="f794" fmla="+- f694 10800 0"/>
              <a:gd name="f795" fmla="+- 0 0 f695"/>
              <a:gd name="f796" fmla="+- f696 10800 0"/>
              <a:gd name="f797" fmla="+- 0 0 f697"/>
              <a:gd name="f798" fmla="+- f698 10800 0"/>
              <a:gd name="f799" fmla="+- 0 0 f699"/>
              <a:gd name="f800" fmla="+- f700 10800 0"/>
              <a:gd name="f801" fmla="+- 0 0 f701"/>
              <a:gd name="f802" fmla="+- f702 10800 0"/>
              <a:gd name="f803" fmla="+- 0 0 f703"/>
              <a:gd name="f804" fmla="+- f704 10800 0"/>
              <a:gd name="f805" fmla="+- 0 0 f705"/>
              <a:gd name="f806" fmla="+- f706 10800 0"/>
              <a:gd name="f807" fmla="+- 0 0 f707"/>
              <a:gd name="f808" fmla="+- f708 10800 0"/>
              <a:gd name="f809" fmla="+- 0 0 f709"/>
              <a:gd name="f810" fmla="+- f710 10800 0"/>
              <a:gd name="f811" fmla="+- 0 0 f711"/>
              <a:gd name="f812" fmla="+- f712 10800 0"/>
              <a:gd name="f813" fmla="+- 0 0 f713"/>
              <a:gd name="f814" fmla="+- f714 10800 0"/>
              <a:gd name="f815" fmla="+- 0 0 f715"/>
              <a:gd name="f816" fmla="+- f716 10800 0"/>
              <a:gd name="f817" fmla="+- 0 0 f717"/>
              <a:gd name="f818" fmla="+- f718 10800 0"/>
              <a:gd name="f819" fmla="+- 0 0 f719"/>
              <a:gd name="f820" fmla="+- f720 10800 0"/>
              <a:gd name="f821" fmla="+- 0 0 f721"/>
              <a:gd name="f822" fmla="+- f722 10800 0"/>
              <a:gd name="f823" fmla="+- 0 0 f723"/>
              <a:gd name="f824" fmla="+- f724 10800 0"/>
              <a:gd name="f825" fmla="+- 0 0 f725"/>
              <a:gd name="f826" fmla="+- f726 10800 0"/>
              <a:gd name="f827" fmla="+- 0 0 f727"/>
              <a:gd name="f828" fmla="+- f728 10800 0"/>
              <a:gd name="f829" fmla="+- 0 0 f729"/>
              <a:gd name="f830" fmla="+- f730 10800 0"/>
              <a:gd name="f831" fmla="+- 0 0 f731"/>
              <a:gd name="f832" fmla="+- f732 10800 0"/>
              <a:gd name="f833" fmla="+- 0 0 f733"/>
              <a:gd name="f834" fmla="+- f734 10800 0"/>
              <a:gd name="f835" fmla="+- 0 0 f735"/>
              <a:gd name="f836" fmla="+- f736 10800 0"/>
              <a:gd name="f837" fmla="+- 0 0 f737"/>
              <a:gd name="f838" fmla="+- f738 10800 0"/>
              <a:gd name="f839" fmla="+- 0 0 f739"/>
              <a:gd name="f840" fmla="+- f740 10800 0"/>
              <a:gd name="f841" fmla="+- 0 0 f741"/>
              <a:gd name="f842" fmla="+- f742 10800 0"/>
              <a:gd name="f843" fmla="+- 0 0 f743"/>
              <a:gd name="f844" fmla="+- f744 10800 0"/>
              <a:gd name="f845" fmla="+- 0 0 f745"/>
              <a:gd name="f846" fmla="+- f746 10800 0"/>
              <a:gd name="f847" fmla="+- 0 0 f747"/>
              <a:gd name="f848" fmla="+- f749 10800 0"/>
              <a:gd name="f849" fmla="+- f751 10800 0"/>
              <a:gd name="f850" fmla="+- f753 10800 0"/>
              <a:gd name="f851" fmla="+- f755 10800 0"/>
              <a:gd name="f852" fmla="+- f757 10800 0"/>
              <a:gd name="f853" fmla="+- f759 10800 0"/>
              <a:gd name="f854" fmla="+- f761 10800 0"/>
              <a:gd name="f855" fmla="+- f763 10800 0"/>
              <a:gd name="f856" fmla="+- f765 10800 0"/>
              <a:gd name="f857" fmla="+- f767 10800 0"/>
              <a:gd name="f858" fmla="+- f769 10800 0"/>
              <a:gd name="f859" fmla="+- f771 10800 0"/>
              <a:gd name="f860" fmla="+- f773 10800 0"/>
              <a:gd name="f861" fmla="+- f775 10800 0"/>
              <a:gd name="f862" fmla="+- f777 10800 0"/>
              <a:gd name="f863" fmla="+- f779 10800 0"/>
              <a:gd name="f864" fmla="+- f781 10800 0"/>
              <a:gd name="f865" fmla="+- f783 10800 0"/>
              <a:gd name="f866" fmla="+- f785 10800 0"/>
              <a:gd name="f867" fmla="+- f787 10800 0"/>
              <a:gd name="f868" fmla="+- f789 10800 0"/>
              <a:gd name="f869" fmla="+- f791 10800 0"/>
              <a:gd name="f870" fmla="+- f793 10800 0"/>
              <a:gd name="f871" fmla="+- f795 10800 0"/>
              <a:gd name="f872" fmla="+- f797 10800 0"/>
              <a:gd name="f873" fmla="+- f799 10800 0"/>
              <a:gd name="f874" fmla="+- f801 10800 0"/>
              <a:gd name="f875" fmla="+- f803 10800 0"/>
              <a:gd name="f876" fmla="+- f805 10800 0"/>
              <a:gd name="f877" fmla="+- f807 10800 0"/>
              <a:gd name="f878" fmla="+- f809 10800 0"/>
              <a:gd name="f879" fmla="+- f811 10800 0"/>
              <a:gd name="f880" fmla="+- f813 10800 0"/>
              <a:gd name="f881" fmla="+- f815 10800 0"/>
              <a:gd name="f882" fmla="+- f817 10800 0"/>
              <a:gd name="f883" fmla="+- f819 10800 0"/>
              <a:gd name="f884" fmla="+- f821 10800 0"/>
              <a:gd name="f885" fmla="+- f823 10800 0"/>
              <a:gd name="f886" fmla="+- f825 10800 0"/>
              <a:gd name="f887" fmla="+- f827 10800 0"/>
              <a:gd name="f888" fmla="+- f829 10800 0"/>
              <a:gd name="f889" fmla="+- f831 10800 0"/>
              <a:gd name="f890" fmla="+- f833 10800 0"/>
              <a:gd name="f891" fmla="+- f835 10800 0"/>
              <a:gd name="f892" fmla="+- f837 10800 0"/>
              <a:gd name="f893" fmla="+- f839 10800 0"/>
              <a:gd name="f894" fmla="+- f841 10800 0"/>
              <a:gd name="f895" fmla="+- f843 10800 0"/>
              <a:gd name="f896" fmla="+- f845 10800 0"/>
              <a:gd name="f897" fmla="+- f847 10800 0"/>
              <a:gd name="f898" fmla="*/ f748 f12 1"/>
              <a:gd name="f899" fmla="*/ f750 f12 1"/>
              <a:gd name="f900" fmla="*/ f849 f13 1"/>
              <a:gd name="f901" fmla="*/ f848 f13 1"/>
            </a:gdLst>
            <a:ahLst>
              <a:ahXY gdRefX="f0" minX="f5" maxX="f9">
                <a:pos x="f65" y="f66"/>
              </a:ahXY>
            </a:ahLst>
            <a:cxnLst>
              <a:cxn ang="3cd4">
                <a:pos x="hc" y="t"/>
              </a:cxn>
              <a:cxn ang="0">
                <a:pos x="r" y="vc"/>
              </a:cxn>
              <a:cxn ang="cd4">
                <a:pos x="hc" y="b"/>
              </a:cxn>
              <a:cxn ang="cd2">
                <a:pos x="l" y="vc"/>
              </a:cxn>
            </a:cxnLst>
            <a:rect l="f898" t="f901" r="f899" b="f900"/>
            <a:pathLst>
              <a:path w="21600" h="21600">
                <a:moveTo>
                  <a:pt x="f752" y="f850"/>
                </a:moveTo>
                <a:lnTo>
                  <a:pt x="f754" y="f851"/>
                </a:lnTo>
                <a:lnTo>
                  <a:pt x="f756" y="f852"/>
                </a:lnTo>
                <a:lnTo>
                  <a:pt x="f758" y="f853"/>
                </a:lnTo>
                <a:lnTo>
                  <a:pt x="f760" y="f854"/>
                </a:lnTo>
                <a:lnTo>
                  <a:pt x="f762" y="f855"/>
                </a:lnTo>
                <a:lnTo>
                  <a:pt x="f764" y="f856"/>
                </a:lnTo>
                <a:lnTo>
                  <a:pt x="f766" y="f857"/>
                </a:lnTo>
                <a:lnTo>
                  <a:pt x="f768" y="f858"/>
                </a:lnTo>
                <a:lnTo>
                  <a:pt x="f770" y="f859"/>
                </a:lnTo>
                <a:lnTo>
                  <a:pt x="f772" y="f860"/>
                </a:lnTo>
                <a:lnTo>
                  <a:pt x="f774" y="f861"/>
                </a:lnTo>
                <a:lnTo>
                  <a:pt x="f776" y="f862"/>
                </a:lnTo>
                <a:lnTo>
                  <a:pt x="f778" y="f863"/>
                </a:lnTo>
                <a:lnTo>
                  <a:pt x="f780" y="f864"/>
                </a:lnTo>
                <a:lnTo>
                  <a:pt x="f782" y="f865"/>
                </a:lnTo>
                <a:lnTo>
                  <a:pt x="f784" y="f866"/>
                </a:lnTo>
                <a:lnTo>
                  <a:pt x="f786" y="f867"/>
                </a:lnTo>
                <a:lnTo>
                  <a:pt x="f788" y="f868"/>
                </a:lnTo>
                <a:lnTo>
                  <a:pt x="f790" y="f869"/>
                </a:lnTo>
                <a:lnTo>
                  <a:pt x="f792" y="f870"/>
                </a:lnTo>
                <a:lnTo>
                  <a:pt x="f794" y="f871"/>
                </a:lnTo>
                <a:lnTo>
                  <a:pt x="f796" y="f872"/>
                </a:lnTo>
                <a:lnTo>
                  <a:pt x="f798" y="f873"/>
                </a:lnTo>
                <a:lnTo>
                  <a:pt x="f800" y="f874"/>
                </a:lnTo>
                <a:lnTo>
                  <a:pt x="f802" y="f875"/>
                </a:lnTo>
                <a:lnTo>
                  <a:pt x="f804" y="f876"/>
                </a:lnTo>
                <a:lnTo>
                  <a:pt x="f806" y="f877"/>
                </a:lnTo>
                <a:lnTo>
                  <a:pt x="f808" y="f878"/>
                </a:lnTo>
                <a:lnTo>
                  <a:pt x="f810" y="f879"/>
                </a:lnTo>
                <a:lnTo>
                  <a:pt x="f812" y="f880"/>
                </a:lnTo>
                <a:lnTo>
                  <a:pt x="f814" y="f881"/>
                </a:lnTo>
                <a:lnTo>
                  <a:pt x="f816" y="f882"/>
                </a:lnTo>
                <a:lnTo>
                  <a:pt x="f818" y="f883"/>
                </a:lnTo>
                <a:lnTo>
                  <a:pt x="f820" y="f884"/>
                </a:lnTo>
                <a:lnTo>
                  <a:pt x="f822" y="f885"/>
                </a:lnTo>
                <a:lnTo>
                  <a:pt x="f824" y="f886"/>
                </a:lnTo>
                <a:lnTo>
                  <a:pt x="f826" y="f887"/>
                </a:lnTo>
                <a:lnTo>
                  <a:pt x="f828" y="f888"/>
                </a:lnTo>
                <a:lnTo>
                  <a:pt x="f830" y="f889"/>
                </a:lnTo>
                <a:lnTo>
                  <a:pt x="f832" y="f890"/>
                </a:lnTo>
                <a:lnTo>
                  <a:pt x="f834" y="f891"/>
                </a:lnTo>
                <a:lnTo>
                  <a:pt x="f836" y="f892"/>
                </a:lnTo>
                <a:lnTo>
                  <a:pt x="f838" y="f893"/>
                </a:lnTo>
                <a:lnTo>
                  <a:pt x="f840" y="f894"/>
                </a:lnTo>
                <a:lnTo>
                  <a:pt x="f842" y="f895"/>
                </a:lnTo>
                <a:lnTo>
                  <a:pt x="f844" y="f896"/>
                </a:lnTo>
                <a:lnTo>
                  <a:pt x="f846" y="f897"/>
                </a:lnTo>
                <a:lnTo>
                  <a:pt x="f752" y="f850"/>
                </a:lnTo>
                <a:close/>
              </a:path>
            </a:pathLst>
          </a:custGeom>
          <a:noFill/>
          <a:ln w="57240">
            <a:solidFill>
              <a:srgbClr val="FF3333"/>
            </a:solidFill>
            <a:prstDash val="solid"/>
          </a:ln>
        </p:spPr>
        <p:txBody>
          <a:bodyPr vert="horz" wrap="none" lIns="118440" tIns="73440" rIns="118440" bIns="73440" anchor="ctr" anchorCtr="0" compatLnSpc="0"/>
          <a:lstStyle/>
          <a:p>
            <a:pPr marL="0" marR="0" lvl="0" indent="0" rtl="0" hangingPunct="0">
              <a:lnSpc>
                <a:spcPct val="100000"/>
              </a:lnSpc>
              <a:spcBef>
                <a:spcPts val="0"/>
              </a:spcBef>
              <a:spcAft>
                <a:spcPts val="0"/>
              </a:spcAft>
              <a:buNone/>
              <a:tabLst/>
            </a:pPr>
            <a:endParaRPr lang="en-US" sz="1600" b="0" i="0" u="none" strike="noStrike" kern="1200">
              <a:ln>
                <a:noFill/>
              </a:ln>
              <a:latin typeface="Arial" pitchFamily="18"/>
              <a:ea typeface="ＭＳ Ｐゴシック" pitchFamily="2"/>
              <a:cs typeface="Mangal" pitchFamily="2"/>
            </a:endParaRPr>
          </a:p>
        </p:txBody>
      </p:sp>
      <p:sp>
        <p:nvSpPr>
          <p:cNvPr id="61" name="フリーフォーム 60"/>
          <p:cNvSpPr/>
          <p:nvPr/>
        </p:nvSpPr>
        <p:spPr>
          <a:xfrm>
            <a:off x="1005550" y="2661681"/>
            <a:ext cx="2308898" cy="148966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8160">
            <a:solidFill>
              <a:srgbClr val="FF3333"/>
            </a:solidFill>
            <a:prstDash val="solid"/>
          </a:ln>
        </p:spPr>
        <p:txBody>
          <a:bodyPr vert="horz" wrap="none" lIns="108720" tIns="63720" rIns="108720" bIns="63720" anchor="ctr" anchorCtr="0" compatLnSpc="0"/>
          <a:lstStyle/>
          <a:p>
            <a:pPr marL="0" marR="0" lvl="0" indent="0" rtl="0" hangingPunct="0">
              <a:lnSpc>
                <a:spcPct val="100000"/>
              </a:lnSpc>
              <a:spcBef>
                <a:spcPts val="0"/>
              </a:spcBef>
              <a:spcAft>
                <a:spcPts val="0"/>
              </a:spcAft>
              <a:buNone/>
              <a:tabLst/>
            </a:pPr>
            <a:endParaRPr lang="en-US" sz="1600" b="0" i="0" u="none" strike="noStrike" kern="1200">
              <a:ln>
                <a:noFill/>
              </a:ln>
              <a:latin typeface="Arial" pitchFamily="18"/>
              <a:ea typeface="ＭＳ Ｐゴシック" pitchFamily="2"/>
              <a:cs typeface="Mangal" pitchFamily="2"/>
            </a:endParaRPr>
          </a:p>
        </p:txBody>
      </p:sp>
    </p:spTree>
    <p:extLst>
      <p:ext uri="{BB962C8B-B14F-4D97-AF65-F5344CB8AC3E}">
        <p14:creationId xmlns:p14="http://schemas.microsoft.com/office/powerpoint/2010/main" val="79833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①向精神薬と精神医学の歴史</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68580" indent="0">
              <a:buNone/>
            </a:pPr>
            <a:r>
              <a:rPr lang="ja-JP" altLang="ja-JP" dirty="0">
                <a:latin typeface="ＭＳ Ｐ明朝" panose="02020600040205080304" pitchFamily="18" charset="-128"/>
                <a:ea typeface="ＭＳ Ｐ明朝" panose="02020600040205080304" pitchFamily="18" charset="-128"/>
              </a:rPr>
              <a:t>日本において精神保健福祉法を立案しなければ行けなくなった理由</a:t>
            </a:r>
            <a:r>
              <a:rPr lang="ja-JP" altLang="en-US" dirty="0">
                <a:latin typeface="ＭＳ Ｐ明朝" panose="02020600040205080304" pitchFamily="18" charset="-128"/>
                <a:ea typeface="ＭＳ Ｐ明朝" panose="02020600040205080304" pitchFamily="18" charset="-128"/>
              </a:rPr>
              <a:t>を歴史から追ってみる</a:t>
            </a:r>
            <a:r>
              <a:rPr lang="ja-JP" altLang="ja-JP" dirty="0">
                <a:latin typeface="ＭＳ Ｐ明朝" panose="02020600040205080304" pitchFamily="18" charset="-128"/>
                <a:ea typeface="ＭＳ Ｐ明朝" panose="02020600040205080304" pitchFamily="18" charset="-128"/>
              </a:rPr>
              <a:t>。精神障害者を保護するという歴史は飛鳥時代にさかのぼり、明治</a:t>
            </a:r>
            <a:r>
              <a:rPr lang="en-US" altLang="ja-JP" dirty="0">
                <a:latin typeface="ＭＳ Ｐ明朝" panose="02020600040205080304" pitchFamily="18" charset="-128"/>
                <a:ea typeface="ＭＳ Ｐ明朝" panose="02020600040205080304" pitchFamily="18" charset="-128"/>
              </a:rPr>
              <a:t>27</a:t>
            </a:r>
            <a:r>
              <a:rPr lang="ja-JP" altLang="ja-JP" dirty="0">
                <a:latin typeface="ＭＳ Ｐ明朝" panose="02020600040205080304" pitchFamily="18" charset="-128"/>
                <a:ea typeface="ＭＳ Ｐ明朝" panose="02020600040205080304" pitchFamily="18" charset="-128"/>
              </a:rPr>
              <a:t>年頃まで寺子屋的なものであった。</a:t>
            </a:r>
            <a:r>
              <a:rPr lang="en-US" altLang="ja-JP" dirty="0">
                <a:latin typeface="ＭＳ Ｐ明朝" panose="02020600040205080304" pitchFamily="18" charset="-128"/>
                <a:ea typeface="ＭＳ Ｐ明朝" panose="02020600040205080304" pitchFamily="18" charset="-128"/>
              </a:rPr>
              <a:t>M33</a:t>
            </a:r>
            <a:r>
              <a:rPr lang="ja-JP" altLang="ja-JP" dirty="0">
                <a:latin typeface="ＭＳ Ｐ明朝" panose="02020600040205080304" pitchFamily="18" charset="-128"/>
                <a:ea typeface="ＭＳ Ｐ明朝" panose="02020600040205080304" pitchFamily="18" charset="-128"/>
              </a:rPr>
              <a:t>～</a:t>
            </a:r>
            <a:r>
              <a:rPr lang="en-US" altLang="ja-JP" dirty="0">
                <a:latin typeface="ＭＳ Ｐ明朝" panose="02020600040205080304" pitchFamily="18" charset="-128"/>
                <a:ea typeface="ＭＳ Ｐ明朝" panose="02020600040205080304" pitchFamily="18" charset="-128"/>
              </a:rPr>
              <a:t>T8</a:t>
            </a:r>
            <a:r>
              <a:rPr lang="ja-JP" altLang="ja-JP" dirty="0">
                <a:latin typeface="ＭＳ Ｐ明朝" panose="02020600040205080304" pitchFamily="18" charset="-128"/>
                <a:ea typeface="ＭＳ Ｐ明朝" panose="02020600040205080304" pitchFamily="18" charset="-128"/>
              </a:rPr>
              <a:t>年まで私宅監禁の時代があり、公安から医療に替っていった時代でもあった。</a:t>
            </a:r>
            <a:r>
              <a:rPr lang="en-US" altLang="ja-JP" dirty="0">
                <a:latin typeface="ＭＳ Ｐ明朝" panose="02020600040205080304" pitchFamily="18" charset="-128"/>
                <a:ea typeface="ＭＳ Ｐ明朝" panose="02020600040205080304" pitchFamily="18" charset="-128"/>
              </a:rPr>
              <a:t>T8</a:t>
            </a:r>
            <a:r>
              <a:rPr lang="ja-JP" altLang="ja-JP" dirty="0">
                <a:latin typeface="ＭＳ Ｐ明朝" panose="02020600040205080304" pitchFamily="18" charset="-128"/>
                <a:ea typeface="ＭＳ Ｐ明朝" panose="02020600040205080304" pitchFamily="18" charset="-128"/>
              </a:rPr>
              <a:t>年から呉氏の活躍で精神病院法が始まり、</a:t>
            </a:r>
            <a:r>
              <a:rPr lang="en-US" altLang="ja-JP" dirty="0">
                <a:latin typeface="ＭＳ Ｐ明朝" panose="02020600040205080304" pitchFamily="18" charset="-128"/>
                <a:ea typeface="ＭＳ Ｐ明朝" panose="02020600040205080304" pitchFamily="18" charset="-128"/>
              </a:rPr>
              <a:t>S25</a:t>
            </a:r>
            <a:r>
              <a:rPr lang="ja-JP" altLang="ja-JP" dirty="0">
                <a:latin typeface="ＭＳ Ｐ明朝" panose="02020600040205080304" pitchFamily="18" charset="-128"/>
                <a:ea typeface="ＭＳ Ｐ明朝" panose="02020600040205080304" pitchFamily="18" charset="-128"/>
              </a:rPr>
              <a:t>年にはＧＨＱの介入により精神衛生法が発足、</a:t>
            </a:r>
            <a:r>
              <a:rPr lang="en-US" altLang="ja-JP" dirty="0">
                <a:latin typeface="ＭＳ Ｐ明朝" panose="02020600040205080304" pitchFamily="18" charset="-128"/>
                <a:ea typeface="ＭＳ Ｐ明朝" panose="02020600040205080304" pitchFamily="18" charset="-128"/>
              </a:rPr>
              <a:t>S39</a:t>
            </a:r>
            <a:r>
              <a:rPr lang="ja-JP" altLang="ja-JP" dirty="0">
                <a:latin typeface="ＭＳ Ｐ明朝" panose="02020600040205080304" pitchFamily="18" charset="-128"/>
                <a:ea typeface="ＭＳ Ｐ明朝" panose="02020600040205080304" pitchFamily="18" charset="-128"/>
              </a:rPr>
              <a:t>年ライシャワー事件により増床が進み、</a:t>
            </a:r>
            <a:r>
              <a:rPr lang="en-US" altLang="ja-JP" dirty="0">
                <a:latin typeface="ＭＳ Ｐ明朝" panose="02020600040205080304" pitchFamily="18" charset="-128"/>
                <a:ea typeface="ＭＳ Ｐ明朝" panose="02020600040205080304" pitchFamily="18" charset="-128"/>
              </a:rPr>
              <a:t>S59</a:t>
            </a:r>
            <a:r>
              <a:rPr lang="ja-JP" altLang="ja-JP" dirty="0">
                <a:latin typeface="ＭＳ Ｐ明朝" panose="02020600040205080304" pitchFamily="18" charset="-128"/>
                <a:ea typeface="ＭＳ Ｐ明朝" panose="02020600040205080304" pitchFamily="18" charset="-128"/>
              </a:rPr>
              <a:t>年の宇都宮病院事件をきっかけに福祉が叫ばれるようになった。これらの歴史と精神疾患患者数の変化に注目してほしい。</a:t>
            </a:r>
            <a:r>
              <a:rPr lang="en-US" altLang="ja-JP" dirty="0">
                <a:latin typeface="ＭＳ Ｐ明朝" panose="02020600040205080304" pitchFamily="18" charset="-128"/>
                <a:ea typeface="ＭＳ Ｐ明朝" panose="02020600040205080304" pitchFamily="18" charset="-128"/>
              </a:rPr>
              <a:t>GHQ</a:t>
            </a:r>
            <a:r>
              <a:rPr lang="ja-JP" altLang="ja-JP" dirty="0">
                <a:latin typeface="ＭＳ Ｐ明朝" panose="02020600040205080304" pitchFamily="18" charset="-128"/>
                <a:ea typeface="ＭＳ Ｐ明朝" panose="02020600040205080304" pitchFamily="18" charset="-128"/>
              </a:rPr>
              <a:t>の介入後、精神疾患患者は</a:t>
            </a:r>
            <a:r>
              <a:rPr lang="ja-JP" altLang="en-US" dirty="0">
                <a:latin typeface="ＭＳ Ｐ明朝" panose="02020600040205080304" pitchFamily="18" charset="-128"/>
                <a:ea typeface="ＭＳ Ｐ明朝" panose="02020600040205080304" pitchFamily="18" charset="-128"/>
              </a:rPr>
              <a:t>激</a:t>
            </a:r>
            <a:r>
              <a:rPr lang="ja-JP" altLang="ja-JP" dirty="0">
                <a:latin typeface="ＭＳ Ｐ明朝" panose="02020600040205080304" pitchFamily="18" charset="-128"/>
                <a:ea typeface="ＭＳ Ｐ明朝" panose="02020600040205080304" pitchFamily="18" charset="-128"/>
              </a:rPr>
              <a:t>増している。</a:t>
            </a:r>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98860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4142" y="771300"/>
            <a:ext cx="7024744" cy="1143000"/>
          </a:xfrm>
        </p:spPr>
        <p:txBody>
          <a:bodyPr>
            <a:normAutofit fontScale="90000"/>
          </a:bodyPr>
          <a:lstStyle/>
          <a:p>
            <a:pPr algn="ctr"/>
            <a:r>
              <a:rPr lang="ja-JP" altLang="en-US" dirty="0"/>
              <a:t>②５つの神経ホルモンと働き</a:t>
            </a:r>
            <a:br>
              <a:rPr lang="en-US" altLang="ja-JP" dirty="0"/>
            </a:br>
            <a:r>
              <a:rPr lang="ja-JP" altLang="en-US" dirty="0"/>
              <a:t>統合失調症とは</a:t>
            </a:r>
            <a:endParaRPr kumimoji="1" lang="ja-JP" altLang="en-US" dirty="0"/>
          </a:p>
        </p:txBody>
      </p:sp>
      <p:sp>
        <p:nvSpPr>
          <p:cNvPr id="17" name="テキスト ボックス 16"/>
          <p:cNvSpPr txBox="1"/>
          <p:nvPr/>
        </p:nvSpPr>
        <p:spPr>
          <a:xfrm>
            <a:off x="1063422" y="2065510"/>
            <a:ext cx="7024016" cy="490988"/>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ja-JP" sz="2400" b="0" i="0" u="none" strike="noStrike" kern="1200" dirty="0">
                <a:ln>
                  <a:noFill/>
                </a:ln>
                <a:solidFill>
                  <a:srgbClr val="000000"/>
                </a:solidFill>
                <a:latin typeface="Arial" pitchFamily="18"/>
                <a:ea typeface="ＭＳ Ｐゴシック" pitchFamily="2"/>
                <a:cs typeface="Mangal" pitchFamily="2"/>
              </a:rPr>
              <a:t>神経伝達物質 </a:t>
            </a:r>
            <a:r>
              <a:rPr lang="ja-JP" sz="2400" b="0" i="0" u="none" strike="noStrike" kern="1200" dirty="0">
                <a:ln>
                  <a:noFill/>
                </a:ln>
                <a:latin typeface="Arial" pitchFamily="18"/>
                <a:ea typeface="ＭＳ Ｐゴシック" pitchFamily="2"/>
                <a:cs typeface="Mangal" pitchFamily="2"/>
              </a:rPr>
              <a:t>の異常が関係していると言われている</a:t>
            </a:r>
          </a:p>
        </p:txBody>
      </p:sp>
      <p:sp>
        <p:nvSpPr>
          <p:cNvPr id="18" name="テキスト ボックス 17"/>
          <p:cNvSpPr txBox="1"/>
          <p:nvPr/>
        </p:nvSpPr>
        <p:spPr>
          <a:xfrm>
            <a:off x="3131840" y="2598164"/>
            <a:ext cx="2514641" cy="524331"/>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600" b="0" i="0" u="none" strike="noStrike" kern="1200" dirty="0">
                <a:ln>
                  <a:noFill/>
                </a:ln>
                <a:latin typeface="Arial" pitchFamily="18"/>
                <a:ea typeface="ＭＳ Ｐゴシック" pitchFamily="2"/>
                <a:cs typeface="Mangal" pitchFamily="2"/>
              </a:rPr>
              <a:t>（</a:t>
            </a:r>
            <a:r>
              <a:rPr lang="ja-JP" altLang="en-US" sz="2600" b="0" i="0" u="none" strike="noStrike" kern="1200" dirty="0">
                <a:ln>
                  <a:noFill/>
                </a:ln>
                <a:latin typeface="Arial" pitchFamily="18"/>
                <a:ea typeface="ＭＳ Ｐゴシック" pitchFamily="2"/>
                <a:cs typeface="Mangal" pitchFamily="2"/>
              </a:rPr>
              <a:t>モノアミン仮説</a:t>
            </a:r>
            <a:r>
              <a:rPr lang="ja-JP" sz="2400" b="0" i="0" u="none" strike="noStrike" kern="1200" dirty="0">
                <a:ln>
                  <a:noFill/>
                </a:ln>
                <a:latin typeface="Arial" pitchFamily="18"/>
                <a:ea typeface="ＭＳ Ｐゴシック" pitchFamily="2"/>
                <a:cs typeface="Mangal" pitchFamily="2"/>
              </a:rPr>
              <a:t>）</a:t>
            </a:r>
          </a:p>
        </p:txBody>
      </p:sp>
      <p:pic>
        <p:nvPicPr>
          <p:cNvPr id="19" name="図 18"/>
          <p:cNvPicPr>
            <a:picLocks noChangeAspect="1"/>
          </p:cNvPicPr>
          <p:nvPr/>
        </p:nvPicPr>
        <p:blipFill>
          <a:blip r:embed="rId2">
            <a:lum/>
            <a:alphaModFix/>
          </a:blip>
          <a:srcRect/>
          <a:stretch>
            <a:fillRect/>
          </a:stretch>
        </p:blipFill>
        <p:spPr>
          <a:xfrm>
            <a:off x="2190402" y="3284983"/>
            <a:ext cx="4419918" cy="2810315"/>
          </a:xfrm>
          <a:prstGeom prst="rect">
            <a:avLst/>
          </a:prstGeom>
          <a:noFill/>
          <a:ln>
            <a:noFill/>
          </a:ln>
        </p:spPr>
      </p:pic>
      <p:sp>
        <p:nvSpPr>
          <p:cNvPr id="20" name="正方形/長方形 19"/>
          <p:cNvSpPr/>
          <p:nvPr/>
        </p:nvSpPr>
        <p:spPr>
          <a:xfrm>
            <a:off x="1063422" y="2088164"/>
            <a:ext cx="1999825" cy="445680"/>
          </a:xfrm>
          <a:prstGeom prst="rect">
            <a:avLst/>
          </a:prstGeom>
          <a:noFill/>
          <a:ln w="38160">
            <a:solidFill>
              <a:srgbClr val="FF6600"/>
            </a:solidFill>
            <a:prstDash val="solid"/>
          </a:ln>
        </p:spPr>
        <p:txBody>
          <a:bodyPr vert="horz" wrap="none" lIns="109080" tIns="64080" rIns="109080" bIns="6408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Mangal" pitchFamily="2"/>
            </a:endParaRPr>
          </a:p>
        </p:txBody>
      </p:sp>
      <p:sp>
        <p:nvSpPr>
          <p:cNvPr id="21" name="テキスト ボックス 20"/>
          <p:cNvSpPr txBox="1"/>
          <p:nvPr/>
        </p:nvSpPr>
        <p:spPr>
          <a:xfrm>
            <a:off x="5292080" y="6229758"/>
            <a:ext cx="4320000" cy="2689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1400" b="0" i="0" u="none" strike="noStrike" kern="1200" dirty="0">
                <a:ln>
                  <a:noFill/>
                </a:ln>
                <a:latin typeface="Arial" pitchFamily="18"/>
                <a:ea typeface="ＭＳ Ｐゴシック" pitchFamily="2"/>
                <a:cs typeface="Mangal" pitchFamily="2"/>
              </a:rPr>
              <a:t>ヤンセンファーマ・統合失調症ナビより抜粋</a:t>
            </a:r>
          </a:p>
        </p:txBody>
      </p:sp>
    </p:spTree>
    <p:extLst>
      <p:ext uri="{BB962C8B-B14F-4D97-AF65-F5344CB8AC3E}">
        <p14:creationId xmlns:p14="http://schemas.microsoft.com/office/powerpoint/2010/main" val="381240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4142" y="771300"/>
            <a:ext cx="7024744" cy="1143000"/>
          </a:xfrm>
        </p:spPr>
        <p:txBody>
          <a:bodyPr>
            <a:normAutofit fontScale="90000"/>
          </a:bodyPr>
          <a:lstStyle/>
          <a:p>
            <a:pPr algn="ctr"/>
            <a:r>
              <a:rPr lang="ja-JP" altLang="en-US" dirty="0"/>
              <a:t>②５つの神経ホルモンと働き</a:t>
            </a:r>
            <a:br>
              <a:rPr lang="en-US" altLang="ja-JP" dirty="0"/>
            </a:br>
            <a:r>
              <a:rPr lang="ja-JP" altLang="en-US" dirty="0"/>
              <a:t>統合失調症とは</a:t>
            </a:r>
            <a:endParaRPr kumimoji="1" lang="ja-JP" altLang="en-US" dirty="0"/>
          </a:p>
        </p:txBody>
      </p:sp>
      <p:sp>
        <p:nvSpPr>
          <p:cNvPr id="14" name="テキスト ボックス 13"/>
          <p:cNvSpPr txBox="1"/>
          <p:nvPr/>
        </p:nvSpPr>
        <p:spPr>
          <a:xfrm>
            <a:off x="3356418" y="2060848"/>
            <a:ext cx="1067449" cy="357619"/>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581"/>
              </a:spcBef>
              <a:spcAft>
                <a:spcPts val="581"/>
              </a:spcAft>
              <a:buNone/>
              <a:tabLst/>
            </a:pPr>
            <a:r>
              <a:rPr lang="ja-JP" altLang="en-US" sz="1600" b="0" i="0" u="none" strike="noStrike" kern="1200" dirty="0">
                <a:ln>
                  <a:noFill/>
                </a:ln>
                <a:latin typeface="Arial" pitchFamily="18"/>
                <a:ea typeface="ＭＳ Ｐゴシック" pitchFamily="2"/>
                <a:cs typeface="Mangal" pitchFamily="2"/>
              </a:rPr>
              <a:t>ノート参照</a:t>
            </a:r>
            <a:endParaRPr lang="ja-JP" sz="1600" b="0" i="0" u="none" strike="noStrike" kern="1200" dirty="0">
              <a:ln>
                <a:noFill/>
              </a:ln>
              <a:latin typeface="Arial" pitchFamily="18"/>
              <a:ea typeface="ＭＳ Ｐゴシック" pitchFamily="2"/>
              <a:cs typeface="Mangal" pitchFamily="2"/>
            </a:endParaRPr>
          </a:p>
        </p:txBody>
      </p:sp>
    </p:spTree>
    <p:extLst>
      <p:ext uri="{BB962C8B-B14F-4D97-AF65-F5344CB8AC3E}">
        <p14:creationId xmlns:p14="http://schemas.microsoft.com/office/powerpoint/2010/main" val="293269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4142" y="771300"/>
            <a:ext cx="7024744" cy="1143000"/>
          </a:xfrm>
        </p:spPr>
        <p:txBody>
          <a:bodyPr>
            <a:normAutofit fontScale="90000"/>
          </a:bodyPr>
          <a:lstStyle/>
          <a:p>
            <a:pPr algn="ctr"/>
            <a:r>
              <a:rPr lang="ja-JP" altLang="en-US" dirty="0"/>
              <a:t>②５つの神経ホルモンと働き</a:t>
            </a:r>
            <a:br>
              <a:rPr lang="en-US" altLang="ja-JP" dirty="0"/>
            </a:br>
            <a:r>
              <a:rPr lang="ja-JP" altLang="en-US" dirty="0"/>
              <a:t>統合失調症とは</a:t>
            </a:r>
            <a:endParaRPr kumimoji="1" lang="ja-JP" altLang="en-US" dirty="0"/>
          </a:p>
        </p:txBody>
      </p:sp>
      <p:sp>
        <p:nvSpPr>
          <p:cNvPr id="8" name="テキスト ボックス 7"/>
          <p:cNvSpPr txBox="1"/>
          <p:nvPr/>
        </p:nvSpPr>
        <p:spPr>
          <a:xfrm>
            <a:off x="3206801" y="2564904"/>
            <a:ext cx="2695266" cy="55773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800" b="0" i="0" u="none" strike="noStrike" kern="1200" dirty="0">
                <a:ln>
                  <a:noFill/>
                </a:ln>
                <a:latin typeface="Arial" pitchFamily="18"/>
                <a:ea typeface="ＭＳ Ｐゴシック" pitchFamily="2"/>
                <a:cs typeface="Mangal" pitchFamily="2"/>
              </a:rPr>
              <a:t>薬物療法が中心</a:t>
            </a:r>
          </a:p>
        </p:txBody>
      </p:sp>
      <p:sp>
        <p:nvSpPr>
          <p:cNvPr id="9" name="テキスト ボックス 8"/>
          <p:cNvSpPr txBox="1"/>
          <p:nvPr/>
        </p:nvSpPr>
        <p:spPr>
          <a:xfrm>
            <a:off x="1815009" y="3644336"/>
            <a:ext cx="1618048" cy="55773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800" b="0" i="0" u="none" strike="noStrike" kern="1200" dirty="0">
                <a:ln>
                  <a:noFill/>
                </a:ln>
                <a:latin typeface="Arial" pitchFamily="18"/>
                <a:ea typeface="ＭＳ Ｐゴシック" pitchFamily="2"/>
                <a:cs typeface="Mangal" pitchFamily="2"/>
              </a:rPr>
              <a:t>精神療法</a:t>
            </a:r>
          </a:p>
        </p:txBody>
      </p:sp>
      <p:sp>
        <p:nvSpPr>
          <p:cNvPr id="10" name="テキスト ボックス 9"/>
          <p:cNvSpPr txBox="1"/>
          <p:nvPr/>
        </p:nvSpPr>
        <p:spPr>
          <a:xfrm>
            <a:off x="4767008" y="3662597"/>
            <a:ext cx="2908402" cy="55773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2800" b="0" i="0" u="none" strike="noStrike" kern="1200" dirty="0">
                <a:ln>
                  <a:noFill/>
                </a:ln>
                <a:latin typeface="Arial" pitchFamily="18"/>
                <a:ea typeface="ＭＳ Ｐゴシック" pitchFamily="2"/>
                <a:cs typeface="Mangal" pitchFamily="2"/>
              </a:rPr>
              <a:t>リハビリテーション</a:t>
            </a:r>
          </a:p>
        </p:txBody>
      </p:sp>
      <p:sp>
        <p:nvSpPr>
          <p:cNvPr id="11" name="フリーフォーム 10"/>
          <p:cNvSpPr/>
          <p:nvPr/>
        </p:nvSpPr>
        <p:spPr>
          <a:xfrm>
            <a:off x="1599009" y="3257622"/>
            <a:ext cx="2050048" cy="125984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57240">
            <a:solidFill>
              <a:srgbClr val="FF3333"/>
            </a:solidFill>
            <a:prstDash val="solid"/>
          </a:ln>
        </p:spPr>
        <p:txBody>
          <a:bodyPr vert="horz" wrap="none" lIns="118440" tIns="73440" rIns="118440" bIns="73440" anchor="ctr" anchorCtr="0" compatLnSpc="0"/>
          <a:lstStyle/>
          <a:p>
            <a:pPr marL="0" marR="0" lvl="0" indent="0" rtl="0" hangingPunct="0">
              <a:lnSpc>
                <a:spcPct val="100000"/>
              </a:lnSpc>
              <a:spcBef>
                <a:spcPts val="0"/>
              </a:spcBef>
              <a:spcAft>
                <a:spcPts val="0"/>
              </a:spcAft>
              <a:buNone/>
              <a:tabLst/>
            </a:pPr>
            <a:endParaRPr lang="en-US" sz="1400" b="0" i="0" u="none" strike="noStrike" kern="1200">
              <a:ln>
                <a:noFill/>
              </a:ln>
              <a:latin typeface="Arial" pitchFamily="18"/>
              <a:ea typeface="ＭＳ Ｐゴシック" pitchFamily="2"/>
              <a:cs typeface="Mangal" pitchFamily="2"/>
            </a:endParaRPr>
          </a:p>
        </p:txBody>
      </p:sp>
      <p:sp>
        <p:nvSpPr>
          <p:cNvPr id="12" name="フリーフォーム 11"/>
          <p:cNvSpPr/>
          <p:nvPr/>
        </p:nvSpPr>
        <p:spPr>
          <a:xfrm>
            <a:off x="4551008" y="3365466"/>
            <a:ext cx="3257902" cy="1152001"/>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57240">
            <a:solidFill>
              <a:srgbClr val="0000CC"/>
            </a:solidFill>
            <a:prstDash val="solid"/>
          </a:ln>
        </p:spPr>
        <p:txBody>
          <a:bodyPr vert="horz" wrap="none" lIns="118440" tIns="73440" rIns="118440" bIns="73440" anchor="ctr" anchorCtr="0" compatLnSpc="0"/>
          <a:lstStyle/>
          <a:p>
            <a:pPr marL="0" marR="0" lvl="0" indent="0" rtl="0" hangingPunct="0">
              <a:lnSpc>
                <a:spcPct val="100000"/>
              </a:lnSpc>
              <a:spcBef>
                <a:spcPts val="0"/>
              </a:spcBef>
              <a:spcAft>
                <a:spcPts val="0"/>
              </a:spcAft>
              <a:buNone/>
              <a:tabLst/>
            </a:pPr>
            <a:endParaRPr lang="en-US" sz="1400" b="0" i="0" u="none" strike="noStrike" kern="1200">
              <a:ln>
                <a:noFill/>
              </a:ln>
              <a:latin typeface="Arial" pitchFamily="18"/>
              <a:ea typeface="ＭＳ Ｐゴシック" pitchFamily="2"/>
              <a:cs typeface="Mangal" pitchFamily="2"/>
            </a:endParaRPr>
          </a:p>
        </p:txBody>
      </p:sp>
      <p:sp>
        <p:nvSpPr>
          <p:cNvPr id="13" name="テキスト ボックス 12"/>
          <p:cNvSpPr txBox="1"/>
          <p:nvPr/>
        </p:nvSpPr>
        <p:spPr>
          <a:xfrm>
            <a:off x="3719134" y="3441995"/>
            <a:ext cx="799748" cy="89109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4800" b="1" i="0" u="none" strike="noStrike" kern="1200" dirty="0">
                <a:ln>
                  <a:noFill/>
                </a:ln>
                <a:solidFill>
                  <a:srgbClr val="FF6600"/>
                </a:solidFill>
                <a:latin typeface="Arial" pitchFamily="18"/>
                <a:ea typeface="ＭＳ Ｐゴシック" pitchFamily="2"/>
                <a:cs typeface="Mangal" pitchFamily="2"/>
              </a:rPr>
              <a:t>＋</a:t>
            </a:r>
          </a:p>
        </p:txBody>
      </p:sp>
      <p:sp>
        <p:nvSpPr>
          <p:cNvPr id="14" name="テキスト ボックス 13"/>
          <p:cNvSpPr txBox="1"/>
          <p:nvPr/>
        </p:nvSpPr>
        <p:spPr>
          <a:xfrm>
            <a:off x="1250508" y="5013176"/>
            <a:ext cx="6720920" cy="1044986"/>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患者さん本人および</a:t>
            </a:r>
            <a:r>
              <a:rPr lang="ja-JP" altLang="en-US" sz="2400" b="0" i="0" u="none" strike="noStrike" kern="1200" dirty="0">
                <a:ln>
                  <a:noFill/>
                </a:ln>
                <a:latin typeface="Arial" pitchFamily="18"/>
                <a:ea typeface="ＭＳ Ｐゴシック" pitchFamily="2"/>
                <a:cs typeface="Mangal" pitchFamily="2"/>
              </a:rPr>
              <a:t>ご</a:t>
            </a:r>
            <a:r>
              <a:rPr lang="ja-JP" sz="2400" b="0" i="0" u="none" strike="noStrike" kern="1200" dirty="0">
                <a:ln>
                  <a:noFill/>
                </a:ln>
                <a:latin typeface="Arial" pitchFamily="18"/>
                <a:ea typeface="ＭＳ Ｐゴシック" pitchFamily="2"/>
                <a:cs typeface="Mangal" pitchFamily="2"/>
              </a:rPr>
              <a:t>家族への心理社会的療法を</a:t>
            </a:r>
          </a:p>
          <a:p>
            <a:pPr marL="0" marR="0" lvl="0" indent="0" algn="ctr" rtl="0" hangingPunct="0">
              <a:lnSpc>
                <a:spcPct val="100000"/>
              </a:lnSpc>
              <a:spcBef>
                <a:spcPts val="581"/>
              </a:spcBef>
              <a:spcAft>
                <a:spcPts val="581"/>
              </a:spcAft>
              <a:buNone/>
              <a:tabLst/>
            </a:pPr>
            <a:r>
              <a:rPr lang="ja-JP" sz="2400" b="0" i="0" u="none" strike="noStrike" kern="1200" dirty="0">
                <a:ln>
                  <a:noFill/>
                </a:ln>
                <a:latin typeface="Arial" pitchFamily="18"/>
                <a:ea typeface="ＭＳ Ｐゴシック" pitchFamily="2"/>
                <a:cs typeface="Mangal" pitchFamily="2"/>
              </a:rPr>
              <a:t>併せて行うことが大切</a:t>
            </a:r>
          </a:p>
        </p:txBody>
      </p:sp>
    </p:spTree>
    <p:extLst>
      <p:ext uri="{BB962C8B-B14F-4D97-AF65-F5344CB8AC3E}">
        <p14:creationId xmlns:p14="http://schemas.microsoft.com/office/powerpoint/2010/main" val="300241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受容体 Ｙ</a:t>
            </a:r>
            <a:endParaRPr lang="en-US" altLang="ja-JP" sz="2800" dirty="0"/>
          </a:p>
          <a:p>
            <a:pPr>
              <a:lnSpc>
                <a:spcPts val="2800"/>
              </a:lnSpc>
            </a:pPr>
            <a:r>
              <a:rPr lang="ja-JP" altLang="en-US" sz="2800" dirty="0"/>
              <a:t>神経ホルモン ∴∵</a:t>
            </a:r>
            <a:endParaRPr lang="en-US" altLang="ja-JP" sz="2800" dirty="0"/>
          </a:p>
          <a:p>
            <a:pPr>
              <a:lnSpc>
                <a:spcPts val="2800"/>
              </a:lnSpc>
            </a:pPr>
            <a:r>
              <a:rPr lang="ja-JP" altLang="en-US" sz="2800" dirty="0"/>
              <a:t>遮断薬 ▽</a:t>
            </a:r>
            <a:endParaRPr kumimoji="1" lang="en-US" altLang="ja-JP" dirty="0"/>
          </a:p>
          <a:p>
            <a:pPr marL="68580" indent="0">
              <a:lnSpc>
                <a:spcPts val="2800"/>
              </a:lnSpc>
              <a:buNone/>
            </a:pPr>
            <a:r>
              <a:rPr lang="ja-JP" altLang="en-US" sz="4800" dirty="0"/>
              <a:t>　　　　　∵</a:t>
            </a: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a:t>∵</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4161634" y="414734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585429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CP</a:t>
            </a:r>
            <a:r>
              <a:rPr kumimoji="1" lang="ja-JP" altLang="en-US" dirty="0"/>
              <a:t>換算は鎮静度という意味では参考になるが、どの受容体に作用し、作用しないかが分からないので、神経ホルモンの動きや予測される症状が分からない。</a:t>
            </a:r>
            <a:endParaRPr kumimoji="1" lang="en-US" altLang="ja-JP" dirty="0"/>
          </a:p>
          <a:p>
            <a:endParaRPr lang="en-US" altLang="ja-JP" dirty="0"/>
          </a:p>
          <a:p>
            <a:r>
              <a:rPr kumimoji="1" lang="ja-JP" altLang="en-US" dirty="0"/>
              <a:t>神経ホルモンの動きを捉えると、今後の症状が予測でき、看護に活かすことができる。</a:t>
            </a:r>
          </a:p>
        </p:txBody>
      </p:sp>
    </p:spTree>
    <p:extLst>
      <p:ext uri="{BB962C8B-B14F-4D97-AF65-F5344CB8AC3E}">
        <p14:creationId xmlns:p14="http://schemas.microsoft.com/office/powerpoint/2010/main" val="332451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472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2192"/>
            <a:ext cx="9269476" cy="6860192"/>
          </a:xfrm>
        </p:spPr>
      </p:pic>
    </p:spTree>
    <p:extLst>
      <p:ext uri="{BB962C8B-B14F-4D97-AF65-F5344CB8AC3E}">
        <p14:creationId xmlns:p14="http://schemas.microsoft.com/office/powerpoint/2010/main" val="1315658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693319"/>
          </a:xfrm>
          <a:prstGeom prst="rect">
            <a:avLst/>
          </a:prstGeom>
        </p:spPr>
        <p:txBody>
          <a:bodyPr wrap="square">
            <a:spAutoFit/>
          </a:bodyPr>
          <a:lstStyle/>
          <a:p>
            <a:endParaRPr lang="en-US" altLang="ja-JP" dirty="0"/>
          </a:p>
          <a:p>
            <a:r>
              <a:rPr lang="ja-JP" altLang="en-US" dirty="0"/>
              <a:t>定型抗精神病薬</a:t>
            </a:r>
            <a:endParaRPr lang="en-US" altLang="ja-JP" dirty="0"/>
          </a:p>
          <a:p>
            <a:endParaRPr lang="en-US" altLang="ja-JP" dirty="0"/>
          </a:p>
          <a:p>
            <a:r>
              <a:rPr lang="ja-JP" altLang="en-US" dirty="0"/>
              <a:t>・統合失調症のお薬として、古くから開発されてきたお薬が</a:t>
            </a:r>
            <a:endParaRPr lang="en-US" altLang="ja-JP" dirty="0"/>
          </a:p>
          <a:p>
            <a:r>
              <a:rPr lang="ja-JP" altLang="en-US" dirty="0"/>
              <a:t>　定型抗精神病薬です。非定型抗精神病薬に主役をゆずっていますが</a:t>
            </a:r>
            <a:endParaRPr lang="en-US" altLang="ja-JP" dirty="0"/>
          </a:p>
          <a:p>
            <a:r>
              <a:rPr lang="ja-JP" altLang="en-US" dirty="0"/>
              <a:t>　今でもよく使われています。</a:t>
            </a:r>
            <a:endParaRPr lang="en-US" altLang="ja-JP" dirty="0"/>
          </a:p>
          <a:p>
            <a:endParaRPr lang="en-US" altLang="ja-JP" dirty="0"/>
          </a:p>
          <a:p>
            <a:r>
              <a:rPr lang="ja-JP" altLang="en-US" dirty="0"/>
              <a:t>・定型抗精神病薬は大きく</a:t>
            </a:r>
            <a:r>
              <a:rPr lang="en-US" altLang="ja-JP" dirty="0"/>
              <a:t>3</a:t>
            </a:r>
            <a:r>
              <a:rPr lang="ja-JP" altLang="en-US" dirty="0"/>
              <a:t>つのタイプに分けることができますが、</a:t>
            </a:r>
          </a:p>
          <a:p>
            <a:r>
              <a:rPr lang="ja-JP" altLang="en-US" dirty="0"/>
              <a:t>　　陽性症状に対して： ハロペリドール ＜ブチロフェノン系＞</a:t>
            </a:r>
            <a:endParaRPr lang="en-US" altLang="ja-JP" dirty="0"/>
          </a:p>
          <a:p>
            <a:r>
              <a:rPr lang="ja-JP" altLang="en-US" dirty="0"/>
              <a:t>　　興奮に対して： クロルプロマジン ＜フェノチアジン系＞</a:t>
            </a:r>
            <a:endParaRPr lang="en-US" altLang="ja-JP" dirty="0"/>
          </a:p>
          <a:p>
            <a:r>
              <a:rPr lang="ja-JP" altLang="en-US" dirty="0"/>
              <a:t>　　その他： スルピリド ＜ベンズアミド系＞</a:t>
            </a:r>
          </a:p>
          <a:p>
            <a:r>
              <a:rPr lang="ja-JP" altLang="en-US" dirty="0"/>
              <a:t>　として使われることが多いです</a:t>
            </a:r>
            <a:endParaRPr lang="en-US" altLang="ja-JP" dirty="0"/>
          </a:p>
          <a:p>
            <a:endParaRPr lang="ja-JP" altLang="en-US" dirty="0"/>
          </a:p>
        </p:txBody>
      </p:sp>
    </p:spTree>
    <p:extLst>
      <p:ext uri="{BB962C8B-B14F-4D97-AF65-F5344CB8AC3E}">
        <p14:creationId xmlns:p14="http://schemas.microsoft.com/office/powerpoint/2010/main" val="203265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CP</a:t>
            </a:r>
            <a:r>
              <a:rPr kumimoji="1" lang="ja-JP" altLang="en-US" sz="2800" dirty="0"/>
              <a:t>（クロルプロマジン）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194554" y="286326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383412" y="345713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5" name="正方形/長方形 14"/>
          <p:cNvSpPr/>
          <p:nvPr/>
        </p:nvSpPr>
        <p:spPr>
          <a:xfrm rot="10800000">
            <a:off x="5383413" y="290546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618028"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8" name="正方形/長方形 17"/>
          <p:cNvSpPr/>
          <p:nvPr/>
        </p:nvSpPr>
        <p:spPr>
          <a:xfrm rot="10800000">
            <a:off x="6618029"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923207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970318"/>
          </a:xfrm>
          <a:prstGeom prst="rect">
            <a:avLst/>
          </a:prstGeom>
        </p:spPr>
        <p:txBody>
          <a:bodyPr wrap="square">
            <a:spAutoFit/>
          </a:bodyPr>
          <a:lstStyle/>
          <a:p>
            <a:r>
              <a:rPr lang="en-US" altLang="ja-JP" dirty="0"/>
              <a:t>CP</a:t>
            </a:r>
            <a:r>
              <a:rPr lang="ja-JP" altLang="en-US" dirty="0"/>
              <a:t>（クロルプロマジン）</a:t>
            </a:r>
            <a:endParaRPr lang="en-US" altLang="ja-JP" dirty="0"/>
          </a:p>
          <a:p>
            <a:r>
              <a:rPr lang="ja-JP" altLang="en-US" dirty="0"/>
              <a:t>・豚の駆虫剤や染料から抽出された初めての抗精神病薬。</a:t>
            </a:r>
            <a:endParaRPr lang="en-US" altLang="ja-JP" dirty="0"/>
          </a:p>
          <a:p>
            <a:r>
              <a:rPr lang="ja-JP" altLang="en-US" dirty="0"/>
              <a:t>・鎮静作用と催眠作用が強く、統合失調症のほかに躁病・不安・緊張・</a:t>
            </a:r>
            <a:endParaRPr lang="en-US" altLang="ja-JP" dirty="0"/>
          </a:p>
          <a:p>
            <a:r>
              <a:rPr lang="ja-JP" altLang="en-US" dirty="0"/>
              <a:t>　他の睡眠薬が無効な不眠症にも用いる。</a:t>
            </a:r>
            <a:r>
              <a:rPr lang="ja-JP" altLang="ja-JP" dirty="0">
                <a:latin typeface="Arial" pitchFamily="18"/>
                <a:ea typeface="ＭＳ Ｐゴシック" pitchFamily="2"/>
                <a:cs typeface="Mangal" pitchFamily="2"/>
              </a:rPr>
              <a:t>抗アレルギー作用</a:t>
            </a:r>
            <a:r>
              <a:rPr lang="ja-JP" altLang="en-US" dirty="0">
                <a:latin typeface="Arial" pitchFamily="18"/>
                <a:ea typeface="ＭＳ Ｐゴシック" pitchFamily="2"/>
                <a:cs typeface="Mangal" pitchFamily="2"/>
              </a:rPr>
              <a:t>もある。</a:t>
            </a:r>
            <a:endParaRPr lang="ja-JP" altLang="en-US" dirty="0"/>
          </a:p>
          <a:p>
            <a:r>
              <a:rPr lang="ja-JP" altLang="en-US" dirty="0"/>
              <a:t>・少量の使用で鎮静作用があり、大量の場合催眠作用がある。</a:t>
            </a:r>
          </a:p>
          <a:p>
            <a:r>
              <a:rPr lang="ja-JP" altLang="en-US" dirty="0"/>
              <a:t>・幻覚や妄想に対する作用はそれほどではないが、興奮、イライラ</a:t>
            </a:r>
            <a:endParaRPr lang="en-US" altLang="ja-JP" dirty="0"/>
          </a:p>
          <a:p>
            <a:r>
              <a:rPr lang="ja-JP" altLang="en-US" dirty="0"/>
              <a:t>　感、・不安感などの症状が強い場合に使われることが多い。</a:t>
            </a:r>
            <a:endParaRPr lang="en-US" altLang="ja-JP" dirty="0"/>
          </a:p>
          <a:p>
            <a:r>
              <a:rPr lang="ja-JP" altLang="en-US" dirty="0"/>
              <a:t>・様々な受容体に作用するため、多岐にわたる副作用が認められる。</a:t>
            </a:r>
          </a:p>
          <a:p>
            <a:r>
              <a:rPr lang="ja-JP" altLang="en-US" dirty="0"/>
              <a:t>・錐体外路系副作用は比較的少なく、口の渇きや便秘、過鎮静、</a:t>
            </a:r>
            <a:endParaRPr lang="en-US" altLang="ja-JP" dirty="0"/>
          </a:p>
          <a:p>
            <a:r>
              <a:rPr lang="ja-JP" altLang="en-US" dirty="0"/>
              <a:t>　血圧低下によるめまい・ふらつきが起こりやすい。</a:t>
            </a:r>
          </a:p>
          <a:p>
            <a:r>
              <a:rPr lang="ja-JP" altLang="en-US" dirty="0"/>
              <a:t>・体重増加を起こしやすい。人によっては、目がちかちかし、</a:t>
            </a:r>
            <a:endParaRPr lang="en-US" altLang="ja-JP" dirty="0"/>
          </a:p>
          <a:p>
            <a:r>
              <a:rPr lang="ja-JP" altLang="en-US" dirty="0"/>
              <a:t>　光に過敏になる場合がある。（視力調節障害）</a:t>
            </a:r>
          </a:p>
          <a:p>
            <a:r>
              <a:rPr lang="ja-JP" altLang="en-US" dirty="0"/>
              <a:t>・効果が最も強くなる最高血中濃度到達時間：約</a:t>
            </a:r>
            <a:r>
              <a:rPr lang="en-US" altLang="ja-JP" dirty="0"/>
              <a:t>3</a:t>
            </a:r>
            <a:r>
              <a:rPr lang="ja-JP" altLang="en-US" dirty="0"/>
              <a:t>～</a:t>
            </a:r>
            <a:r>
              <a:rPr lang="en-US" altLang="ja-JP" dirty="0"/>
              <a:t>4</a:t>
            </a:r>
            <a:r>
              <a:rPr lang="ja-JP" altLang="en-US" dirty="0"/>
              <a:t>時間、</a:t>
            </a:r>
            <a:endParaRPr lang="en-US" altLang="ja-JP" dirty="0"/>
          </a:p>
          <a:p>
            <a:r>
              <a:rPr lang="ja-JP" altLang="en-US" dirty="0"/>
              <a:t>　作用持続時間：</a:t>
            </a:r>
            <a:r>
              <a:rPr lang="en-US" altLang="ja-JP" dirty="0"/>
              <a:t>10</a:t>
            </a:r>
            <a:r>
              <a:rPr lang="ja-JP" altLang="en-US" dirty="0"/>
              <a:t>時間以内</a:t>
            </a:r>
          </a:p>
        </p:txBody>
      </p:sp>
    </p:spTree>
    <p:extLst>
      <p:ext uri="{BB962C8B-B14F-4D97-AF65-F5344CB8AC3E}">
        <p14:creationId xmlns:p14="http://schemas.microsoft.com/office/powerpoint/2010/main" val="368376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①向精神薬と精神医学の歴史</a:t>
            </a:r>
            <a:endParaRPr kumimoji="1" lang="ja-JP" altLang="en-US" dirty="0"/>
          </a:p>
        </p:txBody>
      </p:sp>
      <p:sp>
        <p:nvSpPr>
          <p:cNvPr id="3" name="コンテンツ プレースホルダー 2"/>
          <p:cNvSpPr>
            <a:spLocks noGrp="1"/>
          </p:cNvSpPr>
          <p:nvPr>
            <p:ph idx="1"/>
          </p:nvPr>
        </p:nvSpPr>
        <p:spPr/>
        <p:txBody>
          <a:bodyPr>
            <a:normAutofit/>
          </a:bodyPr>
          <a:lstStyle/>
          <a:p>
            <a:pPr marL="68580" indent="0">
              <a:buNone/>
            </a:pPr>
            <a:r>
              <a:rPr lang="en-US" altLang="ja-JP" dirty="0"/>
              <a:t>GHQ</a:t>
            </a:r>
            <a:r>
              <a:rPr lang="ja-JP" altLang="ja-JP" dirty="0"/>
              <a:t>の介入後</a:t>
            </a:r>
            <a:r>
              <a:rPr lang="ja-JP" altLang="en-US" dirty="0"/>
              <a:t>の精神科患者数グラフ</a:t>
            </a:r>
            <a:endParaRPr kumimoji="1" lang="ja-JP" altLang="en-US" dirty="0"/>
          </a:p>
        </p:txBody>
      </p:sp>
    </p:spTree>
    <p:extLst>
      <p:ext uri="{BB962C8B-B14F-4D97-AF65-F5344CB8AC3E}">
        <p14:creationId xmlns:p14="http://schemas.microsoft.com/office/powerpoint/2010/main" val="1739485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HAL</a:t>
            </a:r>
            <a:r>
              <a:rPr kumimoji="1" lang="ja-JP" altLang="en-US" sz="2800" dirty="0"/>
              <a:t>（ハロペリド－ル）</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564020"/>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719815" y="316361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99973" y="3428999"/>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278711" y="3414933"/>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467571" y="399094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9" name="正方形/長方形 18"/>
          <p:cNvSpPr/>
          <p:nvPr/>
        </p:nvSpPr>
        <p:spPr>
          <a:xfrm rot="10800000">
            <a:off x="1719815" y="273156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923207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221395"/>
          </a:xfrm>
          <a:prstGeom prst="rect">
            <a:avLst/>
          </a:prstGeom>
        </p:spPr>
        <p:txBody>
          <a:bodyPr wrap="square">
            <a:spAutoFit/>
          </a:bodyPr>
          <a:lstStyle/>
          <a:p>
            <a:pPr>
              <a:lnSpc>
                <a:spcPts val="2800"/>
              </a:lnSpc>
            </a:pPr>
            <a:r>
              <a:rPr lang="en-US" altLang="ja-JP" dirty="0"/>
              <a:t>HAL</a:t>
            </a:r>
            <a:r>
              <a:rPr lang="ja-JP" altLang="en-US" dirty="0"/>
              <a:t>（ハロペリド－ル）</a:t>
            </a:r>
            <a:endParaRPr lang="en-US" altLang="ja-JP" dirty="0"/>
          </a:p>
          <a:p>
            <a:r>
              <a:rPr lang="ja-JP" altLang="en-US" dirty="0"/>
              <a:t>・覚せい剤中毒による症状を抑える薬として開発され、幻覚・妄想を</a:t>
            </a:r>
            <a:endParaRPr lang="en-US" altLang="ja-JP" dirty="0"/>
          </a:p>
          <a:p>
            <a:r>
              <a:rPr lang="ja-JP" altLang="en-US" dirty="0"/>
              <a:t>　抑える作用が、抗精神病薬として応用された。</a:t>
            </a:r>
          </a:p>
          <a:p>
            <a:r>
              <a:rPr lang="ja-JP" altLang="en-US" dirty="0"/>
              <a:t>・幻覚や妄想に対する作用が強い。</a:t>
            </a:r>
          </a:p>
          <a:p>
            <a:r>
              <a:rPr lang="ja-JP" altLang="en-US" dirty="0"/>
              <a:t>・統合失調症のほか、躁病の興奮状態に対しても効果がある。</a:t>
            </a:r>
          </a:p>
          <a:p>
            <a:r>
              <a:rPr lang="ja-JP" altLang="en-US" dirty="0"/>
              <a:t>・ドパミンをブロックしすぎてしまうため、錐体外路系の副作用が多い。　　</a:t>
            </a:r>
            <a:endParaRPr lang="en-US" altLang="ja-JP" dirty="0"/>
          </a:p>
          <a:p>
            <a:r>
              <a:rPr lang="ja-JP" altLang="en-US" dirty="0"/>
              <a:t>　自律神経系の副作用（起立性低血圧など）は少ない。</a:t>
            </a:r>
          </a:p>
          <a:p>
            <a:r>
              <a:rPr lang="ja-JP" altLang="en-US" dirty="0"/>
              <a:t>・少量では精神活動を賦活し、高用量では鎮静という作用の二面性が</a:t>
            </a:r>
            <a:endParaRPr lang="en-US" altLang="ja-JP" dirty="0"/>
          </a:p>
          <a:p>
            <a:r>
              <a:rPr lang="ja-JP" altLang="en-US" dirty="0"/>
              <a:t>　あるとされている。</a:t>
            </a:r>
            <a:endParaRPr lang="en-US" altLang="ja-JP" dirty="0"/>
          </a:p>
          <a:p>
            <a:r>
              <a:rPr lang="ja-JP" altLang="en-US" dirty="0"/>
              <a:t>・効果が最も強くなる最高血中濃度到達時間：約</a:t>
            </a:r>
            <a:r>
              <a:rPr lang="en-US" altLang="ja-JP" dirty="0"/>
              <a:t>5</a:t>
            </a:r>
            <a:r>
              <a:rPr lang="ja-JP" altLang="en-US" dirty="0"/>
              <a:t>時間、</a:t>
            </a:r>
            <a:endParaRPr lang="en-US" altLang="ja-JP" dirty="0"/>
          </a:p>
          <a:p>
            <a:r>
              <a:rPr lang="ja-JP" altLang="en-US" dirty="0"/>
              <a:t>　作用持続時間：約</a:t>
            </a:r>
            <a:r>
              <a:rPr lang="en-US" altLang="ja-JP" dirty="0"/>
              <a:t>24</a:t>
            </a:r>
            <a:r>
              <a:rPr lang="ja-JP" altLang="en-US" dirty="0"/>
              <a:t>時間</a:t>
            </a:r>
          </a:p>
        </p:txBody>
      </p:sp>
    </p:spTree>
    <p:extLst>
      <p:ext uri="{BB962C8B-B14F-4D97-AF65-F5344CB8AC3E}">
        <p14:creationId xmlns:p14="http://schemas.microsoft.com/office/powerpoint/2010/main" val="2126373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4247317"/>
          </a:xfrm>
          <a:prstGeom prst="rect">
            <a:avLst/>
          </a:prstGeom>
        </p:spPr>
        <p:txBody>
          <a:bodyPr wrap="square">
            <a:spAutoFit/>
          </a:bodyPr>
          <a:lstStyle/>
          <a:p>
            <a:endParaRPr lang="en-US" altLang="ja-JP" dirty="0"/>
          </a:p>
          <a:p>
            <a:r>
              <a:rPr lang="ja-JP" altLang="en-US" dirty="0"/>
              <a:t>非定型抗精神病薬</a:t>
            </a:r>
            <a:endParaRPr lang="en-US" altLang="ja-JP" dirty="0"/>
          </a:p>
          <a:p>
            <a:r>
              <a:rPr lang="ja-JP" altLang="en-US" dirty="0"/>
              <a:t>・</a:t>
            </a:r>
            <a:r>
              <a:rPr lang="ja-JP" altLang="ja-JP" dirty="0">
                <a:latin typeface="Arial" pitchFamily="18"/>
                <a:ea typeface="ＭＳ Ｐゴシック" pitchFamily="2"/>
                <a:cs typeface="Mangal" pitchFamily="2"/>
              </a:rPr>
              <a:t>ドパミン受容体に緩く結合</a:t>
            </a:r>
            <a:r>
              <a:rPr lang="ja-JP" altLang="en-US" dirty="0">
                <a:latin typeface="Arial" pitchFamily="18"/>
                <a:ea typeface="ＭＳ Ｐゴシック" pitchFamily="2"/>
                <a:cs typeface="Mangal" pitchFamily="2"/>
              </a:rPr>
              <a:t>させたり、ドパミンだけでなくセロトニンなど複数の受容体に作用させたりすることを目指して作られた向精神薬です。</a:t>
            </a:r>
            <a:endParaRPr lang="en-US" altLang="ja-JP" dirty="0">
              <a:latin typeface="Arial" pitchFamily="18"/>
              <a:ea typeface="ＭＳ Ｐゴシック" pitchFamily="2"/>
              <a:cs typeface="Mangal" pitchFamily="2"/>
            </a:endParaRPr>
          </a:p>
          <a:p>
            <a:endParaRPr lang="ja-JP" altLang="en-US" dirty="0">
              <a:latin typeface="Arial" pitchFamily="18"/>
              <a:ea typeface="ＭＳ Ｐゴシック" pitchFamily="2"/>
              <a:cs typeface="Mangal" pitchFamily="2"/>
            </a:endParaRPr>
          </a:p>
          <a:p>
            <a:r>
              <a:rPr lang="ja-JP" altLang="en-US" dirty="0"/>
              <a:t>各受容体の親和性等により次のように分類されています。</a:t>
            </a:r>
            <a:endParaRPr lang="en-US" altLang="ja-JP" dirty="0"/>
          </a:p>
          <a:p>
            <a:r>
              <a:rPr lang="ja-JP" altLang="en-US" dirty="0"/>
              <a:t>・</a:t>
            </a:r>
            <a:r>
              <a:rPr lang="en-US" altLang="ja-JP" b="1" u="sng" dirty="0">
                <a:solidFill>
                  <a:srgbClr val="FF0000"/>
                </a:solidFill>
              </a:rPr>
              <a:t>SDA</a:t>
            </a:r>
            <a:r>
              <a:rPr lang="ja-JP" altLang="en-US" dirty="0"/>
              <a:t>（セロトニン・ドパミン遮断薬）：セロトニン、ドパミンへの</a:t>
            </a:r>
            <a:endParaRPr lang="en-US" altLang="ja-JP" dirty="0"/>
          </a:p>
          <a:p>
            <a:r>
              <a:rPr lang="ja-JP" altLang="en-US" dirty="0"/>
              <a:t>　親和性が高く、副作用はやや多い</a:t>
            </a:r>
            <a:endParaRPr lang="en-US" altLang="ja-JP" dirty="0"/>
          </a:p>
          <a:p>
            <a:r>
              <a:rPr lang="ja-JP" altLang="en-US" dirty="0"/>
              <a:t>・</a:t>
            </a:r>
            <a:r>
              <a:rPr lang="en-US" altLang="ja-JP" b="1" u="sng" dirty="0">
                <a:solidFill>
                  <a:srgbClr val="3333FF"/>
                </a:solidFill>
              </a:rPr>
              <a:t>MARTA</a:t>
            </a:r>
            <a:r>
              <a:rPr lang="ja-JP" altLang="en-US" dirty="0"/>
              <a:t>（多元受容体作用抗精神病薬）：様々な受容体に作用する</a:t>
            </a:r>
            <a:endParaRPr lang="en-US" altLang="ja-JP" dirty="0"/>
          </a:p>
          <a:p>
            <a:r>
              <a:rPr lang="ja-JP" altLang="en-US" dirty="0"/>
              <a:t>　ため、代謝障害を含め、多岐にわたる副作用が認められる。</a:t>
            </a:r>
            <a:endParaRPr lang="en-US" altLang="ja-JP" dirty="0"/>
          </a:p>
          <a:p>
            <a:r>
              <a:rPr lang="ja-JP" altLang="en-US" dirty="0"/>
              <a:t>・</a:t>
            </a:r>
            <a:r>
              <a:rPr lang="en-US" altLang="ja-JP" u="sng" dirty="0"/>
              <a:t>DSS</a:t>
            </a:r>
            <a:r>
              <a:rPr lang="ja-JP" altLang="en-US" dirty="0"/>
              <a:t>（ドパミン受容体部分作動薬）：ドパミンの量を調整</a:t>
            </a:r>
          </a:p>
          <a:p>
            <a:r>
              <a:rPr lang="ja-JP" altLang="en-US" dirty="0"/>
              <a:t>　副作用が全体的に少ない、アカシジアが多い、鎮静作用が弱い</a:t>
            </a:r>
          </a:p>
          <a:p>
            <a:r>
              <a:rPr lang="ja-JP" altLang="en-US" dirty="0"/>
              <a:t>・</a:t>
            </a:r>
            <a:r>
              <a:rPr lang="en-US" altLang="ja-JP" u="sng" dirty="0"/>
              <a:t>SDAM</a:t>
            </a:r>
            <a:r>
              <a:rPr lang="ja-JP" altLang="en-US" dirty="0"/>
              <a:t>：セロトニンとドパミンの量を調整</a:t>
            </a:r>
          </a:p>
          <a:p>
            <a:r>
              <a:rPr lang="ja-JP" altLang="en-US" dirty="0"/>
              <a:t>　副作用が全体的に少ない、アカシジアが多い、鎮静作用が弱い</a:t>
            </a:r>
            <a:endParaRPr lang="en-US" altLang="ja-JP" dirty="0"/>
          </a:p>
          <a:p>
            <a:endParaRPr lang="ja-JP" altLang="en-US" dirty="0"/>
          </a:p>
        </p:txBody>
      </p:sp>
    </p:spTree>
    <p:extLst>
      <p:ext uri="{BB962C8B-B14F-4D97-AF65-F5344CB8AC3E}">
        <p14:creationId xmlns:p14="http://schemas.microsoft.com/office/powerpoint/2010/main" val="1320790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RIS</a:t>
            </a:r>
            <a:r>
              <a:rPr kumimoji="1" lang="ja-JP" altLang="en-US" sz="2800" dirty="0"/>
              <a:t>（リスペリドン）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15816" y="287732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194554" y="286326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3" name="正方形/長方形 12"/>
          <p:cNvSpPr/>
          <p:nvPr/>
        </p:nvSpPr>
        <p:spPr>
          <a:xfrm rot="10800000">
            <a:off x="5467571" y="399094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56961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970318"/>
          </a:xfrm>
          <a:prstGeom prst="rect">
            <a:avLst/>
          </a:prstGeom>
        </p:spPr>
        <p:txBody>
          <a:bodyPr wrap="square">
            <a:spAutoFit/>
          </a:bodyPr>
          <a:lstStyle/>
          <a:p>
            <a:r>
              <a:rPr lang="en-US" altLang="ja-JP" dirty="0"/>
              <a:t>RIS</a:t>
            </a:r>
            <a:r>
              <a:rPr lang="ja-JP" altLang="en-US" dirty="0"/>
              <a:t>（リスペリドン）</a:t>
            </a:r>
            <a:r>
              <a:rPr lang="en-US" altLang="ja-JP" dirty="0"/>
              <a:t>SDA</a:t>
            </a:r>
          </a:p>
          <a:p>
            <a:r>
              <a:rPr lang="ja-JP" altLang="en-US" dirty="0"/>
              <a:t>・特に陽性症状（イライラや興奮など）に対し、素早く強力な作用</a:t>
            </a:r>
            <a:endParaRPr lang="en-US" altLang="ja-JP" dirty="0"/>
          </a:p>
          <a:p>
            <a:r>
              <a:rPr lang="ja-JP" altLang="en-US" dirty="0"/>
              <a:t>　を示す点が特徴。</a:t>
            </a:r>
          </a:p>
          <a:p>
            <a:r>
              <a:rPr lang="ja-JP" altLang="en-US" dirty="0"/>
              <a:t>・幻覚・妄想などの陽性症状が比較的強い急性期や、再発・再燃して</a:t>
            </a:r>
            <a:endParaRPr lang="en-US" altLang="ja-JP" dirty="0"/>
          </a:p>
          <a:p>
            <a:r>
              <a:rPr lang="ja-JP" altLang="en-US" dirty="0"/>
              <a:t>　しまった症例に使用。</a:t>
            </a:r>
          </a:p>
          <a:p>
            <a:r>
              <a:rPr lang="ja-JP" altLang="en-US" dirty="0"/>
              <a:t>・副作用は全体的に少ないものの、他の同類薬と比べ高プロラクチン</a:t>
            </a:r>
            <a:endParaRPr lang="en-US" altLang="ja-JP" dirty="0"/>
          </a:p>
          <a:p>
            <a:r>
              <a:rPr lang="ja-JP" altLang="en-US" dirty="0"/>
              <a:t>　血症の発現がやや多く、生理不順や乳汁分泌、性機能障害などを</a:t>
            </a:r>
            <a:endParaRPr lang="en-US" altLang="ja-JP" dirty="0"/>
          </a:p>
          <a:p>
            <a:r>
              <a:rPr lang="ja-JP" altLang="en-US" dirty="0"/>
              <a:t>　起こすことがある。</a:t>
            </a:r>
          </a:p>
          <a:p>
            <a:r>
              <a:rPr lang="ja-JP" altLang="en-US" dirty="0"/>
              <a:t>・鎮静と体重増加が見られる（ジプレキサほど強くはない）</a:t>
            </a:r>
          </a:p>
          <a:p>
            <a:r>
              <a:rPr lang="ja-JP" altLang="en-US" dirty="0"/>
              <a:t>・飲み始めの副作用として、ふらつきやめまい（起立性低血圧）、</a:t>
            </a:r>
            <a:endParaRPr lang="en-US" altLang="ja-JP" dirty="0"/>
          </a:p>
          <a:p>
            <a:r>
              <a:rPr lang="ja-JP" altLang="en-US" dirty="0"/>
              <a:t>　眠気や倦怠感（鎮静）、  不眠が現れることもある。</a:t>
            </a:r>
          </a:p>
          <a:p>
            <a:r>
              <a:rPr lang="ja-JP" altLang="en-US" dirty="0"/>
              <a:t>・高用量では錐体外路系の副作用が出現しやすい。</a:t>
            </a:r>
            <a:endParaRPr lang="en-US" altLang="ja-JP" dirty="0"/>
          </a:p>
          <a:p>
            <a:r>
              <a:rPr lang="ja-JP" altLang="en-US" dirty="0"/>
              <a:t>・効果が最も強くなる最高血中濃度到達時間：約</a:t>
            </a:r>
            <a:r>
              <a:rPr lang="en-US" altLang="ja-JP" dirty="0"/>
              <a:t>3</a:t>
            </a:r>
            <a:r>
              <a:rPr lang="ja-JP" altLang="en-US" dirty="0"/>
              <a:t>時間、</a:t>
            </a:r>
            <a:endParaRPr lang="en-US" altLang="ja-JP" dirty="0"/>
          </a:p>
          <a:p>
            <a:r>
              <a:rPr lang="ja-JP" altLang="en-US" dirty="0"/>
              <a:t>　</a:t>
            </a:r>
            <a:r>
              <a:rPr lang="zh-TW" altLang="en-US" dirty="0"/>
              <a:t>作用持続時間：約</a:t>
            </a:r>
            <a:r>
              <a:rPr lang="en-US" altLang="zh-TW" dirty="0"/>
              <a:t>21</a:t>
            </a:r>
            <a:r>
              <a:rPr lang="zh-TW" altLang="en-US" dirty="0"/>
              <a:t>時間</a:t>
            </a:r>
          </a:p>
        </p:txBody>
      </p:sp>
    </p:spTree>
    <p:extLst>
      <p:ext uri="{BB962C8B-B14F-4D97-AF65-F5344CB8AC3E}">
        <p14:creationId xmlns:p14="http://schemas.microsoft.com/office/powerpoint/2010/main" val="495387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PAL</a:t>
            </a:r>
            <a:r>
              <a:rPr kumimoji="1" lang="ja-JP" altLang="en-US" sz="2800" dirty="0"/>
              <a:t>（インヴェガ）</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15816" y="287732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194554" y="286326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3" name="正方形/長方形 12"/>
          <p:cNvSpPr/>
          <p:nvPr/>
        </p:nvSpPr>
        <p:spPr>
          <a:xfrm rot="10800000">
            <a:off x="5467571" y="399094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2923207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498394"/>
          </a:xfrm>
          <a:prstGeom prst="rect">
            <a:avLst/>
          </a:prstGeom>
        </p:spPr>
        <p:txBody>
          <a:bodyPr wrap="square">
            <a:spAutoFit/>
          </a:bodyPr>
          <a:lstStyle/>
          <a:p>
            <a:pPr>
              <a:lnSpc>
                <a:spcPts val="2800"/>
              </a:lnSpc>
            </a:pPr>
            <a:r>
              <a:rPr lang="en-US" altLang="ja-JP" dirty="0"/>
              <a:t>PAL</a:t>
            </a:r>
            <a:r>
              <a:rPr lang="ja-JP" altLang="en-US" dirty="0"/>
              <a:t>（インヴェガ）</a:t>
            </a:r>
            <a:r>
              <a:rPr lang="en-US" altLang="ja-JP" dirty="0"/>
              <a:t>SDA</a:t>
            </a:r>
          </a:p>
          <a:p>
            <a:r>
              <a:rPr lang="ja-JP" altLang="en-US" dirty="0"/>
              <a:t>・インヴェガは、すでに発売されていたリスパダール（一般名：リスパダール）を改良して作らた。リスパダールは体内で代謝され、パリペリドンに変化する。このパリペリドンを取り出し、多層コーティングしたものがインヴェガである。</a:t>
            </a:r>
          </a:p>
          <a:p>
            <a:r>
              <a:rPr lang="ja-JP" altLang="en-US" dirty="0"/>
              <a:t>・インヴェガは、肝臓で代謝を受ける必要が少なく、おもに腎臓から排泄される。</a:t>
            </a:r>
          </a:p>
          <a:p>
            <a:r>
              <a:rPr lang="ja-JP" altLang="en-US" dirty="0"/>
              <a:t>・リスペリドン製剤は</a:t>
            </a:r>
            <a:r>
              <a:rPr lang="en-US" altLang="ja-JP" dirty="0"/>
              <a:t>1</a:t>
            </a:r>
            <a:r>
              <a:rPr lang="ja-JP" altLang="en-US" dirty="0"/>
              <a:t>日</a:t>
            </a:r>
            <a:r>
              <a:rPr lang="en-US" altLang="ja-JP" dirty="0"/>
              <a:t>2</a:t>
            </a:r>
            <a:r>
              <a:rPr lang="ja-JP" altLang="en-US" dirty="0"/>
              <a:t>回投与が必要であるのに対し、インヴェガ錠では、</a:t>
            </a:r>
            <a:r>
              <a:rPr lang="en-US" altLang="ja-JP" dirty="0"/>
              <a:t>1</a:t>
            </a:r>
            <a:r>
              <a:rPr lang="ja-JP" altLang="en-US" dirty="0"/>
              <a:t>日</a:t>
            </a:r>
            <a:r>
              <a:rPr lang="en-US" altLang="ja-JP" dirty="0"/>
              <a:t>1</a:t>
            </a:r>
            <a:r>
              <a:rPr lang="ja-JP" altLang="en-US" dirty="0"/>
              <a:t>回の投与でパロペリドンの血中濃度を</a:t>
            </a:r>
            <a:r>
              <a:rPr lang="en-US" altLang="ja-JP" dirty="0"/>
              <a:t>24</a:t>
            </a:r>
            <a:r>
              <a:rPr lang="ja-JP" altLang="en-US" dirty="0"/>
              <a:t>時間維持できる。</a:t>
            </a:r>
            <a:endParaRPr lang="en-US" altLang="ja-JP" dirty="0"/>
          </a:p>
          <a:p>
            <a:r>
              <a:rPr lang="ja-JP" altLang="en-US" dirty="0"/>
              <a:t>・効果が最も強くなる最高血中濃度到達時間：約</a:t>
            </a:r>
            <a:r>
              <a:rPr lang="en-US" altLang="ja-JP" dirty="0"/>
              <a:t>24</a:t>
            </a:r>
            <a:r>
              <a:rPr lang="ja-JP" altLang="en-US" dirty="0"/>
              <a:t>時間、</a:t>
            </a:r>
            <a:endParaRPr lang="en-US" altLang="ja-JP" dirty="0"/>
          </a:p>
          <a:p>
            <a:r>
              <a:rPr lang="ja-JP" altLang="en-US" dirty="0"/>
              <a:t>　</a:t>
            </a:r>
            <a:r>
              <a:rPr lang="zh-TW" altLang="en-US" dirty="0"/>
              <a:t>作用持続時間：約</a:t>
            </a:r>
            <a:r>
              <a:rPr lang="en-US" altLang="zh-TW" dirty="0"/>
              <a:t>46</a:t>
            </a:r>
            <a:r>
              <a:rPr lang="zh-TW" altLang="en-US" dirty="0"/>
              <a:t>時間</a:t>
            </a:r>
          </a:p>
          <a:p>
            <a:endParaRPr lang="ja-JP" altLang="en-US" dirty="0"/>
          </a:p>
        </p:txBody>
      </p:sp>
    </p:spTree>
    <p:extLst>
      <p:ext uri="{BB962C8B-B14F-4D97-AF65-F5344CB8AC3E}">
        <p14:creationId xmlns:p14="http://schemas.microsoft.com/office/powerpoint/2010/main" val="2894482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LUL</a:t>
            </a:r>
            <a:r>
              <a:rPr kumimoji="1" lang="ja-JP" altLang="en-US" sz="2800" dirty="0"/>
              <a:t>（ルーラン）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719815"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15816" y="287732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278711" y="3414933"/>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413284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026470"/>
          </a:xfrm>
          <a:prstGeom prst="rect">
            <a:avLst/>
          </a:prstGeom>
        </p:spPr>
        <p:txBody>
          <a:bodyPr wrap="square">
            <a:spAutoFit/>
          </a:bodyPr>
          <a:lstStyle/>
          <a:p>
            <a:pPr>
              <a:lnSpc>
                <a:spcPts val="2800"/>
              </a:lnSpc>
            </a:pPr>
            <a:r>
              <a:rPr lang="en-US" altLang="ja-JP" dirty="0"/>
              <a:t>LUL</a:t>
            </a:r>
            <a:r>
              <a:rPr lang="ja-JP" altLang="en-US" dirty="0"/>
              <a:t>（ペロスピロン）</a:t>
            </a:r>
            <a:r>
              <a:rPr lang="en-US" altLang="ja-JP" dirty="0"/>
              <a:t>SDA</a:t>
            </a:r>
          </a:p>
          <a:p>
            <a:pPr>
              <a:lnSpc>
                <a:spcPts val="2800"/>
              </a:lnSpc>
            </a:pPr>
            <a:r>
              <a:rPr lang="ja-JP" altLang="en-US" dirty="0"/>
              <a:t>・鎮静作用は弱いが副作用が比較的少ない。</a:t>
            </a:r>
          </a:p>
          <a:p>
            <a:r>
              <a:rPr lang="ja-JP" altLang="en-US" dirty="0"/>
              <a:t>・不安・抑うつ症状、神経症様症状（脅迫症状）を伴う症例、</a:t>
            </a:r>
            <a:endParaRPr lang="en-US" altLang="ja-JP" dirty="0"/>
          </a:p>
          <a:p>
            <a:r>
              <a:rPr lang="ja-JP" altLang="en-US" dirty="0"/>
              <a:t>　症状が安定している維持期等に有効。</a:t>
            </a:r>
          </a:p>
          <a:p>
            <a:r>
              <a:rPr lang="ja-JP" altLang="en-US" dirty="0"/>
              <a:t>・維持期に入って錐体外路症状や高プロラクチン血症などが問題</a:t>
            </a:r>
            <a:endParaRPr lang="en-US" altLang="ja-JP" dirty="0"/>
          </a:p>
          <a:p>
            <a:r>
              <a:rPr lang="ja-JP" altLang="en-US" dirty="0"/>
              <a:t>　となる症例で効果が期待される。</a:t>
            </a:r>
          </a:p>
          <a:p>
            <a:r>
              <a:rPr lang="ja-JP" altLang="en-US" dirty="0"/>
              <a:t>・急性期よりは、長期服用に適した薬である。</a:t>
            </a:r>
          </a:p>
          <a:p>
            <a:r>
              <a:rPr lang="ja-JP" altLang="en-US" dirty="0"/>
              <a:t>・効果が最も強くなる最高血中濃度到達時間：約</a:t>
            </a:r>
            <a:r>
              <a:rPr lang="en-US" altLang="ja-JP" dirty="0"/>
              <a:t>1</a:t>
            </a:r>
            <a:r>
              <a:rPr lang="ja-JP" altLang="en-US" dirty="0"/>
              <a:t>～</a:t>
            </a:r>
            <a:r>
              <a:rPr lang="en-US" altLang="ja-JP" dirty="0"/>
              <a:t>2</a:t>
            </a:r>
            <a:r>
              <a:rPr lang="ja-JP" altLang="en-US" dirty="0"/>
              <a:t>時間、</a:t>
            </a:r>
            <a:endParaRPr lang="en-US" altLang="ja-JP" dirty="0"/>
          </a:p>
          <a:p>
            <a:r>
              <a:rPr lang="ja-JP" altLang="en-US" dirty="0"/>
              <a:t>　</a:t>
            </a:r>
            <a:r>
              <a:rPr lang="zh-TW" altLang="en-US" dirty="0"/>
              <a:t>作用持続時間：約</a:t>
            </a:r>
            <a:r>
              <a:rPr lang="en-US" altLang="zh-TW" dirty="0"/>
              <a:t>5</a:t>
            </a:r>
            <a:r>
              <a:rPr lang="zh-TW" altLang="en-US" dirty="0"/>
              <a:t>～</a:t>
            </a:r>
            <a:r>
              <a:rPr lang="en-US" altLang="zh-TW" dirty="0"/>
              <a:t>8</a:t>
            </a:r>
            <a:r>
              <a:rPr lang="zh-TW" altLang="en-US" dirty="0"/>
              <a:t>時間</a:t>
            </a:r>
          </a:p>
          <a:p>
            <a:endParaRPr lang="ja-JP" altLang="en-US" dirty="0"/>
          </a:p>
        </p:txBody>
      </p:sp>
    </p:spTree>
    <p:extLst>
      <p:ext uri="{BB962C8B-B14F-4D97-AF65-F5344CB8AC3E}">
        <p14:creationId xmlns:p14="http://schemas.microsoft.com/office/powerpoint/2010/main" val="3302011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en-US" altLang="ja-JP" sz="2800" dirty="0"/>
              <a:t>BLN</a:t>
            </a:r>
            <a:r>
              <a:rPr kumimoji="1" lang="ja-JP" altLang="en-US" sz="2800" dirty="0"/>
              <a:t>（ブロナセリン）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719815"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278712" y="394874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1" name="正方形/長方形 10"/>
          <p:cNvSpPr/>
          <p:nvPr/>
        </p:nvSpPr>
        <p:spPr>
          <a:xfrm rot="10800000">
            <a:off x="4278711" y="3414933"/>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467571" y="399094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618028"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23936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①向精神薬と精神医学の歴史</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68580" indent="0">
              <a:buNone/>
            </a:pPr>
            <a:r>
              <a:rPr lang="ja-JP" altLang="ja-JP" dirty="0">
                <a:latin typeface="ＭＳ Ｐ明朝" panose="02020600040205080304" pitchFamily="18" charset="-128"/>
                <a:ea typeface="ＭＳ Ｐ明朝" panose="02020600040205080304" pitchFamily="18" charset="-128"/>
              </a:rPr>
              <a:t>元日本医師会会長の武見太郎は｢精神科は牧畜産業だ｣と発言している。それはどういう意味かを考えてほしい。とりわけ</a:t>
            </a:r>
            <a:r>
              <a:rPr lang="en-US" altLang="ja-JP" dirty="0">
                <a:latin typeface="ＭＳ Ｐ明朝" panose="02020600040205080304" pitchFamily="18" charset="-128"/>
                <a:ea typeface="ＭＳ Ｐ明朝" panose="02020600040205080304" pitchFamily="18" charset="-128"/>
              </a:rPr>
              <a:t>GHQ</a:t>
            </a:r>
            <a:r>
              <a:rPr lang="ja-JP" altLang="ja-JP" dirty="0">
                <a:latin typeface="ＭＳ Ｐ明朝" panose="02020600040205080304" pitchFamily="18" charset="-128"/>
                <a:ea typeface="ＭＳ Ｐ明朝" panose="02020600040205080304" pitchFamily="18" charset="-128"/>
              </a:rPr>
              <a:t>介入以降の精神医学の正体、海外では政治的な抵抗者を精神疾患扱いして合法的に強制入院してきた事実、そもそも統合失調症のドーパミン分泌異常（モノアミン仮説）は仮説であり、実際に人の脳で調べたことはないという事実、近代の精神医学は世界中で検査結果もなく過剰診断し、モノアミン仮説を口実にして人々に投薬してきた事実、その結果として精神科患者が急増し問題視されてきた事実、戦中より現代の方がはるかに精神科患者が多い事実、ロボトミーの事実と抗精神病薬も前頭葉を萎縮させロボトミーと同じ作用がある事実、これらが優生学の思想から起こっていた事実について知っていただ</a:t>
            </a:r>
            <a:r>
              <a:rPr lang="ja-JP" altLang="en-US" dirty="0">
                <a:latin typeface="ＭＳ Ｐ明朝" panose="02020600040205080304" pitchFamily="18" charset="-128"/>
                <a:ea typeface="ＭＳ Ｐ明朝" panose="02020600040205080304" pitchFamily="18" charset="-128"/>
              </a:rPr>
              <a:t>きたい</a:t>
            </a:r>
            <a:r>
              <a:rPr lang="ja-JP" altLang="ja-JP" dirty="0">
                <a:latin typeface="ＭＳ Ｐ明朝" panose="02020600040205080304" pitchFamily="18" charset="-128"/>
                <a:ea typeface="ＭＳ Ｐ明朝" panose="02020600040205080304" pitchFamily="18" charset="-128"/>
              </a:rPr>
              <a:t>。</a:t>
            </a:r>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73752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4154984"/>
          </a:xfrm>
          <a:prstGeom prst="rect">
            <a:avLst/>
          </a:prstGeom>
        </p:spPr>
        <p:txBody>
          <a:bodyPr wrap="square">
            <a:spAutoFit/>
          </a:bodyPr>
          <a:lstStyle/>
          <a:p>
            <a:pPr>
              <a:lnSpc>
                <a:spcPts val="2800"/>
              </a:lnSpc>
            </a:pPr>
            <a:r>
              <a:rPr lang="en-US" altLang="ja-JP" dirty="0">
                <a:latin typeface="ＭＳ Ｐゴシック" panose="020B0600070205080204" pitchFamily="50" charset="-128"/>
                <a:ea typeface="ＭＳ Ｐゴシック" panose="020B0600070205080204" pitchFamily="50" charset="-128"/>
              </a:rPr>
              <a:t>BLN</a:t>
            </a:r>
            <a:r>
              <a:rPr lang="ja-JP" altLang="en-US" dirty="0">
                <a:latin typeface="ＭＳ Ｐゴシック" panose="020B0600070205080204" pitchFamily="50" charset="-128"/>
                <a:ea typeface="ＭＳ Ｐゴシック" panose="020B0600070205080204" pitchFamily="50" charset="-128"/>
              </a:rPr>
              <a:t>（ブロナンセリン）</a:t>
            </a:r>
            <a:r>
              <a:rPr lang="en-US" altLang="ja-JP" dirty="0">
                <a:latin typeface="ＭＳ Ｐゴシック" panose="020B0600070205080204" pitchFamily="50" charset="-128"/>
                <a:ea typeface="ＭＳ Ｐゴシック" panose="020B0600070205080204" pitchFamily="50" charset="-128"/>
              </a:rPr>
              <a:t>SDA</a:t>
            </a:r>
          </a:p>
          <a:p>
            <a:pPr>
              <a:lnSpc>
                <a:spcPts val="2800"/>
              </a:lnSpc>
            </a:pPr>
            <a:r>
              <a:rPr lang="ja-JP" altLang="en-US" dirty="0">
                <a:latin typeface="ＭＳ Ｐゴシック" panose="020B0600070205080204" pitchFamily="50" charset="-128"/>
                <a:ea typeface="ＭＳ Ｐゴシック" panose="020B0600070205080204" pitchFamily="50" charset="-128"/>
              </a:rPr>
              <a:t>・代謝障害による体重増加、過鎮静による眠気、抗</a:t>
            </a:r>
            <a:r>
              <a:rPr lang="en-US" altLang="ja-JP" dirty="0">
                <a:latin typeface="ＭＳ Ｐゴシック" panose="020B0600070205080204" pitchFamily="50" charset="-128"/>
                <a:ea typeface="ＭＳ Ｐゴシック" panose="020B0600070205080204" pitchFamily="50" charset="-128"/>
              </a:rPr>
              <a:t>α1</a:t>
            </a:r>
            <a:r>
              <a:rPr lang="ja-JP" altLang="en-US" dirty="0">
                <a:latin typeface="ＭＳ Ｐゴシック" panose="020B0600070205080204" pitchFamily="50" charset="-128"/>
                <a:ea typeface="ＭＳ Ｐゴシック" panose="020B0600070205080204" pitchFamily="50" charset="-128"/>
              </a:rPr>
              <a:t>作用による起立性低血圧等の副作用が少ない。</a:t>
            </a:r>
          </a:p>
          <a:p>
            <a:pPr>
              <a:lnSpc>
                <a:spcPts val="2800"/>
              </a:lnSpc>
            </a:pPr>
            <a:r>
              <a:rPr lang="ja-JP" altLang="en-US" dirty="0">
                <a:latin typeface="ＭＳ Ｐゴシック" panose="020B0600070205080204" pitchFamily="50" charset="-128"/>
                <a:ea typeface="ＭＳ Ｐゴシック" panose="020B0600070205080204" pitchFamily="50" charset="-128"/>
              </a:rPr>
              <a:t>・服用量が多くなると、ドパミン遮断作用による手のふるえ、こわばり、じっとできないといったＥＰＳがでやすくなる。また、長期服用時は「遅発性ジスキネジア」にも注意が必要。</a:t>
            </a:r>
          </a:p>
          <a:p>
            <a:pPr>
              <a:lnSpc>
                <a:spcPts val="2800"/>
              </a:lnSpc>
            </a:pPr>
            <a:r>
              <a:rPr lang="ja-JP" altLang="en-US" dirty="0">
                <a:latin typeface="ＭＳ Ｐゴシック" panose="020B0600070205080204" pitchFamily="50" charset="-128"/>
                <a:ea typeface="ＭＳ Ｐゴシック" panose="020B0600070205080204" pitchFamily="50" charset="-128"/>
              </a:rPr>
              <a:t>・代謝に悪影響を及ぼしにくい。</a:t>
            </a:r>
          </a:p>
          <a:p>
            <a:pPr>
              <a:lnSpc>
                <a:spcPts val="2800"/>
              </a:lnSpc>
            </a:pPr>
            <a:r>
              <a:rPr lang="ja-JP" altLang="en-US" dirty="0">
                <a:latin typeface="ＭＳ Ｐゴシック" panose="020B0600070205080204" pitchFamily="50" charset="-128"/>
                <a:ea typeface="ＭＳ Ｐゴシック" panose="020B0600070205080204" pitchFamily="50" charset="-128"/>
              </a:rPr>
              <a:t>・脂溶性が高く、連日服用を行っていくことで、半減期：</a:t>
            </a:r>
            <a:r>
              <a:rPr lang="en-US" altLang="ja-JP" dirty="0">
                <a:latin typeface="ＭＳ Ｐゴシック" panose="020B0600070205080204" pitchFamily="50" charset="-128"/>
                <a:ea typeface="ＭＳ Ｐゴシック" panose="020B0600070205080204" pitchFamily="50" charset="-128"/>
              </a:rPr>
              <a:t>67.9</a:t>
            </a:r>
            <a:r>
              <a:rPr lang="ja-JP" altLang="en-US" dirty="0">
                <a:latin typeface="ＭＳ Ｐゴシック" panose="020B0600070205080204" pitchFamily="50" charset="-128"/>
                <a:ea typeface="ＭＳ Ｐゴシック" panose="020B0600070205080204" pitchFamily="50" charset="-128"/>
              </a:rPr>
              <a:t>時間まで延び、薬が身体から抜けにくくなる。</a:t>
            </a:r>
          </a:p>
          <a:p>
            <a:r>
              <a:rPr lang="ja-JP" altLang="en-US" dirty="0">
                <a:latin typeface="ＭＳ Ｐゴシック" panose="020B0600070205080204" pitchFamily="50" charset="-128"/>
                <a:ea typeface="ＭＳ Ｐゴシック" panose="020B0600070205080204" pitchFamily="50" charset="-128"/>
              </a:rPr>
              <a:t>・効果が最も強くなる最高血中濃度到達時間：約</a:t>
            </a:r>
            <a:r>
              <a:rPr lang="en-US" altLang="ja-JP" dirty="0">
                <a:latin typeface="ＭＳ Ｐゴシック" panose="020B0600070205080204" pitchFamily="50" charset="-128"/>
                <a:ea typeface="ＭＳ Ｐゴシック" panose="020B0600070205080204" pitchFamily="50" charset="-128"/>
              </a:rPr>
              <a:t>1.5</a:t>
            </a:r>
            <a:r>
              <a:rPr lang="ja-JP" altLang="en-US" dirty="0">
                <a:latin typeface="ＭＳ Ｐゴシック" panose="020B0600070205080204" pitchFamily="50" charset="-128"/>
                <a:ea typeface="ＭＳ Ｐゴシック" panose="020B0600070205080204" pitchFamily="50" charset="-128"/>
              </a:rPr>
              <a:t>時間、</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作用持続時間：約</a:t>
            </a:r>
            <a:r>
              <a:rPr lang="en-US" altLang="zh-TW"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16</a:t>
            </a:r>
            <a:r>
              <a:rPr lang="zh-TW" altLang="en-US" dirty="0">
                <a:latin typeface="ＭＳ Ｐゴシック" panose="020B0600070205080204" pitchFamily="50" charset="-128"/>
                <a:ea typeface="ＭＳ Ｐゴシック" panose="020B0600070205080204" pitchFamily="50" charset="-128"/>
              </a:rPr>
              <a:t>時間</a:t>
            </a:r>
          </a:p>
          <a:p>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982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OLZ</a:t>
            </a:r>
            <a:r>
              <a:rPr kumimoji="1" lang="ja-JP" altLang="en-US" sz="2800" dirty="0"/>
              <a:t>（オランザピン）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278711" y="3414933"/>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383412" y="345713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5" name="正方形/長方形 14"/>
          <p:cNvSpPr/>
          <p:nvPr/>
        </p:nvSpPr>
        <p:spPr>
          <a:xfrm rot="10800000">
            <a:off x="5383413" y="290546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618028"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8" name="正方形/長方形 17"/>
          <p:cNvSpPr/>
          <p:nvPr/>
        </p:nvSpPr>
        <p:spPr>
          <a:xfrm rot="10800000">
            <a:off x="6618029"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779027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775393"/>
          </a:xfrm>
          <a:prstGeom prst="rect">
            <a:avLst/>
          </a:prstGeom>
        </p:spPr>
        <p:txBody>
          <a:bodyPr wrap="square">
            <a:spAutoFit/>
          </a:bodyPr>
          <a:lstStyle/>
          <a:p>
            <a:pPr>
              <a:lnSpc>
                <a:spcPts val="2800"/>
              </a:lnSpc>
            </a:pPr>
            <a:r>
              <a:rPr lang="en-US" altLang="ja-JP" dirty="0"/>
              <a:t>OLZ</a:t>
            </a:r>
            <a:r>
              <a:rPr lang="ja-JP" altLang="en-US" dirty="0"/>
              <a:t>（オランザピン）</a:t>
            </a:r>
            <a:r>
              <a:rPr lang="en-US" altLang="ja-JP" dirty="0"/>
              <a:t>MARTA</a:t>
            </a:r>
          </a:p>
          <a:p>
            <a:r>
              <a:rPr lang="ja-JP" altLang="en-US" dirty="0"/>
              <a:t>・統合失調症のみならず、双極性障害のうつ病相の治療、難治性</a:t>
            </a:r>
            <a:endParaRPr lang="en-US" altLang="ja-JP" dirty="0"/>
          </a:p>
          <a:p>
            <a:r>
              <a:rPr lang="ja-JP" altLang="en-US" dirty="0"/>
              <a:t>　うつ病の治療にも有用。</a:t>
            </a:r>
          </a:p>
          <a:p>
            <a:r>
              <a:rPr lang="ja-JP" altLang="en-US" dirty="0"/>
              <a:t>・やる気が出ない・外に出たくないなどの陰性症状や、抑うつ症状</a:t>
            </a:r>
            <a:endParaRPr lang="en-US" altLang="ja-JP" dirty="0"/>
          </a:p>
          <a:p>
            <a:r>
              <a:rPr lang="ja-JP" altLang="en-US" dirty="0"/>
              <a:t>　が強い症状、あるいは陽性症状にも効果があり、急性期から慢性</a:t>
            </a:r>
            <a:endParaRPr lang="en-US" altLang="ja-JP" dirty="0"/>
          </a:p>
          <a:p>
            <a:r>
              <a:rPr lang="ja-JP" altLang="en-US" dirty="0"/>
              <a:t>　期まで適応範囲が広い薬。</a:t>
            </a:r>
          </a:p>
          <a:p>
            <a:r>
              <a:rPr lang="ja-JP" altLang="en-US" dirty="0"/>
              <a:t>・過鎮静と体重増加がよく見られる副作用。体重増加は約</a:t>
            </a:r>
            <a:r>
              <a:rPr lang="en-US" altLang="ja-JP" dirty="0"/>
              <a:t>3</a:t>
            </a:r>
            <a:r>
              <a:rPr lang="ja-JP" altLang="en-US" dirty="0"/>
              <a:t>分の</a:t>
            </a:r>
            <a:r>
              <a:rPr lang="en-US" altLang="ja-JP" dirty="0"/>
              <a:t>1</a:t>
            </a:r>
            <a:r>
              <a:rPr lang="ja-JP" altLang="en-US" dirty="0"/>
              <a:t>に</a:t>
            </a:r>
            <a:endParaRPr lang="en-US" altLang="ja-JP" dirty="0"/>
          </a:p>
          <a:p>
            <a:r>
              <a:rPr lang="ja-JP" altLang="en-US" dirty="0"/>
              <a:t>　現れるとされている。</a:t>
            </a:r>
          </a:p>
          <a:p>
            <a:r>
              <a:rPr lang="ja-JP" altLang="en-US" dirty="0"/>
              <a:t>・鎮静は服用開始時や増量時に見られるが、通常は数週間で消失。</a:t>
            </a:r>
          </a:p>
          <a:p>
            <a:r>
              <a:rPr lang="ja-JP" altLang="en-US" dirty="0"/>
              <a:t>・抗コリン作用（口渇、便秘、かすみ目など）が見られる。</a:t>
            </a:r>
            <a:endParaRPr lang="en-US" altLang="ja-JP" dirty="0"/>
          </a:p>
          <a:p>
            <a:r>
              <a:rPr lang="ja-JP" altLang="en-US" dirty="0"/>
              <a:t>　プロラクチンの上昇作用は少ない。</a:t>
            </a:r>
          </a:p>
          <a:p>
            <a:r>
              <a:rPr lang="ja-JP" altLang="en-US" dirty="0"/>
              <a:t>・血糖上昇の副作用があり、糖尿病の患者、糖尿病の既往のある患者</a:t>
            </a:r>
            <a:endParaRPr lang="en-US" altLang="ja-JP" dirty="0"/>
          </a:p>
          <a:p>
            <a:r>
              <a:rPr lang="ja-JP" altLang="en-US" dirty="0"/>
              <a:t>　には禁忌。</a:t>
            </a:r>
          </a:p>
        </p:txBody>
      </p:sp>
    </p:spTree>
    <p:extLst>
      <p:ext uri="{BB962C8B-B14F-4D97-AF65-F5344CB8AC3E}">
        <p14:creationId xmlns:p14="http://schemas.microsoft.com/office/powerpoint/2010/main" val="3173741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1282402"/>
          </a:xfrm>
          <a:prstGeom prst="rect">
            <a:avLst/>
          </a:prstGeom>
        </p:spPr>
        <p:txBody>
          <a:bodyPr wrap="square">
            <a:spAutoFit/>
          </a:bodyPr>
          <a:lstStyle/>
          <a:p>
            <a:pPr>
              <a:lnSpc>
                <a:spcPts val="2800"/>
              </a:lnSpc>
            </a:pPr>
            <a:r>
              <a:rPr lang="en-US" altLang="ja-JP" dirty="0"/>
              <a:t>OLZ</a:t>
            </a:r>
            <a:r>
              <a:rPr lang="ja-JP" altLang="en-US" dirty="0"/>
              <a:t>（オランザピン）</a:t>
            </a:r>
            <a:r>
              <a:rPr lang="en-US" altLang="ja-JP" dirty="0"/>
              <a:t>MARTA</a:t>
            </a:r>
          </a:p>
          <a:p>
            <a:r>
              <a:rPr lang="ja-JP" altLang="en-US" dirty="0"/>
              <a:t>・効果が最も強くなる最高血中濃度到達時間：約</a:t>
            </a:r>
            <a:r>
              <a:rPr lang="en-US" altLang="ja-JP" dirty="0"/>
              <a:t>5</a:t>
            </a:r>
            <a:r>
              <a:rPr lang="ja-JP" altLang="en-US" dirty="0"/>
              <a:t>時間、</a:t>
            </a:r>
            <a:endParaRPr lang="en-US" altLang="ja-JP" dirty="0"/>
          </a:p>
          <a:p>
            <a:r>
              <a:rPr lang="ja-JP" altLang="en-US" dirty="0"/>
              <a:t>　</a:t>
            </a:r>
            <a:r>
              <a:rPr lang="zh-TW" altLang="en-US" dirty="0"/>
              <a:t>作用持続時間：約</a:t>
            </a:r>
            <a:r>
              <a:rPr lang="en-US" altLang="zh-TW" dirty="0"/>
              <a:t>28</a:t>
            </a:r>
            <a:r>
              <a:rPr lang="zh-TW" altLang="en-US" dirty="0"/>
              <a:t>時間</a:t>
            </a:r>
          </a:p>
          <a:p>
            <a:endParaRPr lang="ja-JP" altLang="en-US" dirty="0"/>
          </a:p>
        </p:txBody>
      </p:sp>
    </p:spTree>
    <p:extLst>
      <p:ext uri="{BB962C8B-B14F-4D97-AF65-F5344CB8AC3E}">
        <p14:creationId xmlns:p14="http://schemas.microsoft.com/office/powerpoint/2010/main" val="3457454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QUE</a:t>
            </a:r>
            <a:r>
              <a:rPr kumimoji="1" lang="ja-JP" altLang="en-US" sz="2800" dirty="0"/>
              <a:t>（クエチアピン）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803973"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rot="10800000">
            <a:off x="1803972"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99973" y="3428999"/>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383412" y="345713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5" name="正方形/長方形 14"/>
          <p:cNvSpPr/>
          <p:nvPr/>
        </p:nvSpPr>
        <p:spPr>
          <a:xfrm rot="10800000">
            <a:off x="5383413" y="290546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46941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026470"/>
          </a:xfrm>
          <a:prstGeom prst="rect">
            <a:avLst/>
          </a:prstGeom>
        </p:spPr>
        <p:txBody>
          <a:bodyPr wrap="square">
            <a:spAutoFit/>
          </a:bodyPr>
          <a:lstStyle/>
          <a:p>
            <a:pPr>
              <a:lnSpc>
                <a:spcPts val="2800"/>
              </a:lnSpc>
            </a:pPr>
            <a:r>
              <a:rPr lang="en-US" altLang="ja-JP" dirty="0"/>
              <a:t>QUE</a:t>
            </a:r>
            <a:r>
              <a:rPr lang="ja-JP" altLang="en-US" dirty="0"/>
              <a:t>（クエチアピン）</a:t>
            </a:r>
            <a:r>
              <a:rPr lang="en-US" altLang="ja-JP" dirty="0"/>
              <a:t>MARTA</a:t>
            </a:r>
          </a:p>
          <a:p>
            <a:pPr>
              <a:lnSpc>
                <a:spcPts val="2800"/>
              </a:lnSpc>
            </a:pPr>
            <a:r>
              <a:rPr lang="ja-JP" altLang="en-US"/>
              <a:t>・アカシジアが出にくい</a:t>
            </a:r>
            <a:endParaRPr lang="en-US" altLang="ja-JP" dirty="0"/>
          </a:p>
          <a:p>
            <a:r>
              <a:rPr lang="ja-JP" altLang="en-US" dirty="0"/>
              <a:t>・錐体外路症状が出やすい人、睡眠障害が目立つ人、軽症から中等症</a:t>
            </a:r>
            <a:endParaRPr lang="en-US" altLang="ja-JP" dirty="0"/>
          </a:p>
          <a:p>
            <a:r>
              <a:rPr lang="ja-JP" altLang="en-US" dirty="0"/>
              <a:t>　の精神症状を有する人に適する。</a:t>
            </a:r>
          </a:p>
          <a:p>
            <a:r>
              <a:rPr lang="ja-JP" altLang="en-US" dirty="0"/>
              <a:t>・よく見られる副作用は過鎮静、立ちくらみ（起立性低血圧）、</a:t>
            </a:r>
            <a:endParaRPr lang="en-US" altLang="ja-JP" dirty="0"/>
          </a:p>
          <a:p>
            <a:r>
              <a:rPr lang="ja-JP" altLang="en-US" dirty="0"/>
              <a:t>　体重増加。錐体外路症状、プロラクチン上昇作用が極めて少ない。</a:t>
            </a:r>
          </a:p>
          <a:p>
            <a:r>
              <a:rPr lang="ja-JP" altLang="en-US" dirty="0"/>
              <a:t>・血糖上昇の副作用があり、糖尿病の患者、糖尿病の既往のある患者</a:t>
            </a:r>
            <a:endParaRPr lang="en-US" altLang="ja-JP" dirty="0"/>
          </a:p>
          <a:p>
            <a:r>
              <a:rPr lang="ja-JP" altLang="en-US" dirty="0"/>
              <a:t>　には禁忌。食欲増加と体重増加には充分な注意が必要。</a:t>
            </a:r>
          </a:p>
          <a:p>
            <a:r>
              <a:rPr lang="ja-JP" altLang="en-US" dirty="0"/>
              <a:t>・効果が最も強くなる最高血中濃度到達時間：約</a:t>
            </a:r>
            <a:r>
              <a:rPr lang="en-US" altLang="ja-JP" dirty="0"/>
              <a:t>2</a:t>
            </a:r>
            <a:r>
              <a:rPr lang="ja-JP" altLang="en-US" dirty="0"/>
              <a:t>時間半、</a:t>
            </a:r>
            <a:endParaRPr lang="en-US" altLang="ja-JP" dirty="0"/>
          </a:p>
          <a:p>
            <a:r>
              <a:rPr lang="ja-JP" altLang="en-US" dirty="0"/>
              <a:t>　</a:t>
            </a:r>
            <a:r>
              <a:rPr lang="zh-TW" altLang="en-US" dirty="0"/>
              <a:t>作用持続時間：約</a:t>
            </a:r>
            <a:r>
              <a:rPr lang="en-US" altLang="zh-TW" dirty="0"/>
              <a:t>3</a:t>
            </a:r>
            <a:r>
              <a:rPr lang="zh-TW" altLang="en-US" dirty="0"/>
              <a:t>時間</a:t>
            </a:r>
          </a:p>
        </p:txBody>
      </p:sp>
    </p:spTree>
    <p:extLst>
      <p:ext uri="{BB962C8B-B14F-4D97-AF65-F5344CB8AC3E}">
        <p14:creationId xmlns:p14="http://schemas.microsoft.com/office/powerpoint/2010/main" val="2597704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ja-JP" altLang="en-US" sz="2800" dirty="0"/>
              <a:t>アセナピン（</a:t>
            </a:r>
            <a:r>
              <a:rPr kumimoji="1" lang="ja-JP" altLang="en-US" sz="2800" dirty="0"/>
              <a:t>シクレスト）</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719815"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15816" y="287732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383412" y="345713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5" name="正方形/長方形 14"/>
          <p:cNvSpPr/>
          <p:nvPr/>
        </p:nvSpPr>
        <p:spPr>
          <a:xfrm rot="10800000">
            <a:off x="5383413" y="290546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2923207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775393"/>
          </a:xfrm>
          <a:prstGeom prst="rect">
            <a:avLst/>
          </a:prstGeom>
        </p:spPr>
        <p:txBody>
          <a:bodyPr wrap="square">
            <a:spAutoFit/>
          </a:bodyPr>
          <a:lstStyle/>
          <a:p>
            <a:pPr>
              <a:lnSpc>
                <a:spcPts val="2800"/>
              </a:lnSpc>
            </a:pPr>
            <a:r>
              <a:rPr lang="ja-JP" altLang="en-US" dirty="0"/>
              <a:t>アセナピン（シクレスト）</a:t>
            </a:r>
            <a:r>
              <a:rPr lang="en-US" altLang="ja-JP" dirty="0"/>
              <a:t>MARTA</a:t>
            </a:r>
          </a:p>
          <a:p>
            <a:r>
              <a:rPr lang="ja-JP" altLang="en-US" dirty="0"/>
              <a:t>・</a:t>
            </a:r>
            <a:r>
              <a:rPr lang="en-US" altLang="ja-JP" dirty="0"/>
              <a:t>MARTA</a:t>
            </a:r>
            <a:r>
              <a:rPr lang="ja-JP" altLang="en-US" dirty="0"/>
              <a:t>の中では代謝への悪影響が少なく、糖尿病の患者さんにも使える。また、抗コリン作用が少ない。</a:t>
            </a:r>
          </a:p>
          <a:p>
            <a:r>
              <a:rPr lang="ja-JP" altLang="en-US" dirty="0"/>
              <a:t>・シクレストの承認時の副作用報告では、傾眠（</a:t>
            </a:r>
            <a:r>
              <a:rPr lang="en-US" altLang="ja-JP" dirty="0"/>
              <a:t>12.9</a:t>
            </a:r>
            <a:r>
              <a:rPr lang="ja-JP" altLang="en-US" dirty="0"/>
              <a:t>％）、口の感覚鈍麻（</a:t>
            </a:r>
            <a:r>
              <a:rPr lang="en-US" altLang="ja-JP" dirty="0"/>
              <a:t>10.1</a:t>
            </a:r>
            <a:r>
              <a:rPr lang="ja-JP" altLang="en-US" dirty="0"/>
              <a:t>％）、アカシジア（</a:t>
            </a:r>
            <a:r>
              <a:rPr lang="en-US" altLang="ja-JP" dirty="0"/>
              <a:t>8.4</a:t>
            </a:r>
            <a:r>
              <a:rPr lang="ja-JP" altLang="en-US" dirty="0"/>
              <a:t>％％）、錐体外路障害（</a:t>
            </a:r>
            <a:r>
              <a:rPr lang="en-US" altLang="ja-JP" dirty="0"/>
              <a:t>6.3</a:t>
            </a:r>
            <a:r>
              <a:rPr lang="ja-JP" altLang="en-US" dirty="0"/>
              <a:t>％）、体重増加（</a:t>
            </a:r>
            <a:r>
              <a:rPr lang="en-US" altLang="ja-JP" dirty="0"/>
              <a:t>6.3</a:t>
            </a:r>
            <a:r>
              <a:rPr lang="ja-JP" altLang="en-US" dirty="0"/>
              <a:t>％）、浮動性めまい（</a:t>
            </a:r>
            <a:r>
              <a:rPr lang="en-US" altLang="ja-JP" dirty="0"/>
              <a:t>5.2</a:t>
            </a:r>
            <a:r>
              <a:rPr lang="ja-JP" altLang="en-US" dirty="0"/>
              <a:t>％）</a:t>
            </a:r>
          </a:p>
          <a:p>
            <a:r>
              <a:rPr lang="ja-JP" altLang="en-US" dirty="0"/>
              <a:t>・お薬を飲みこんでしまうと肝臓で分解されてしまい、効果が減弱してしまう。（初回通過効果が大きい）このため、溶けたお薬を舌下や頬壁にそのままにしておく必要がある。</a:t>
            </a:r>
            <a:r>
              <a:rPr lang="en-US" altLang="ja-JP" dirty="0"/>
              <a:t>2</a:t>
            </a:r>
            <a:r>
              <a:rPr lang="ja-JP" altLang="en-US" dirty="0"/>
              <a:t>分で</a:t>
            </a:r>
            <a:r>
              <a:rPr lang="en-US" altLang="ja-JP" dirty="0"/>
              <a:t>80%</a:t>
            </a:r>
            <a:r>
              <a:rPr lang="ja-JP" altLang="en-US" dirty="0"/>
              <a:t>、</a:t>
            </a:r>
            <a:r>
              <a:rPr lang="en-US" altLang="ja-JP" dirty="0"/>
              <a:t>5</a:t>
            </a:r>
            <a:r>
              <a:rPr lang="ja-JP" altLang="en-US" dirty="0"/>
              <a:t>分で</a:t>
            </a:r>
            <a:r>
              <a:rPr lang="en-US" altLang="ja-JP" dirty="0"/>
              <a:t>90%</a:t>
            </a:r>
            <a:r>
              <a:rPr lang="ja-JP" altLang="en-US" dirty="0"/>
              <a:t>吸収されることがわかっている。</a:t>
            </a:r>
            <a:endParaRPr lang="en-US" altLang="ja-JP" dirty="0"/>
          </a:p>
          <a:p>
            <a:r>
              <a:rPr lang="ja-JP" altLang="en-US" dirty="0"/>
              <a:t>・効果が最も強くなる最高血中濃度到達時間：約</a:t>
            </a:r>
            <a:r>
              <a:rPr lang="en-US" altLang="ja-JP" dirty="0"/>
              <a:t>1</a:t>
            </a:r>
            <a:r>
              <a:rPr lang="ja-JP" altLang="en-US" dirty="0"/>
              <a:t>時間、</a:t>
            </a:r>
            <a:endParaRPr lang="en-US" altLang="ja-JP" dirty="0"/>
          </a:p>
          <a:p>
            <a:r>
              <a:rPr lang="ja-JP" altLang="en-US" dirty="0"/>
              <a:t>　</a:t>
            </a:r>
            <a:r>
              <a:rPr lang="zh-TW" altLang="en-US" dirty="0"/>
              <a:t>作用持続時間：約</a:t>
            </a:r>
            <a:r>
              <a:rPr lang="en-US" altLang="zh-TW" dirty="0"/>
              <a:t>24</a:t>
            </a:r>
            <a:r>
              <a:rPr lang="zh-TW" altLang="en-US" dirty="0"/>
              <a:t>時間</a:t>
            </a:r>
          </a:p>
          <a:p>
            <a:endParaRPr lang="ja-JP" altLang="en-US" dirty="0"/>
          </a:p>
        </p:txBody>
      </p:sp>
    </p:spTree>
    <p:extLst>
      <p:ext uri="{BB962C8B-B14F-4D97-AF65-F5344CB8AC3E}">
        <p14:creationId xmlns:p14="http://schemas.microsoft.com/office/powerpoint/2010/main" val="1663333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CLO</a:t>
            </a:r>
            <a:r>
              <a:rPr kumimoji="1" lang="ja-JP" altLang="en-US" sz="2800" dirty="0"/>
              <a:t>（クロザピン）</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803972"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383412" y="3457134"/>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5" name="正方形/長方形 14"/>
          <p:cNvSpPr/>
          <p:nvPr/>
        </p:nvSpPr>
        <p:spPr>
          <a:xfrm rot="10800000">
            <a:off x="5383413" y="290546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6" name="正方形/長方形 15"/>
          <p:cNvSpPr/>
          <p:nvPr/>
        </p:nvSpPr>
        <p:spPr>
          <a:xfrm rot="10800000">
            <a:off x="6618029"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7" name="正方形/長方形 16"/>
          <p:cNvSpPr/>
          <p:nvPr/>
        </p:nvSpPr>
        <p:spPr>
          <a:xfrm rot="10800000">
            <a:off x="6618028"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8" name="正方形/長方形 17"/>
          <p:cNvSpPr/>
          <p:nvPr/>
        </p:nvSpPr>
        <p:spPr>
          <a:xfrm rot="10800000">
            <a:off x="6618029" y="287732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305449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4042132"/>
          </a:xfrm>
          <a:prstGeom prst="rect">
            <a:avLst/>
          </a:prstGeom>
        </p:spPr>
        <p:txBody>
          <a:bodyPr wrap="square">
            <a:spAutoFit/>
          </a:bodyPr>
          <a:lstStyle/>
          <a:p>
            <a:pPr>
              <a:lnSpc>
                <a:spcPts val="2800"/>
              </a:lnSpc>
            </a:pPr>
            <a:r>
              <a:rPr lang="en-US" altLang="ja-JP" dirty="0"/>
              <a:t>CLO</a:t>
            </a:r>
            <a:r>
              <a:rPr lang="ja-JP" altLang="en-US" dirty="0"/>
              <a:t>（クロザピン）</a:t>
            </a:r>
            <a:r>
              <a:rPr lang="en-US" altLang="ja-JP" dirty="0"/>
              <a:t>MARTA</a:t>
            </a:r>
          </a:p>
          <a:p>
            <a:pPr>
              <a:lnSpc>
                <a:spcPts val="2800"/>
              </a:lnSpc>
            </a:pPr>
            <a:r>
              <a:rPr lang="ja-JP" altLang="en-US" dirty="0">
                <a:latin typeface="ＭＳ Ｐゴシック" panose="020B0600070205080204" pitchFamily="50" charset="-128"/>
                <a:ea typeface="ＭＳ Ｐゴシック" panose="020B0600070205080204" pitchFamily="50" charset="-128"/>
              </a:rPr>
              <a:t>・従来の定型抗精神病薬とは効き方が違う非定型抗精神病薬。治療抵抗性統合失調症の患者様に対して、効果があることが世界で唯一認められ、現在</a:t>
            </a:r>
            <a:r>
              <a:rPr lang="en-US" altLang="ja-JP" dirty="0">
                <a:latin typeface="ＭＳ Ｐゴシック" panose="020B0600070205080204" pitchFamily="50" charset="-128"/>
                <a:ea typeface="ＭＳ Ｐゴシック" panose="020B0600070205080204" pitchFamily="50" charset="-128"/>
              </a:rPr>
              <a:t>97</a:t>
            </a:r>
            <a:r>
              <a:rPr lang="ja-JP" altLang="en-US" dirty="0">
                <a:latin typeface="ＭＳ Ｐゴシック" panose="020B0600070205080204" pitchFamily="50" charset="-128"/>
                <a:ea typeface="ＭＳ Ｐゴシック" panose="020B0600070205080204" pitchFamily="50" charset="-128"/>
              </a:rPr>
              <a:t>カ国で使用されている。日本でも</a:t>
            </a:r>
            <a:r>
              <a:rPr lang="en-US" altLang="ja-JP" dirty="0">
                <a:latin typeface="ＭＳ Ｐゴシック" panose="020B0600070205080204" pitchFamily="50" charset="-128"/>
                <a:ea typeface="ＭＳ Ｐゴシック" panose="020B0600070205080204" pitchFamily="50" charset="-128"/>
              </a:rPr>
              <a:t>2009</a:t>
            </a:r>
            <a:r>
              <a:rPr lang="ja-JP" altLang="en-US" dirty="0">
                <a:latin typeface="ＭＳ Ｐゴシック" panose="020B0600070205080204" pitchFamily="50" charset="-128"/>
                <a:ea typeface="ＭＳ Ｐゴシック" panose="020B0600070205080204" pitchFamily="50" charset="-128"/>
              </a:rPr>
              <a:t>年から使われ始め、研修を受けた登録病院・医師のもとで、使用されている。</a:t>
            </a:r>
          </a:p>
          <a:p>
            <a:pPr>
              <a:lnSpc>
                <a:spcPts val="2800"/>
              </a:lnSpc>
            </a:pPr>
            <a:r>
              <a:rPr lang="ja-JP" altLang="en-US" dirty="0">
                <a:latin typeface="ＭＳ Ｐゴシック" panose="020B0600070205080204" pitchFamily="50" charset="-128"/>
                <a:ea typeface="ＭＳ Ｐゴシック" panose="020B0600070205080204" pitchFamily="50" charset="-128"/>
              </a:rPr>
              <a:t>・開発は１９６０年代と比較的古く、セロトニン・ドーパミン拮抗薬（いわゆるＳＤＡ）開発のさきがけとなった薬剤。発売後まもなく、無顆粒球症などの重篤な副作用が問題となり、世界的に製造･販売が一時停止され、日本での開発も進まなかった。ところが、その後 既存薬の無効例に対する有用性が改めて見直され、アメリカやイギリスで再び使用されるようになった。そして日本でも、厳重な管理体制をとることを条件に承認される運びとなった。</a:t>
            </a:r>
          </a:p>
        </p:txBody>
      </p:sp>
    </p:spTree>
    <p:extLst>
      <p:ext uri="{BB962C8B-B14F-4D97-AF65-F5344CB8AC3E}">
        <p14:creationId xmlns:p14="http://schemas.microsoft.com/office/powerpoint/2010/main" val="319150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ご清聴ありがとうございました</a:t>
            </a:r>
          </a:p>
        </p:txBody>
      </p:sp>
      <p:sp>
        <p:nvSpPr>
          <p:cNvPr id="3" name="コンテンツ プレースホルダー 2"/>
          <p:cNvSpPr>
            <a:spLocks noGrp="1"/>
          </p:cNvSpPr>
          <p:nvPr>
            <p:ph idx="1"/>
          </p:nvPr>
        </p:nvSpPr>
        <p:spPr/>
        <p:txBody>
          <a:bodyPr/>
          <a:lstStyle/>
          <a:p>
            <a:pPr marL="6858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01857776"/>
              </p:ext>
            </p:extLst>
          </p:nvPr>
        </p:nvGraphicFramePr>
        <p:xfrm>
          <a:off x="0" y="0"/>
          <a:ext cx="9144000" cy="6922367"/>
        </p:xfrm>
        <a:graphic>
          <a:graphicData uri="http://schemas.openxmlformats.org/drawingml/2006/table">
            <a:tbl>
              <a:tblPr firstRow="1" firstCol="1" bandRow="1">
                <a:tableStyleId>{5C22544A-7EE6-4342-B048-85BDC9FD1C3A}</a:tableStyleId>
              </a:tblPr>
              <a:tblGrid>
                <a:gridCol w="575666">
                  <a:extLst>
                    <a:ext uri="{9D8B030D-6E8A-4147-A177-3AD203B41FA5}">
                      <a16:colId xmlns:a16="http://schemas.microsoft.com/office/drawing/2014/main" val="20000"/>
                    </a:ext>
                  </a:extLst>
                </a:gridCol>
                <a:gridCol w="4284366">
                  <a:extLst>
                    <a:ext uri="{9D8B030D-6E8A-4147-A177-3AD203B41FA5}">
                      <a16:colId xmlns:a16="http://schemas.microsoft.com/office/drawing/2014/main" val="20001"/>
                    </a:ext>
                  </a:extLst>
                </a:gridCol>
                <a:gridCol w="4283968">
                  <a:extLst>
                    <a:ext uri="{9D8B030D-6E8A-4147-A177-3AD203B41FA5}">
                      <a16:colId xmlns:a16="http://schemas.microsoft.com/office/drawing/2014/main" val="20002"/>
                    </a:ext>
                  </a:extLst>
                </a:gridCol>
              </a:tblGrid>
              <a:tr h="476672">
                <a:tc>
                  <a:txBody>
                    <a:bodyPr/>
                    <a:lstStyle/>
                    <a:p>
                      <a:pPr>
                        <a:spcAft>
                          <a:spcPts val="0"/>
                        </a:spcAft>
                      </a:pPr>
                      <a:r>
                        <a:rPr lang="en-US" sz="1800" kern="0" dirty="0">
                          <a:effectLst/>
                        </a:rPr>
                        <a:t> </a:t>
                      </a:r>
                      <a:endParaRPr lang="ja-JP" sz="1600" kern="100" dirty="0">
                        <a:effectLst/>
                        <a:latin typeface="Century"/>
                        <a:ea typeface="ＭＳ 明朝"/>
                        <a:cs typeface="Times New Roman"/>
                      </a:endParaRPr>
                    </a:p>
                  </a:txBody>
                  <a:tcPr marL="52626" marR="52626" marT="0" marB="0"/>
                </a:tc>
                <a:tc>
                  <a:txBody>
                    <a:bodyPr/>
                    <a:lstStyle/>
                    <a:p>
                      <a:pPr>
                        <a:spcAft>
                          <a:spcPts val="0"/>
                        </a:spcAft>
                      </a:pPr>
                      <a:r>
                        <a:rPr kumimoji="1" lang="ja-JP" altLang="ja-JP" sz="1600" b="1" kern="1200" dirty="0">
                          <a:solidFill>
                            <a:schemeClr val="lt1"/>
                          </a:solidFill>
                          <a:effectLst/>
                          <a:latin typeface="+mn-lt"/>
                          <a:ea typeface="+mn-ea"/>
                          <a:cs typeface="+mn-cs"/>
                        </a:rPr>
                        <a:t>福祉分野のストレングスモデル</a:t>
                      </a:r>
                      <a:r>
                        <a:rPr kumimoji="1" lang="en-US" altLang="ja-JP" sz="1600" b="1" kern="1200" dirty="0">
                          <a:solidFill>
                            <a:schemeClr val="lt1"/>
                          </a:solidFill>
                          <a:effectLst/>
                          <a:latin typeface="+mn-lt"/>
                          <a:ea typeface="+mn-ea"/>
                          <a:cs typeface="+mn-cs"/>
                        </a:rPr>
                        <a:t> </a:t>
                      </a:r>
                    </a:p>
                    <a:p>
                      <a:pPr algn="ctr">
                        <a:spcAft>
                          <a:spcPts val="0"/>
                        </a:spcAft>
                      </a:pPr>
                      <a:r>
                        <a:rPr kumimoji="1" lang="ja-JP" altLang="ja-JP" sz="1800" b="1" kern="1200" dirty="0">
                          <a:solidFill>
                            <a:schemeClr val="lt1"/>
                          </a:solidFill>
                          <a:effectLst/>
                          <a:latin typeface="+mn-lt"/>
                          <a:ea typeface="+mn-ea"/>
                          <a:cs typeface="+mn-cs"/>
                        </a:rPr>
                        <a:t>リカバリー志向</a:t>
                      </a:r>
                      <a:endParaRPr lang="ja-JP" sz="1600" kern="100" dirty="0">
                        <a:effectLst/>
                        <a:latin typeface="Century"/>
                        <a:ea typeface="ＭＳ 明朝"/>
                        <a:cs typeface="Times New Roman"/>
                      </a:endParaRPr>
                    </a:p>
                  </a:txBody>
                  <a:tcPr marL="52626" marR="52626" marT="0" marB="0"/>
                </a:tc>
                <a:tc>
                  <a:txBody>
                    <a:bodyPr/>
                    <a:lstStyle/>
                    <a:p>
                      <a:pPr>
                        <a:spcAft>
                          <a:spcPts val="0"/>
                        </a:spcAft>
                      </a:pPr>
                      <a:r>
                        <a:rPr lang="ja-JP" altLang="en-US" sz="1800" kern="0" dirty="0">
                          <a:effectLst/>
                        </a:rPr>
                        <a:t>　</a:t>
                      </a:r>
                      <a:endParaRPr lang="en-US" altLang="ja-JP" sz="1800" kern="0" dirty="0">
                        <a:effectLst/>
                      </a:endParaRPr>
                    </a:p>
                    <a:p>
                      <a:pPr algn="ctr">
                        <a:spcAft>
                          <a:spcPts val="0"/>
                        </a:spcAft>
                      </a:pPr>
                      <a:r>
                        <a:rPr lang="ja-JP" sz="1800" kern="0" dirty="0">
                          <a:effectLst/>
                        </a:rPr>
                        <a:t>非リカバリー志向</a:t>
                      </a:r>
                      <a:endParaRPr lang="ja-JP" sz="1600" kern="100" dirty="0">
                        <a:effectLst/>
                        <a:latin typeface="Century"/>
                        <a:ea typeface="ＭＳ 明朝"/>
                        <a:cs typeface="Times New Roman"/>
                      </a:endParaRPr>
                    </a:p>
                  </a:txBody>
                  <a:tcPr marL="52626" marR="52626" marT="0" marB="0"/>
                </a:tc>
                <a:extLst>
                  <a:ext uri="{0D108BD9-81ED-4DB2-BD59-A6C34878D82A}">
                    <a16:rowId xmlns:a16="http://schemas.microsoft.com/office/drawing/2014/main" val="10000"/>
                  </a:ext>
                </a:extLst>
              </a:tr>
              <a:tr h="288072">
                <a:tc>
                  <a:txBody>
                    <a:bodyPr/>
                    <a:lstStyle/>
                    <a:p>
                      <a:pPr>
                        <a:spcAft>
                          <a:spcPts val="0"/>
                        </a:spcAft>
                      </a:pPr>
                      <a:r>
                        <a:rPr lang="ja-JP" sz="1400" kern="0">
                          <a:effectLst/>
                        </a:rPr>
                        <a:t>１</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dirty="0">
                          <a:effectLst/>
                        </a:rPr>
                        <a:t>サービス提供システムの全段階で希望が伝達される</a:t>
                      </a:r>
                      <a:endParaRPr lang="ja-JP" sz="1600" kern="100" dirty="0">
                        <a:effectLst/>
                        <a:latin typeface="Century"/>
                        <a:ea typeface="ＭＳ 明朝"/>
                        <a:cs typeface="Times New Roman"/>
                      </a:endParaRPr>
                    </a:p>
                  </a:txBody>
                  <a:tcPr marL="52626" marR="52626" marT="0" marB="0"/>
                </a:tc>
                <a:tc>
                  <a:txBody>
                    <a:bodyPr/>
                    <a:lstStyle/>
                    <a:p>
                      <a:pPr>
                        <a:spcAft>
                          <a:spcPts val="0"/>
                        </a:spcAft>
                      </a:pPr>
                      <a:r>
                        <a:rPr lang="ja-JP" sz="1400" kern="0">
                          <a:effectLst/>
                        </a:rPr>
                        <a:t>希望は伝達されない</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1"/>
                  </a:ext>
                </a:extLst>
              </a:tr>
              <a:tr h="617221">
                <a:tc>
                  <a:txBody>
                    <a:bodyPr/>
                    <a:lstStyle/>
                    <a:p>
                      <a:pPr>
                        <a:spcAft>
                          <a:spcPts val="0"/>
                        </a:spcAft>
                      </a:pPr>
                      <a:r>
                        <a:rPr lang="ja-JP" sz="1400" kern="0">
                          <a:effectLst/>
                        </a:rPr>
                        <a:t>２</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サービス提供者と当事者の関係は、共感、理解、及び個性ある人間として互いを認め合うことに基づいており、これがよい仕事を行うための基礎となる。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管理、ケア、保護が仕事の基本である。</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2"/>
                  </a:ext>
                </a:extLst>
              </a:tr>
              <a:tr h="411479">
                <a:tc>
                  <a:txBody>
                    <a:bodyPr/>
                    <a:lstStyle/>
                    <a:p>
                      <a:pPr>
                        <a:spcAft>
                          <a:spcPts val="0"/>
                        </a:spcAft>
                      </a:pPr>
                      <a:r>
                        <a:rPr lang="ja-JP" sz="1400" kern="0">
                          <a:effectLst/>
                        </a:rPr>
                        <a:t>３</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リカバリーへの高い期待があり、リカバリーはサービスの転帰と考えられる。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安定化がサービスに期待される転帰である。</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3"/>
                  </a:ext>
                </a:extLst>
              </a:tr>
              <a:tr h="617221">
                <a:tc>
                  <a:txBody>
                    <a:bodyPr/>
                    <a:lstStyle/>
                    <a:p>
                      <a:pPr>
                        <a:spcAft>
                          <a:spcPts val="0"/>
                        </a:spcAft>
                      </a:pPr>
                      <a:r>
                        <a:rPr lang="ja-JP" sz="1400" kern="0">
                          <a:effectLst/>
                        </a:rPr>
                        <a:t>４</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dirty="0">
                          <a:effectLst/>
                        </a:rPr>
                        <a:t>当事者との仕事は、彼らの成長、及び彼らの夢、願望、目標の実現に向けたリカバリーにおいて、当事者を手助けすることを目的としている。</a:t>
                      </a:r>
                      <a:endParaRPr lang="ja-JP" sz="1600" kern="100" dirty="0">
                        <a:effectLst/>
                        <a:latin typeface="Century"/>
                        <a:ea typeface="ＭＳ 明朝"/>
                        <a:cs typeface="Times New Roman"/>
                      </a:endParaRPr>
                    </a:p>
                  </a:txBody>
                  <a:tcPr marL="52626" marR="52626" marT="0" marB="0"/>
                </a:tc>
                <a:tc>
                  <a:txBody>
                    <a:bodyPr/>
                    <a:lstStyle/>
                    <a:p>
                      <a:pPr>
                        <a:spcAft>
                          <a:spcPts val="0"/>
                        </a:spcAft>
                      </a:pPr>
                      <a:r>
                        <a:rPr lang="ja-JP" sz="1400" kern="0">
                          <a:effectLst/>
                        </a:rPr>
                        <a:t>当事者との仕事は方向性にかけ、危機志向である。目標を持った計画的接触は行われない。</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4"/>
                  </a:ext>
                </a:extLst>
              </a:tr>
              <a:tr h="1106800">
                <a:tc>
                  <a:txBody>
                    <a:bodyPr/>
                    <a:lstStyle/>
                    <a:p>
                      <a:pPr>
                        <a:spcAft>
                          <a:spcPts val="0"/>
                        </a:spcAft>
                      </a:pPr>
                      <a:r>
                        <a:rPr lang="ja-JP" sz="1400" kern="0">
                          <a:effectLst/>
                        </a:rPr>
                        <a:t>５</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セルフケア、自己管理、教育が重視される。当事者は、自分自身のセルフケアの達人になるよう支援される。当事者は、薬物治療、セルフヘルプ、対処技法、症状管理についての教育を受ける。情報は公開、共有され、利用者は情報を入手することが出来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規則尊守が求められる。専門家は、利用者にとって何が最良であるかを知っているとみなされる。利用者は情報を理解しないだろう、または上手く活用しないだろうという前提に立ち、情報は提供されない。</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5"/>
                  </a:ext>
                </a:extLst>
              </a:tr>
              <a:tr h="1028700">
                <a:tc>
                  <a:txBody>
                    <a:bodyPr/>
                    <a:lstStyle/>
                    <a:p>
                      <a:pPr>
                        <a:spcAft>
                          <a:spcPts val="0"/>
                        </a:spcAft>
                      </a:pPr>
                      <a:r>
                        <a:rPr lang="ja-JP" sz="1400" kern="0">
                          <a:effectLst/>
                        </a:rPr>
                        <a:t>６</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地域統合を実践の中心的課題とする。これには、地域に統合された通常の住居、真の就労体験、その人にとっての意義のある仕事、地域の仲間との繋がり、精神保健のプログラムやグループを重視しない社会的活動及び余暇活動が含まれ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就労に関する精神保健プログラム（保護就労、就労前プログラム、クラス等）の利用、社会的活動及び余暇活動（グループ分けされた）が重視される。</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6"/>
                  </a:ext>
                </a:extLst>
              </a:tr>
              <a:tr h="411479">
                <a:tc>
                  <a:txBody>
                    <a:bodyPr/>
                    <a:lstStyle/>
                    <a:p>
                      <a:pPr>
                        <a:spcAft>
                          <a:spcPts val="0"/>
                        </a:spcAft>
                      </a:pPr>
                      <a:r>
                        <a:rPr lang="ja-JP" sz="1400" kern="0">
                          <a:effectLst/>
                        </a:rPr>
                        <a:t>７</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リスクを冒すことを支援する（失敗は成功の一部である）。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保護と感情の安定化が最大の関心事である。</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7"/>
                  </a:ext>
                </a:extLst>
              </a:tr>
              <a:tr h="822961">
                <a:tc>
                  <a:txBody>
                    <a:bodyPr/>
                    <a:lstStyle/>
                    <a:p>
                      <a:pPr>
                        <a:spcAft>
                          <a:spcPts val="0"/>
                        </a:spcAft>
                      </a:pPr>
                      <a:r>
                        <a:rPr lang="ja-JP" sz="1400" kern="0">
                          <a:effectLst/>
                        </a:rPr>
                        <a:t>８</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目標達成に向けた計画作成の管理、サービスの量と種類の管理、プログラム計画及び方針決定において、サービス利用者は意思決定の全てのレベルに関わり、自分自身のケアを監督する。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専門家が意思決定権を持ち、利用者にとって何が重要かを知っている。</a:t>
                      </a:r>
                      <a:endParaRPr lang="ja-JP" sz="1600" kern="100">
                        <a:effectLst/>
                        <a:latin typeface="Century"/>
                        <a:ea typeface="ＭＳ 明朝"/>
                        <a:cs typeface="Times New Roman"/>
                      </a:endParaRPr>
                    </a:p>
                  </a:txBody>
                  <a:tcPr marL="52626" marR="52626" marT="0" marB="0"/>
                </a:tc>
                <a:extLst>
                  <a:ext uri="{0D108BD9-81ED-4DB2-BD59-A6C34878D82A}">
                    <a16:rowId xmlns:a16="http://schemas.microsoft.com/office/drawing/2014/main" val="10008"/>
                  </a:ext>
                </a:extLst>
              </a:tr>
              <a:tr h="411479">
                <a:tc>
                  <a:txBody>
                    <a:bodyPr/>
                    <a:lstStyle/>
                    <a:p>
                      <a:pPr>
                        <a:spcAft>
                          <a:spcPts val="0"/>
                        </a:spcAft>
                      </a:pPr>
                      <a:r>
                        <a:rPr lang="ja-JP" sz="1400" kern="0">
                          <a:effectLst/>
                        </a:rPr>
                        <a:t>９</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ピアサポートと相互のセルフヘルプを推進し、尊重する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dirty="0">
                          <a:effectLst/>
                        </a:rPr>
                        <a:t>サービス提供者がピアサポートと相互のセルフヘルプにつ</a:t>
                      </a:r>
                      <a:r>
                        <a:rPr lang="ja-JP" altLang="en-US" sz="1400" kern="0" dirty="0">
                          <a:effectLst/>
                        </a:rPr>
                        <a:t>い</a:t>
                      </a:r>
                      <a:r>
                        <a:rPr lang="ja-JP" sz="1400" kern="0" dirty="0">
                          <a:effectLst/>
                        </a:rPr>
                        <a:t>て触れることなく、その支援も行わない。</a:t>
                      </a:r>
                      <a:endParaRPr lang="ja-JP" sz="1600" kern="100" dirty="0">
                        <a:effectLst/>
                        <a:latin typeface="Century"/>
                        <a:ea typeface="ＭＳ 明朝"/>
                        <a:cs typeface="Times New Roman"/>
                      </a:endParaRPr>
                    </a:p>
                  </a:txBody>
                  <a:tcPr marL="52626" marR="52626" marT="0" marB="0"/>
                </a:tc>
                <a:extLst>
                  <a:ext uri="{0D108BD9-81ED-4DB2-BD59-A6C34878D82A}">
                    <a16:rowId xmlns:a16="http://schemas.microsoft.com/office/drawing/2014/main" val="10009"/>
                  </a:ext>
                </a:extLst>
              </a:tr>
              <a:tr h="498295">
                <a:tc>
                  <a:txBody>
                    <a:bodyPr/>
                    <a:lstStyle/>
                    <a:p>
                      <a:pPr>
                        <a:spcAft>
                          <a:spcPts val="0"/>
                        </a:spcAft>
                      </a:pPr>
                      <a:r>
                        <a:rPr lang="ja-JP" sz="1400" kern="0">
                          <a:effectLst/>
                        </a:rPr>
                        <a:t>１０</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a:effectLst/>
                        </a:rPr>
                        <a:t>スタッフは利用者と共に危機を予測し、危機発生前と危機発生時の計画を立てる。</a:t>
                      </a:r>
                      <a:endParaRPr lang="ja-JP" sz="1600" kern="100">
                        <a:effectLst/>
                        <a:latin typeface="Century"/>
                        <a:ea typeface="ＭＳ 明朝"/>
                        <a:cs typeface="Times New Roman"/>
                      </a:endParaRPr>
                    </a:p>
                  </a:txBody>
                  <a:tcPr marL="52626" marR="52626" marT="0" marB="0"/>
                </a:tc>
                <a:tc>
                  <a:txBody>
                    <a:bodyPr/>
                    <a:lstStyle/>
                    <a:p>
                      <a:pPr>
                        <a:spcAft>
                          <a:spcPts val="0"/>
                        </a:spcAft>
                      </a:pPr>
                      <a:r>
                        <a:rPr lang="ja-JP" sz="1400" kern="0" dirty="0">
                          <a:effectLst/>
                        </a:rPr>
                        <a:t>スタッフは保健と健康増進または健康増進計画の作成に時間をかけ</a:t>
                      </a:r>
                      <a:r>
                        <a:rPr lang="ja-JP" altLang="en-US" sz="1400" kern="0" dirty="0">
                          <a:effectLst/>
                        </a:rPr>
                        <a:t>ず</a:t>
                      </a:r>
                      <a:r>
                        <a:rPr lang="ja-JP" sz="1400" kern="0" dirty="0">
                          <a:effectLst/>
                        </a:rPr>
                        <a:t>、危機対応に多くの時間を費やす。</a:t>
                      </a:r>
                      <a:endParaRPr lang="ja-JP" sz="1600" kern="100" dirty="0">
                        <a:effectLst/>
                        <a:latin typeface="Century"/>
                        <a:ea typeface="ＭＳ 明朝"/>
                        <a:cs typeface="Times New Roman"/>
                      </a:endParaRPr>
                    </a:p>
                  </a:txBody>
                  <a:tcPr marL="52626" marR="52626"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66850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4042132"/>
          </a:xfrm>
          <a:prstGeom prst="rect">
            <a:avLst/>
          </a:prstGeom>
        </p:spPr>
        <p:txBody>
          <a:bodyPr wrap="square">
            <a:spAutoFit/>
          </a:bodyPr>
          <a:lstStyle/>
          <a:p>
            <a:pPr>
              <a:lnSpc>
                <a:spcPts val="2800"/>
              </a:lnSpc>
            </a:pPr>
            <a:r>
              <a:rPr lang="en-US" altLang="ja-JP" dirty="0"/>
              <a:t>CLO</a:t>
            </a:r>
            <a:r>
              <a:rPr lang="ja-JP" altLang="en-US" dirty="0"/>
              <a:t>（クロザピン）</a:t>
            </a:r>
            <a:r>
              <a:rPr lang="en-US" altLang="ja-JP" dirty="0"/>
              <a:t>MARTA</a:t>
            </a:r>
          </a:p>
          <a:p>
            <a:pPr>
              <a:lnSpc>
                <a:spcPts val="2800"/>
              </a:lnSpc>
            </a:pPr>
            <a:r>
              <a:rPr lang="ja-JP" altLang="en-US" dirty="0">
                <a:latin typeface="ＭＳ Ｐゴシック" panose="020B0600070205080204" pitchFamily="50" charset="-128"/>
                <a:ea typeface="ＭＳ Ｐゴシック" panose="020B0600070205080204" pitchFamily="50" charset="-128"/>
              </a:rPr>
              <a:t>・従来の抗精神病薬はドーパミン受容体うちのドパミン２受容体を主に遮断するが、この薬はそうではなく別の作用機序に基づいてドパミン神経系を抑制する。このような作用特性から、既存の治療薬が無効な患者さんでも、６０～７０</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くらいの割合で有効。副作用としては、錐体外路症状（ふるえ、こわばり）が少ない反面、重篤な血液障害や糖尿病をまねくことがある。</a:t>
            </a:r>
          </a:p>
          <a:p>
            <a:pPr>
              <a:lnSpc>
                <a:spcPts val="2800"/>
              </a:lnSpc>
            </a:pPr>
            <a:r>
              <a:rPr lang="ja-JP" altLang="en-US" dirty="0">
                <a:latin typeface="ＭＳ Ｐゴシック" panose="020B0600070205080204" pitchFamily="50" charset="-128"/>
                <a:ea typeface="ＭＳ Ｐゴシック" panose="020B0600070205080204" pitchFamily="50" charset="-128"/>
              </a:rPr>
              <a:t>・最大の問題は副作用。命に関わる無顆粒球症や糖尿病、心筋炎などを起こす危険性がある。そのため、最終選択肢として、既存の治療薬が効かない治療抵抗性統合失調症に限り適用となる。また、処方や調剤ができるのは一定の基準を満たす登録済みの医療機関や薬局に限られ、投薬にあたっては使用手引き「クロザリル患者モニタリングサービス」に基づかなければならない。</a:t>
            </a:r>
          </a:p>
        </p:txBody>
      </p:sp>
    </p:spTree>
    <p:extLst>
      <p:ext uri="{BB962C8B-B14F-4D97-AF65-F5344CB8AC3E}">
        <p14:creationId xmlns:p14="http://schemas.microsoft.com/office/powerpoint/2010/main" val="132129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1087477"/>
          </a:xfrm>
          <a:prstGeom prst="rect">
            <a:avLst/>
          </a:prstGeom>
        </p:spPr>
        <p:txBody>
          <a:bodyPr wrap="square">
            <a:spAutoFit/>
          </a:bodyPr>
          <a:lstStyle/>
          <a:p>
            <a:pPr>
              <a:lnSpc>
                <a:spcPts val="2800"/>
              </a:lnSpc>
            </a:pPr>
            <a:r>
              <a:rPr lang="en-US" altLang="ja-JP" dirty="0"/>
              <a:t>CLO</a:t>
            </a:r>
            <a:r>
              <a:rPr lang="ja-JP" altLang="en-US" dirty="0"/>
              <a:t>（クロザピン）</a:t>
            </a:r>
            <a:r>
              <a:rPr lang="en-US" altLang="ja-JP" dirty="0"/>
              <a:t>MARTA</a:t>
            </a:r>
          </a:p>
          <a:p>
            <a:pPr>
              <a:lnSpc>
                <a:spcPts val="2800"/>
              </a:lnSpc>
            </a:pPr>
            <a:r>
              <a:rPr lang="ja-JP" altLang="en-US" dirty="0">
                <a:latin typeface="ＭＳ Ｐゴシック" panose="020B0600070205080204" pitchFamily="50" charset="-128"/>
                <a:ea typeface="ＭＳ Ｐゴシック" panose="020B0600070205080204" pitchFamily="50" charset="-128"/>
              </a:rPr>
              <a:t>・効果が最も強くなる最高血中濃度到達時間：約</a:t>
            </a:r>
            <a:r>
              <a:rPr lang="en-US" altLang="ja-JP" dirty="0">
                <a:latin typeface="ＭＳ Ｐゴシック" panose="020B0600070205080204" pitchFamily="50" charset="-128"/>
                <a:ea typeface="ＭＳ Ｐゴシック" panose="020B0600070205080204" pitchFamily="50" charset="-128"/>
              </a:rPr>
              <a:t>3</a:t>
            </a:r>
            <a:r>
              <a:rPr lang="ja-JP" altLang="en-US" dirty="0">
                <a:latin typeface="ＭＳ Ｐゴシック" panose="020B0600070205080204" pitchFamily="50" charset="-128"/>
                <a:ea typeface="ＭＳ Ｐゴシック" panose="020B0600070205080204" pitchFamily="50" charset="-128"/>
              </a:rPr>
              <a:t>時間、</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作用持続時間：約</a:t>
            </a:r>
            <a:r>
              <a:rPr lang="en-US" altLang="ja-JP" dirty="0">
                <a:latin typeface="ＭＳ Ｐゴシック" panose="020B0600070205080204" pitchFamily="50" charset="-128"/>
                <a:ea typeface="ＭＳ Ｐゴシック" panose="020B0600070205080204" pitchFamily="50" charset="-128"/>
              </a:rPr>
              <a:t>16</a:t>
            </a:r>
            <a:r>
              <a:rPr lang="ja-JP" altLang="en-US" dirty="0">
                <a:latin typeface="ＭＳ Ｐゴシック" panose="020B0600070205080204" pitchFamily="50" charset="-128"/>
                <a:ea typeface="ＭＳ Ｐゴシック" panose="020B0600070205080204" pitchFamily="50" charset="-128"/>
              </a:rPr>
              <a:t>時間</a:t>
            </a:r>
          </a:p>
        </p:txBody>
      </p:sp>
    </p:spTree>
    <p:extLst>
      <p:ext uri="{BB962C8B-B14F-4D97-AF65-F5344CB8AC3E}">
        <p14:creationId xmlns:p14="http://schemas.microsoft.com/office/powerpoint/2010/main" val="1759481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kumimoji="1" lang="en-US" altLang="ja-JP" sz="2800" dirty="0"/>
              <a:t>ARP</a:t>
            </a:r>
            <a:r>
              <a:rPr kumimoji="1" lang="ja-JP" altLang="en-US" sz="2800" dirty="0"/>
              <a:t>（アリピプラゾ－ル）</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rot="10800000">
            <a:off x="1719814" y="3428998"/>
            <a:ext cx="769763"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719815" y="2877326"/>
            <a:ext cx="769763"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rot="10800000">
            <a:off x="2915815" y="2877327"/>
            <a:ext cx="769763"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rot="10800000">
            <a:off x="4278712" y="394874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rot="10800000">
            <a:off x="4278711" y="3414933"/>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rot="10800000">
            <a:off x="4278712" y="2863261"/>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rot="10800000">
            <a:off x="5467571" y="399094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rot="10800000">
            <a:off x="5467570"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endParaRPr lang="ja-JP" altLang="en-US" sz="4400" b="1" cap="none"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49641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139321"/>
          </a:xfrm>
          <a:prstGeom prst="rect">
            <a:avLst/>
          </a:prstGeom>
        </p:spPr>
        <p:txBody>
          <a:bodyPr wrap="square">
            <a:spAutoFit/>
          </a:bodyPr>
          <a:lstStyle/>
          <a:p>
            <a:r>
              <a:rPr lang="en-US" altLang="ja-JP" dirty="0"/>
              <a:t>ARP</a:t>
            </a:r>
            <a:r>
              <a:rPr lang="ja-JP" altLang="en-US" dirty="0"/>
              <a:t>（アリピプラゾ－ル）</a:t>
            </a:r>
            <a:r>
              <a:rPr lang="en-US" altLang="ja-JP" dirty="0"/>
              <a:t>DSS</a:t>
            </a:r>
          </a:p>
          <a:p>
            <a:r>
              <a:rPr lang="ja-JP" altLang="en-US" dirty="0"/>
              <a:t>・陽性症状・陰性症状の目立つ、初発の人に特に有効。</a:t>
            </a:r>
          </a:p>
          <a:p>
            <a:r>
              <a:rPr lang="ja-JP" altLang="en-US" dirty="0"/>
              <a:t>・症状の安定した慢性統合失調症に対する再発予防効果も期待できる</a:t>
            </a:r>
            <a:endParaRPr lang="en-US" altLang="ja-JP" dirty="0"/>
          </a:p>
          <a:p>
            <a:r>
              <a:rPr lang="ja-JP" altLang="en-US" dirty="0"/>
              <a:t>　と言われている。</a:t>
            </a:r>
          </a:p>
          <a:p>
            <a:r>
              <a:rPr lang="ja-JP" altLang="en-US" dirty="0"/>
              <a:t>・少量で抗うつ効果もある（他の抗うつ薬と併用して使用）</a:t>
            </a:r>
          </a:p>
          <a:p>
            <a:r>
              <a:rPr lang="ja-JP" altLang="en-US" dirty="0"/>
              <a:t>・他の非定型薬と比較して錐体外路症状、高プロラクチン血症、</a:t>
            </a:r>
            <a:endParaRPr lang="en-US" altLang="ja-JP" dirty="0"/>
          </a:p>
          <a:p>
            <a:r>
              <a:rPr lang="ja-JP" altLang="en-US" dirty="0"/>
              <a:t>　過鎮静、体重増加、不整脈、血糖値の上昇や脂質代謝異常という</a:t>
            </a:r>
            <a:endParaRPr lang="en-US" altLang="ja-JP" dirty="0"/>
          </a:p>
          <a:p>
            <a:r>
              <a:rPr lang="ja-JP" altLang="en-US" dirty="0"/>
              <a:t>　副作用はほとんど見られない。</a:t>
            </a:r>
          </a:p>
          <a:p>
            <a:r>
              <a:rPr lang="ja-JP" altLang="en-US" dirty="0"/>
              <a:t>・鎮静効果が弱く、不眠・焦燥や胃腸症状が初期に出現しやすい。</a:t>
            </a:r>
          </a:p>
          <a:p>
            <a:r>
              <a:rPr lang="ja-JP" altLang="en-US" dirty="0"/>
              <a:t>・効果が最も強くなる最高血中濃度到達時間：約</a:t>
            </a:r>
            <a:r>
              <a:rPr lang="en-US" altLang="ja-JP" dirty="0"/>
              <a:t>3</a:t>
            </a:r>
            <a:r>
              <a:rPr lang="ja-JP" altLang="en-US" dirty="0"/>
              <a:t>時間半、</a:t>
            </a:r>
            <a:endParaRPr lang="en-US" altLang="ja-JP" dirty="0"/>
          </a:p>
          <a:p>
            <a:r>
              <a:rPr lang="ja-JP" altLang="en-US" dirty="0"/>
              <a:t>　作用持続時間：約</a:t>
            </a:r>
            <a:r>
              <a:rPr lang="en-US" altLang="ja-JP" dirty="0"/>
              <a:t>61</a:t>
            </a:r>
            <a:r>
              <a:rPr lang="ja-JP" altLang="en-US" dirty="0"/>
              <a:t>時間</a:t>
            </a:r>
          </a:p>
        </p:txBody>
      </p:sp>
    </p:spTree>
    <p:extLst>
      <p:ext uri="{BB962C8B-B14F-4D97-AF65-F5344CB8AC3E}">
        <p14:creationId xmlns:p14="http://schemas.microsoft.com/office/powerpoint/2010/main" val="3734531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3" name="コンテンツ プレースホルダー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ts val="2800"/>
              </a:lnSpc>
            </a:pPr>
            <a:r>
              <a:rPr lang="en-US" altLang="ja-JP" sz="2800" dirty="0"/>
              <a:t>BRX </a:t>
            </a:r>
            <a:r>
              <a:rPr kumimoji="1" lang="ja-JP" altLang="en-US" sz="2800" dirty="0"/>
              <a:t>（レキサルティ）</a:t>
            </a:r>
            <a:endParaRPr kumimoji="1" lang="en-US" altLang="ja-JP" sz="2800" dirty="0"/>
          </a:p>
          <a:p>
            <a:pPr>
              <a:lnSpc>
                <a:spcPts val="2800"/>
              </a:lnSpc>
            </a:pPr>
            <a:endParaRPr lang="en-US" altLang="ja-JP" dirty="0"/>
          </a:p>
          <a:p>
            <a:pPr>
              <a:lnSpc>
                <a:spcPts val="2800"/>
              </a:lnSpc>
            </a:pPr>
            <a:endParaRPr kumimoji="1" lang="en-US" altLang="ja-JP" dirty="0"/>
          </a:p>
          <a:p>
            <a:pPr marL="68580" indent="0">
              <a:lnSpc>
                <a:spcPts val="2800"/>
              </a:lnSpc>
              <a:buNone/>
            </a:pPr>
            <a:endParaRPr kumimoji="1"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4800" dirty="0">
                <a:latin typeface="HG丸ｺﾞｼｯｸM-PRO" panose="020F0600000000000000" pitchFamily="50" charset="-128"/>
                <a:ea typeface="HG丸ｺﾞｼｯｸM-PRO" panose="020F0600000000000000" pitchFamily="50" charset="-128"/>
              </a:rPr>
              <a:t>　Ｙ　</a:t>
            </a:r>
            <a:r>
              <a:rPr lang="ja-JP" altLang="en-US" sz="4800" dirty="0">
                <a:latin typeface="HG丸ｺﾞｼｯｸM-PRO" panose="020F0600000000000000" pitchFamily="50" charset="-128"/>
                <a:ea typeface="HG丸ｺﾞｼｯｸM-PRO" panose="020F0600000000000000" pitchFamily="50" charset="-128"/>
              </a:rPr>
              <a:t>Ｙ　Ｙ　Ｙ　Ｙ</a:t>
            </a:r>
            <a:endParaRPr lang="en-US" altLang="ja-JP" sz="4800" dirty="0">
              <a:latin typeface="HG丸ｺﾞｼｯｸM-PRO" panose="020F0600000000000000" pitchFamily="50" charset="-128"/>
              <a:ea typeface="HG丸ｺﾞｼｯｸM-PRO" panose="020F0600000000000000" pitchFamily="50" charset="-128"/>
            </a:endParaRPr>
          </a:p>
          <a:p>
            <a:pPr marL="68580" indent="0">
              <a:lnSpc>
                <a:spcPts val="2800"/>
              </a:lnSpc>
              <a:buNone/>
            </a:pPr>
            <a:r>
              <a:rPr kumimoji="1" lang="ja-JP" altLang="en-US" sz="3200" dirty="0"/>
              <a:t>　  </a:t>
            </a:r>
            <a:r>
              <a:rPr kumimoji="1" lang="en-US" altLang="ja-JP" sz="3200" dirty="0"/>
              <a:t>D2</a:t>
            </a:r>
            <a:r>
              <a:rPr kumimoji="1" lang="ja-JP" altLang="en-US" sz="3200" dirty="0"/>
              <a:t>　  </a:t>
            </a:r>
            <a:r>
              <a:rPr kumimoji="1" lang="en-US" altLang="ja-JP" sz="3200" dirty="0"/>
              <a:t>5HT</a:t>
            </a:r>
            <a:r>
              <a:rPr kumimoji="1" lang="ja-JP" altLang="en-US" sz="3200" dirty="0"/>
              <a:t>　  </a:t>
            </a:r>
            <a:r>
              <a:rPr kumimoji="1" lang="en-US" altLang="ja-JP" sz="3200" dirty="0"/>
              <a:t>a1</a:t>
            </a:r>
            <a:r>
              <a:rPr kumimoji="1" lang="ja-JP" altLang="en-US" sz="3200" dirty="0"/>
              <a:t>　   </a:t>
            </a:r>
            <a:r>
              <a:rPr kumimoji="1" lang="en-US" altLang="ja-JP" sz="3200" dirty="0"/>
              <a:t>H1</a:t>
            </a:r>
            <a:r>
              <a:rPr kumimoji="1" lang="ja-JP" altLang="en-US" sz="3200" dirty="0"/>
              <a:t>　  </a:t>
            </a:r>
            <a:r>
              <a:rPr kumimoji="1" lang="en-US" altLang="ja-JP" sz="3200" dirty="0"/>
              <a:t>M1</a:t>
            </a:r>
            <a:endParaRPr kumimoji="1" lang="ja-JP" altLang="en-US" sz="3200" dirty="0"/>
          </a:p>
        </p:txBody>
      </p:sp>
      <p:sp>
        <p:nvSpPr>
          <p:cNvPr id="4" name="正方形/長方形 3"/>
          <p:cNvSpPr/>
          <p:nvPr/>
        </p:nvSpPr>
        <p:spPr>
          <a:xfrm rot="10800000">
            <a:off x="1719815" y="3962806"/>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p:cNvSpPr/>
          <p:nvPr/>
        </p:nvSpPr>
        <p:spPr>
          <a:xfrm rot="10800000">
            <a:off x="1719814" y="3428998"/>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rot="10800000">
            <a:off x="2915816" y="396280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8" name="正方形/長方形 7"/>
          <p:cNvSpPr/>
          <p:nvPr/>
        </p:nvSpPr>
        <p:spPr>
          <a:xfrm rot="10800000">
            <a:off x="2915815" y="3428999"/>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rot="10800000">
            <a:off x="2915816" y="2877327"/>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0" name="正方形/長方形 9"/>
          <p:cNvSpPr/>
          <p:nvPr/>
        </p:nvSpPr>
        <p:spPr>
          <a:xfrm rot="10800000">
            <a:off x="4194554" y="394874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rot="10800000">
            <a:off x="4194553" y="3414933"/>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p:cNvSpPr/>
          <p:nvPr/>
        </p:nvSpPr>
        <p:spPr>
          <a:xfrm rot="10800000">
            <a:off x="4194554" y="2863261"/>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3" name="正方形/長方形 12"/>
          <p:cNvSpPr/>
          <p:nvPr/>
        </p:nvSpPr>
        <p:spPr>
          <a:xfrm rot="10800000">
            <a:off x="5383413" y="3990942"/>
            <a:ext cx="769762"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rot="10800000">
            <a:off x="5467570" y="3457134"/>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rot="10800000">
            <a:off x="5467571" y="2905462"/>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6" name="正方形/長方形 15"/>
          <p:cNvSpPr/>
          <p:nvPr/>
        </p:nvSpPr>
        <p:spPr>
          <a:xfrm rot="10800000">
            <a:off x="6702187" y="396280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7" name="正方形/長方形 16"/>
          <p:cNvSpPr/>
          <p:nvPr/>
        </p:nvSpPr>
        <p:spPr>
          <a:xfrm rot="10800000">
            <a:off x="6702186" y="3428998"/>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rot="10800000">
            <a:off x="6702187"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2923207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④抗精神病薬のプロフィール</a:t>
            </a:r>
            <a:endParaRPr kumimoji="1" lang="ja-JP" altLang="en-US" dirty="0"/>
          </a:p>
        </p:txBody>
      </p:sp>
      <p:sp>
        <p:nvSpPr>
          <p:cNvPr id="6" name="正方形/長方形 5"/>
          <p:cNvSpPr/>
          <p:nvPr/>
        </p:nvSpPr>
        <p:spPr>
          <a:xfrm rot="10800000">
            <a:off x="1803973" y="2877326"/>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9" name="正方形/長方形 8"/>
          <p:cNvSpPr/>
          <p:nvPr/>
        </p:nvSpPr>
        <p:spPr>
          <a:xfrm rot="10800000">
            <a:off x="2999974" y="2877327"/>
            <a:ext cx="60144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ja-JP" altLang="en-US" sz="4400" b="1" spc="150" dirty="0">
                <a:ln w="11430"/>
                <a:solidFill>
                  <a:srgbClr val="F8F8F8"/>
                </a:solidFill>
                <a:effectLst>
                  <a:outerShdw blurRad="25400" algn="tl" rotWithShape="0">
                    <a:srgbClr val="000000">
                      <a:alpha val="43000"/>
                    </a:srgbClr>
                  </a:outerShdw>
                </a:effectLst>
                <a:latin typeface="HG丸ｺﾞｼｯｸM-PRO" panose="020F0600000000000000" pitchFamily="50" charset="-128"/>
                <a:ea typeface="HG丸ｺﾞｼｯｸM-PRO" panose="020F0600000000000000" pitchFamily="50" charset="-128"/>
              </a:rPr>
              <a:t>  </a:t>
            </a:r>
          </a:p>
        </p:txBody>
      </p:sp>
      <p:sp>
        <p:nvSpPr>
          <p:cNvPr id="5" name="正方形/長方形 4"/>
          <p:cNvSpPr/>
          <p:nvPr/>
        </p:nvSpPr>
        <p:spPr>
          <a:xfrm>
            <a:off x="827584" y="2348881"/>
            <a:ext cx="7560840" cy="3693319"/>
          </a:xfrm>
          <a:prstGeom prst="rect">
            <a:avLst/>
          </a:prstGeom>
        </p:spPr>
        <p:txBody>
          <a:bodyPr wrap="square">
            <a:spAutoFit/>
          </a:bodyPr>
          <a:lstStyle/>
          <a:p>
            <a:r>
              <a:rPr lang="en-US" altLang="ja-JP" dirty="0"/>
              <a:t>BRX </a:t>
            </a:r>
            <a:r>
              <a:rPr lang="ja-JP" altLang="en-US" dirty="0"/>
              <a:t>（レキサルティ）</a:t>
            </a:r>
            <a:r>
              <a:rPr lang="en-US" altLang="ja-JP" dirty="0"/>
              <a:t>SDAM</a:t>
            </a:r>
          </a:p>
          <a:p>
            <a:r>
              <a:rPr lang="ja-JP" altLang="en-US" dirty="0">
                <a:latin typeface="ＭＳ Ｐゴシック" panose="020B0600070205080204" pitchFamily="50" charset="-128"/>
                <a:ea typeface="ＭＳ Ｐゴシック" panose="020B0600070205080204" pitchFamily="50" charset="-128"/>
              </a:rPr>
              <a:t>・レキサルティは、セロトニンとドパミンの働きを適切に調節する新薬。過剰な場合はそれぞれの働きを抑え、不足している場合は補ってくれるような、部分作動薬（パーシャルアゴニスト）としての作用がある。</a:t>
            </a:r>
          </a:p>
          <a:p>
            <a:r>
              <a:rPr lang="ja-JP" altLang="en-US" dirty="0">
                <a:latin typeface="ＭＳ Ｐゴシック" panose="020B0600070205080204" pitchFamily="50" charset="-128"/>
                <a:ea typeface="ＭＳ Ｐゴシック" panose="020B0600070205080204" pitchFamily="50" charset="-128"/>
              </a:rPr>
              <a:t>・レキサルティは低用量ではセロトニンやドパミンの働きを強め、高用量では、その働きを抑える。</a:t>
            </a:r>
          </a:p>
          <a:p>
            <a:r>
              <a:rPr lang="ja-JP" altLang="en-US" dirty="0">
                <a:latin typeface="ＭＳ Ｐゴシック" panose="020B0600070205080204" pitchFamily="50" charset="-128"/>
                <a:ea typeface="ＭＳ Ｐゴシック" panose="020B0600070205080204" pitchFamily="50" charset="-128"/>
              </a:rPr>
              <a:t>・このためレキサルティでは、統合失調症、うつ病・うつ状態、双極性障害（とくに躁状態・混合状態）、衝動のコントロールできない状態（認知症や発達障害など）など、エビリファイと同じような病気での効果・効能が期待できる。</a:t>
            </a:r>
          </a:p>
          <a:p>
            <a:r>
              <a:rPr lang="ja-JP" altLang="en-US" dirty="0">
                <a:latin typeface="ＭＳ Ｐゴシック" panose="020B0600070205080204" pitchFamily="50" charset="-128"/>
                <a:ea typeface="ＭＳ Ｐゴシック" panose="020B0600070205080204" pitchFamily="50" charset="-128"/>
              </a:rPr>
              <a:t>・レキサルティの承認時の副作用頻度は、アカシジア（</a:t>
            </a:r>
            <a:r>
              <a:rPr lang="en-US" altLang="ja-JP" dirty="0">
                <a:latin typeface="ＭＳ Ｐゴシック" panose="020B0600070205080204" pitchFamily="50" charset="-128"/>
                <a:ea typeface="ＭＳ Ｐゴシック" panose="020B0600070205080204" pitchFamily="50" charset="-128"/>
              </a:rPr>
              <a:t>5.7</a:t>
            </a:r>
            <a:r>
              <a:rPr lang="ja-JP" altLang="en-US" dirty="0">
                <a:latin typeface="ＭＳ Ｐゴシック" panose="020B0600070205080204" pitchFamily="50" charset="-128"/>
                <a:ea typeface="ＭＳ Ｐゴシック" panose="020B0600070205080204" pitchFamily="50" charset="-128"/>
              </a:rPr>
              <a:t>％）、頭痛（</a:t>
            </a:r>
            <a:r>
              <a:rPr lang="en-US" altLang="ja-JP" dirty="0">
                <a:latin typeface="ＭＳ Ｐゴシック" panose="020B0600070205080204" pitchFamily="50" charset="-128"/>
                <a:ea typeface="ＭＳ Ｐゴシック" panose="020B0600070205080204" pitchFamily="50" charset="-128"/>
              </a:rPr>
              <a:t>4.5</a:t>
            </a:r>
            <a:r>
              <a:rPr lang="ja-JP" altLang="en-US" dirty="0">
                <a:latin typeface="ＭＳ Ｐゴシック" panose="020B0600070205080204" pitchFamily="50" charset="-128"/>
                <a:ea typeface="ＭＳ Ｐゴシック" panose="020B0600070205080204" pitchFamily="50" charset="-128"/>
              </a:rPr>
              <a:t>％）、不眠（</a:t>
            </a:r>
            <a:r>
              <a:rPr lang="en-US" altLang="ja-JP" dirty="0">
                <a:latin typeface="ＭＳ Ｐゴシック" panose="020B0600070205080204" pitchFamily="50" charset="-128"/>
                <a:ea typeface="ＭＳ Ｐゴシック" panose="020B0600070205080204" pitchFamily="50" charset="-128"/>
              </a:rPr>
              <a:t>4.5</a:t>
            </a:r>
            <a:r>
              <a:rPr lang="ja-JP" altLang="en-US" dirty="0">
                <a:latin typeface="ＭＳ Ｐゴシック" panose="020B0600070205080204" pitchFamily="50" charset="-128"/>
                <a:ea typeface="ＭＳ Ｐゴシック" panose="020B0600070205080204" pitchFamily="50" charset="-128"/>
              </a:rPr>
              <a:t>％）、体重増加（</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％）、振戦（</a:t>
            </a:r>
            <a:r>
              <a:rPr lang="en-US" altLang="ja-JP" dirty="0">
                <a:latin typeface="ＭＳ Ｐゴシック" panose="020B0600070205080204" pitchFamily="50" charset="-128"/>
                <a:ea typeface="ＭＳ Ｐゴシック" panose="020B0600070205080204" pitchFamily="50" charset="-128"/>
              </a:rPr>
              <a:t>2.8</a:t>
            </a:r>
            <a:r>
              <a:rPr lang="ja-JP" altLang="en-US" dirty="0">
                <a:latin typeface="ＭＳ Ｐゴシック" panose="020B0600070205080204" pitchFamily="50" charset="-128"/>
                <a:ea typeface="ＭＳ Ｐゴシック" panose="020B0600070205080204" pitchFamily="50" charset="-128"/>
              </a:rPr>
              <a:t>％）、傾眠（</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a:t>
            </a:r>
          </a:p>
          <a:p>
            <a:r>
              <a:rPr lang="ja-JP" altLang="en-US" dirty="0">
                <a:latin typeface="ＭＳ Ｐゴシック" panose="020B0600070205080204" pitchFamily="50" charset="-128"/>
                <a:ea typeface="ＭＳ Ｐゴシック" panose="020B0600070205080204" pitchFamily="50" charset="-128"/>
              </a:rPr>
              <a:t>・効果が最も強くなる最高血中濃度到達時間：約</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時間、</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作用持続時間：約</a:t>
            </a:r>
            <a:r>
              <a:rPr lang="en-US" altLang="ja-JP" dirty="0">
                <a:latin typeface="ＭＳ Ｐゴシック" panose="020B0600070205080204" pitchFamily="50" charset="-128"/>
                <a:ea typeface="ＭＳ Ｐゴシック" panose="020B0600070205080204" pitchFamily="50" charset="-128"/>
              </a:rPr>
              <a:t>52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66</a:t>
            </a:r>
            <a:r>
              <a:rPr lang="ja-JP" altLang="en-US" dirty="0">
                <a:latin typeface="ＭＳ Ｐゴシック" panose="020B0600070205080204" pitchFamily="50" charset="-128"/>
                <a:ea typeface="ＭＳ Ｐゴシック" panose="020B0600070205080204" pitchFamily="50" charset="-128"/>
              </a:rPr>
              <a:t>時間</a:t>
            </a:r>
          </a:p>
        </p:txBody>
      </p:sp>
    </p:spTree>
    <p:extLst>
      <p:ext uri="{BB962C8B-B14F-4D97-AF65-F5344CB8AC3E}">
        <p14:creationId xmlns:p14="http://schemas.microsoft.com/office/powerpoint/2010/main" val="786007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その他の薬剤のプロフィール</a:t>
            </a:r>
            <a:endParaRPr kumimoji="1" lang="ja-JP" altLang="en-US" dirty="0"/>
          </a:p>
        </p:txBody>
      </p:sp>
      <p:sp>
        <p:nvSpPr>
          <p:cNvPr id="3" name="コンテンツ プレースホルダー 2"/>
          <p:cNvSpPr>
            <a:spLocks noGrp="1"/>
          </p:cNvSpPr>
          <p:nvPr>
            <p:ph idx="1"/>
          </p:nvPr>
        </p:nvSpPr>
        <p:spPr>
          <a:xfrm>
            <a:off x="1043492" y="2323652"/>
            <a:ext cx="7128908" cy="3508977"/>
          </a:xfrm>
        </p:spPr>
        <p:txBody>
          <a:bodyPr>
            <a:normAutofit fontScale="92500" lnSpcReduction="20000"/>
          </a:bodyPr>
          <a:lstStyle/>
          <a:p>
            <a:pPr marL="68580" indent="0">
              <a:buNone/>
            </a:pPr>
            <a:r>
              <a:rPr kumimoji="1" lang="ja-JP" altLang="en-US" dirty="0"/>
              <a:t>〇抗不安薬：</a:t>
            </a:r>
            <a:r>
              <a:rPr lang="ja-JP" altLang="en-US" dirty="0"/>
              <a:t>殆ど</a:t>
            </a:r>
            <a:r>
              <a:rPr kumimoji="1" lang="ja-JP" altLang="en-US" dirty="0"/>
              <a:t>が</a:t>
            </a:r>
            <a:r>
              <a:rPr kumimoji="1" lang="en-US" altLang="ja-JP" dirty="0"/>
              <a:t>GABA</a:t>
            </a:r>
            <a:r>
              <a:rPr kumimoji="1" lang="ja-JP" altLang="en-US" dirty="0"/>
              <a:t>作動薬　ルネスタは近い</a:t>
            </a:r>
            <a:endParaRPr kumimoji="1" lang="en-US" altLang="ja-JP" dirty="0"/>
          </a:p>
          <a:p>
            <a:pPr marL="68580" indent="0">
              <a:buNone/>
            </a:pPr>
            <a:r>
              <a:rPr lang="ja-JP" altLang="en-US" dirty="0"/>
              <a:t>　</a:t>
            </a:r>
            <a:r>
              <a:rPr kumimoji="1" lang="ja-JP" altLang="en-US" dirty="0"/>
              <a:t>　　　マイスリー</a:t>
            </a:r>
            <a:r>
              <a:rPr lang="ja-JP" altLang="en-US" dirty="0"/>
              <a:t>、</a:t>
            </a:r>
            <a:r>
              <a:rPr kumimoji="1" lang="ja-JP" altLang="en-US" dirty="0"/>
              <a:t>ロゼレムはメラトニン</a:t>
            </a:r>
            <a:endParaRPr kumimoji="1" lang="en-US" altLang="ja-JP" dirty="0"/>
          </a:p>
          <a:p>
            <a:pPr marL="68580" indent="0">
              <a:buNone/>
            </a:pPr>
            <a:r>
              <a:rPr lang="ja-JP" altLang="en-US" dirty="0"/>
              <a:t>　　　　</a:t>
            </a:r>
            <a:r>
              <a:rPr kumimoji="1" lang="ja-JP" altLang="en-US" dirty="0"/>
              <a:t>ベルソムラはオレキシン</a:t>
            </a:r>
            <a:endParaRPr kumimoji="1" lang="en-US" altLang="ja-JP" dirty="0"/>
          </a:p>
          <a:p>
            <a:pPr marL="68580" indent="0">
              <a:buNone/>
            </a:pPr>
            <a:r>
              <a:rPr lang="ja-JP" altLang="en-US" dirty="0"/>
              <a:t>〇抗うつ薬： </a:t>
            </a:r>
            <a:r>
              <a:rPr lang="en-US" altLang="ja-JP" dirty="0"/>
              <a:t>SSRI</a:t>
            </a:r>
            <a:r>
              <a:rPr lang="ja-JP" altLang="en-US" dirty="0"/>
              <a:t>（</a:t>
            </a:r>
            <a:r>
              <a:rPr lang="en-US" altLang="ja-JP" dirty="0"/>
              <a:t>5HT</a:t>
            </a:r>
            <a:r>
              <a:rPr lang="ja-JP" altLang="en-US" dirty="0"/>
              <a:t>↑）</a:t>
            </a:r>
            <a:r>
              <a:rPr lang="en-US" altLang="ja-JP" dirty="0"/>
              <a:t>SNRI</a:t>
            </a:r>
            <a:r>
              <a:rPr lang="ja-JP" altLang="en-US" dirty="0"/>
              <a:t>、三、四（</a:t>
            </a:r>
            <a:r>
              <a:rPr lang="en-US" altLang="ja-JP" dirty="0"/>
              <a:t>a</a:t>
            </a:r>
            <a:r>
              <a:rPr lang="ja-JP" altLang="en-US" dirty="0"/>
              <a:t>も↑）</a:t>
            </a:r>
            <a:endParaRPr lang="en-US" altLang="ja-JP" dirty="0"/>
          </a:p>
          <a:p>
            <a:pPr marL="68580" indent="0">
              <a:buNone/>
            </a:pPr>
            <a:r>
              <a:rPr lang="ja-JP" altLang="en-US" dirty="0"/>
              <a:t>　　　　</a:t>
            </a:r>
            <a:r>
              <a:rPr lang="en-US" altLang="ja-JP" dirty="0"/>
              <a:t>※</a:t>
            </a:r>
            <a:r>
              <a:rPr lang="ja-JP" altLang="en-US" dirty="0"/>
              <a:t>離脱症状が強烈</a:t>
            </a:r>
            <a:endParaRPr lang="en-US" altLang="ja-JP" dirty="0"/>
          </a:p>
          <a:p>
            <a:pPr marL="68580" indent="0">
              <a:buNone/>
            </a:pPr>
            <a:r>
              <a:rPr lang="ja-JP" altLang="en-US" dirty="0"/>
              <a:t>〇抗</a:t>
            </a:r>
            <a:r>
              <a:rPr kumimoji="1" lang="ja-JP" altLang="en-US" dirty="0"/>
              <a:t>てんかん</a:t>
            </a:r>
            <a:r>
              <a:rPr lang="ja-JP" altLang="en-US" dirty="0"/>
              <a:t>薬：グルタミン</a:t>
            </a:r>
            <a:r>
              <a:rPr kumimoji="1" lang="ja-JP" altLang="en-US" dirty="0"/>
              <a:t>系</a:t>
            </a:r>
            <a:r>
              <a:rPr kumimoji="1" lang="en-US" altLang="ja-JP" dirty="0"/>
              <a:t>Na</a:t>
            </a:r>
            <a:r>
              <a:rPr kumimoji="1" lang="ja-JP" altLang="en-US" dirty="0"/>
              <a:t>チャネル阻害</a:t>
            </a:r>
            <a:endParaRPr kumimoji="1" lang="en-US" altLang="ja-JP" dirty="0"/>
          </a:p>
          <a:p>
            <a:pPr marL="68580" indent="0">
              <a:buNone/>
            </a:pPr>
            <a:r>
              <a:rPr lang="ja-JP" altLang="en-US" dirty="0"/>
              <a:t>　　　　</a:t>
            </a:r>
            <a:r>
              <a:rPr kumimoji="1" lang="en-US" altLang="ja-JP" dirty="0"/>
              <a:t>VPN</a:t>
            </a:r>
            <a:r>
              <a:rPr kumimoji="1" lang="ja-JP" altLang="en-US" dirty="0"/>
              <a:t>は</a:t>
            </a:r>
            <a:r>
              <a:rPr kumimoji="1" lang="en-US" altLang="ja-JP" dirty="0"/>
              <a:t>GABA</a:t>
            </a:r>
            <a:r>
              <a:rPr kumimoji="1" lang="ja-JP" altLang="en-US" dirty="0"/>
              <a:t>作動薬</a:t>
            </a:r>
            <a:endParaRPr kumimoji="1" lang="en-US" altLang="ja-JP" dirty="0"/>
          </a:p>
          <a:p>
            <a:pPr marL="68580" indent="0">
              <a:buNone/>
            </a:pPr>
            <a:r>
              <a:rPr lang="ja-JP" altLang="en-US" dirty="0"/>
              <a:t>〇抗パ：抗コリン薬　アマンタジン、</a:t>
            </a:r>
            <a:endParaRPr lang="en-US" altLang="ja-JP" dirty="0"/>
          </a:p>
          <a:p>
            <a:pPr marL="68580" indent="0">
              <a:buNone/>
            </a:pPr>
            <a:r>
              <a:rPr lang="ja-JP" altLang="en-US" dirty="0"/>
              <a:t>　　　　カルコーパはドパミン賦活</a:t>
            </a:r>
            <a:endParaRPr lang="en-US" altLang="ja-JP" dirty="0"/>
          </a:p>
          <a:p>
            <a:pPr marL="68580" indent="0">
              <a:buNone/>
            </a:pPr>
            <a:r>
              <a:rPr lang="ja-JP" altLang="en-US" dirty="0"/>
              <a:t>〇抗</a:t>
            </a:r>
            <a:r>
              <a:rPr kumimoji="1" lang="ja-JP" altLang="en-US" dirty="0"/>
              <a:t>認知症薬：抗コリン薬　メマリーはドパミン賦活</a:t>
            </a:r>
          </a:p>
        </p:txBody>
      </p:sp>
    </p:spTree>
    <p:extLst>
      <p:ext uri="{BB962C8B-B14F-4D97-AF65-F5344CB8AC3E}">
        <p14:creationId xmlns:p14="http://schemas.microsoft.com/office/powerpoint/2010/main" val="1955877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⑤単剤化</a:t>
            </a:r>
            <a:endParaRPr kumimoji="1" lang="ja-JP" altLang="en-US" dirty="0"/>
          </a:p>
        </p:txBody>
      </p:sp>
      <p:sp>
        <p:nvSpPr>
          <p:cNvPr id="3" name="コンテンツ プレースホルダー 2"/>
          <p:cNvSpPr>
            <a:spLocks noGrp="1"/>
          </p:cNvSpPr>
          <p:nvPr>
            <p:ph idx="1"/>
          </p:nvPr>
        </p:nvSpPr>
        <p:spPr/>
        <p:txBody>
          <a:bodyPr/>
          <a:lstStyle/>
          <a:p>
            <a:r>
              <a:rPr lang="ja-JP" altLang="ja-JP" dirty="0"/>
              <a:t>ドーパミン受容体ブロックには頭打ち効果があり、多剤の意味はないとされている。又、抗精神病薬は単剤での研究結果はあるが多剤での研究はなく、多剤処方のほとんどが臨床経験的に、又は実験的に処方されているのが現状であり、はっきりいって何が起こるか分からないものである。</a:t>
            </a:r>
            <a:endParaRPr kumimoji="1" lang="ja-JP" altLang="en-US" dirty="0"/>
          </a:p>
        </p:txBody>
      </p:sp>
    </p:spTree>
    <p:extLst>
      <p:ext uri="{BB962C8B-B14F-4D97-AF65-F5344CB8AC3E}">
        <p14:creationId xmlns:p14="http://schemas.microsoft.com/office/powerpoint/2010/main" val="2798399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⑤単剤化</a:t>
            </a:r>
            <a:endParaRPr kumimoji="1" lang="ja-JP" altLang="en-US" dirty="0"/>
          </a:p>
        </p:txBody>
      </p:sp>
      <p:sp>
        <p:nvSpPr>
          <p:cNvPr id="3" name="コンテンツ プレースホルダー 2"/>
          <p:cNvSpPr>
            <a:spLocks noGrp="1"/>
          </p:cNvSpPr>
          <p:nvPr>
            <p:ph idx="1"/>
          </p:nvPr>
        </p:nvSpPr>
        <p:spPr/>
        <p:txBody>
          <a:bodyPr/>
          <a:lstStyle/>
          <a:p>
            <a:r>
              <a:rPr lang="ja-JP" altLang="ja-JP" dirty="0"/>
              <a:t>ドーパミン受容体ブロック頭打ち</a:t>
            </a:r>
            <a:r>
              <a:rPr lang="ja-JP" altLang="en-US" dirty="0"/>
              <a:t>の</a:t>
            </a:r>
            <a:r>
              <a:rPr lang="en-US" altLang="ja-JP" dirty="0"/>
              <a:t>PET</a:t>
            </a:r>
            <a:r>
              <a:rPr lang="ja-JP" altLang="en-US" dirty="0"/>
              <a:t>写真</a:t>
            </a:r>
            <a:endParaRPr kumimoji="1" lang="ja-JP" altLang="en-US" dirty="0"/>
          </a:p>
        </p:txBody>
      </p:sp>
    </p:spTree>
    <p:extLst>
      <p:ext uri="{BB962C8B-B14F-4D97-AF65-F5344CB8AC3E}">
        <p14:creationId xmlns:p14="http://schemas.microsoft.com/office/powerpoint/2010/main" val="2633198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a:bodyPr>
          <a:lstStyle/>
          <a:p>
            <a:pPr marL="68580" indent="0">
              <a:buNone/>
            </a:pPr>
            <a:r>
              <a:rPr lang="ja-JP" altLang="en-US" dirty="0"/>
              <a:t>前文</a:t>
            </a:r>
            <a:endParaRPr lang="en-US" altLang="ja-JP" dirty="0"/>
          </a:p>
          <a:p>
            <a:r>
              <a:rPr kumimoji="1" lang="ja-JP" altLang="en-US" kern="1000" spc="-100" dirty="0"/>
              <a:t>デカルト「人体は精巧な時計である」</a:t>
            </a:r>
          </a:p>
          <a:p>
            <a:r>
              <a:rPr lang="ja-JP" altLang="ja-JP" dirty="0"/>
              <a:t>人間の身体には、ホメオスタシス（恒常性維持機能）といって変化に対して内部状態を一定に保つことで生存しようとするシステムがある。運動で言えば、押せば引き、引けば押そうとバランスを保つように、神経系で言えば、神経伝達を遮断すると神経伝達物質を過剰放出し、過剰になるとそれを遮断させようとする機構である。</a:t>
            </a:r>
          </a:p>
        </p:txBody>
      </p:sp>
    </p:spTree>
    <p:extLst>
      <p:ext uri="{BB962C8B-B14F-4D97-AF65-F5344CB8AC3E}">
        <p14:creationId xmlns:p14="http://schemas.microsoft.com/office/powerpoint/2010/main" val="262785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a:xfrm>
            <a:off x="755576" y="2323652"/>
            <a:ext cx="7632848" cy="3508977"/>
          </a:xfrm>
        </p:spPr>
        <p:txBody>
          <a:bodyPr>
            <a:normAutofit/>
          </a:bodyPr>
          <a:lstStyle/>
          <a:p>
            <a:pPr marL="68580" indent="0">
              <a:buNone/>
            </a:pPr>
            <a:r>
              <a:rPr lang="ja-JP" altLang="en-US" sz="1800" spc="-100" dirty="0"/>
              <a:t>神経伝達物質は３つの系統がある。</a:t>
            </a:r>
            <a:endParaRPr lang="en-US" altLang="ja-JP" sz="1800" spc="-100" dirty="0"/>
          </a:p>
          <a:p>
            <a:pPr marL="68580" indent="0">
              <a:buNone/>
            </a:pPr>
            <a:endParaRPr lang="ja-JP" altLang="en-US" sz="1800" spc="-100" dirty="0"/>
          </a:p>
          <a:p>
            <a:pPr marL="68580" indent="0">
              <a:buNone/>
            </a:pPr>
            <a:r>
              <a:rPr lang="en-US" altLang="ja-JP" sz="1800" spc="-100" dirty="0">
                <a:effectLst>
                  <a:outerShdw blurRad="38100" dist="38100" dir="2700000" algn="tl">
                    <a:srgbClr val="000000">
                      <a:alpha val="43137"/>
                    </a:srgbClr>
                  </a:outerShdw>
                </a:effectLst>
              </a:rPr>
              <a:t>1.</a:t>
            </a:r>
            <a:r>
              <a:rPr lang="ja-JP" altLang="en-US" sz="1800" spc="-100" dirty="0">
                <a:effectLst>
                  <a:outerShdw blurRad="38100" dist="38100" dir="2700000" algn="tl">
                    <a:srgbClr val="000000">
                      <a:alpha val="43137"/>
                    </a:srgbClr>
                  </a:outerShdw>
                </a:effectLst>
              </a:rPr>
              <a:t>アミノ酸系</a:t>
            </a:r>
            <a:r>
              <a:rPr lang="ja-JP" altLang="en-US" sz="1800" spc="-100" dirty="0"/>
              <a:t>：</a:t>
            </a:r>
            <a:endParaRPr lang="en-US" altLang="ja-JP" sz="1800" spc="-100" dirty="0"/>
          </a:p>
          <a:p>
            <a:pPr marL="68580" indent="0">
              <a:buNone/>
            </a:pPr>
            <a:r>
              <a:rPr lang="ja-JP" altLang="en-US" sz="1800" spc="-100" dirty="0"/>
              <a:t>グルタミン酸、</a:t>
            </a:r>
            <a:r>
              <a:rPr lang="en-US" altLang="ja-JP" sz="1800" spc="-100" dirty="0"/>
              <a:t>γ-</a:t>
            </a:r>
            <a:r>
              <a:rPr lang="ja-JP" altLang="en-US" sz="1800" spc="-100" dirty="0"/>
              <a:t>アミノ酪酸、アスパラギン酸、</a:t>
            </a:r>
            <a:r>
              <a:rPr lang="en-US" altLang="ja-JP" sz="1800" spc="-100" dirty="0"/>
              <a:t>GABA</a:t>
            </a:r>
            <a:r>
              <a:rPr lang="ja-JP" altLang="en-US" sz="1800" spc="-100" dirty="0"/>
              <a:t>、グリシン等</a:t>
            </a:r>
          </a:p>
          <a:p>
            <a:pPr marL="68580" indent="0">
              <a:buNone/>
            </a:pPr>
            <a:r>
              <a:rPr lang="en-US" altLang="ja-JP" sz="1800" spc="-100" dirty="0">
                <a:effectLst>
                  <a:outerShdw blurRad="38100" dist="38100" dir="2700000" algn="tl">
                    <a:srgbClr val="000000">
                      <a:alpha val="43137"/>
                    </a:srgbClr>
                  </a:outerShdw>
                </a:effectLst>
              </a:rPr>
              <a:t>2.</a:t>
            </a:r>
            <a:r>
              <a:rPr lang="ja-JP" altLang="en-US" sz="1800" spc="-100" dirty="0">
                <a:effectLst>
                  <a:outerShdw blurRad="38100" dist="38100" dir="2700000" algn="tl">
                    <a:srgbClr val="000000">
                      <a:alpha val="43137"/>
                    </a:srgbClr>
                  </a:outerShdw>
                </a:effectLst>
              </a:rPr>
              <a:t>ペプチド系</a:t>
            </a:r>
            <a:r>
              <a:rPr lang="ja-JP" altLang="en-US" sz="1800" spc="-100" dirty="0"/>
              <a:t>：</a:t>
            </a:r>
            <a:endParaRPr lang="en-US" altLang="ja-JP" sz="1800" spc="-100" dirty="0"/>
          </a:p>
          <a:p>
            <a:pPr marL="68580" indent="0">
              <a:buNone/>
            </a:pPr>
            <a:r>
              <a:rPr lang="ja-JP" altLang="en-US" sz="1800" spc="-100" dirty="0"/>
              <a:t>オキシトシン、バソプレシン、ソマトスタチン、ニューロテンシン等</a:t>
            </a:r>
          </a:p>
          <a:p>
            <a:pPr marL="68580" indent="0">
              <a:buNone/>
            </a:pPr>
            <a:r>
              <a:rPr lang="en-US" altLang="ja-JP" sz="1800" spc="-100" dirty="0">
                <a:effectLst>
                  <a:outerShdw blurRad="38100" dist="38100" dir="2700000" algn="tl">
                    <a:srgbClr val="000000">
                      <a:alpha val="43137"/>
                    </a:srgbClr>
                  </a:outerShdw>
                </a:effectLst>
              </a:rPr>
              <a:t>3.</a:t>
            </a:r>
            <a:r>
              <a:rPr lang="ja-JP" altLang="en-US" sz="1800" spc="-100" dirty="0">
                <a:effectLst>
                  <a:outerShdw blurRad="38100" dist="38100" dir="2700000" algn="tl">
                    <a:srgbClr val="000000">
                      <a:alpha val="43137"/>
                    </a:srgbClr>
                  </a:outerShdw>
                </a:effectLst>
              </a:rPr>
              <a:t>モノアミン系</a:t>
            </a:r>
            <a:r>
              <a:rPr lang="ja-JP" altLang="en-US" sz="1800" spc="-100" dirty="0"/>
              <a:t>：</a:t>
            </a:r>
            <a:endParaRPr lang="en-US" altLang="ja-JP" sz="1800" spc="-100" dirty="0"/>
          </a:p>
          <a:p>
            <a:pPr marL="68580" indent="0">
              <a:buNone/>
            </a:pPr>
            <a:r>
              <a:rPr lang="ja-JP" altLang="en-US" sz="1800" spc="-100" dirty="0"/>
              <a:t>ノルアドレナリン、ドパミン、セロトニン、アセチルコリン等</a:t>
            </a:r>
            <a:endParaRPr lang="en-US" altLang="ja-JP" sz="1800" spc="-100" dirty="0"/>
          </a:p>
          <a:p>
            <a:pPr marL="68580" indent="0">
              <a:buNone/>
            </a:pPr>
            <a:endParaRPr lang="ja-JP" altLang="ja-JP" sz="1800" spc="-100" dirty="0"/>
          </a:p>
          <a:p>
            <a:pPr marL="68580" indent="0">
              <a:buNone/>
            </a:pPr>
            <a:r>
              <a:rPr lang="ja-JP" altLang="en-US" spc="-100" dirty="0"/>
              <a:t>全部で</a:t>
            </a:r>
            <a:r>
              <a:rPr lang="en-US" altLang="ja-JP" spc="-100" dirty="0"/>
              <a:t>50</a:t>
            </a:r>
            <a:r>
              <a:rPr lang="ja-JP" altLang="en-US" spc="-100" dirty="0"/>
              <a:t>種類以上！</a:t>
            </a:r>
            <a:endParaRPr lang="ja-JP" altLang="ja-JP" spc="-100" dirty="0"/>
          </a:p>
        </p:txBody>
      </p:sp>
    </p:spTree>
    <p:extLst>
      <p:ext uri="{BB962C8B-B14F-4D97-AF65-F5344CB8AC3E}">
        <p14:creationId xmlns:p14="http://schemas.microsoft.com/office/powerpoint/2010/main" val="202264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a:bodyPr>
          <a:lstStyle/>
          <a:p>
            <a:pPr marL="68580" indent="0">
              <a:buNone/>
            </a:pPr>
            <a:r>
              <a:rPr kumimoji="1" lang="ja-JP" altLang="en-US" kern="1000" spc="-100" dirty="0"/>
              <a:t>機序</a:t>
            </a:r>
          </a:p>
          <a:p>
            <a:r>
              <a:rPr kumimoji="1" lang="ja-JP" altLang="en-US" kern="1000" spc="-100" dirty="0"/>
              <a:t>ホルモンに作用する薬剤は、最初は正常に作用するが、継続的に投与すると受容体の数が減ってしまったり、ホルモンの分泌量が低下したりして、そのホルモン剤を打たない限り、ずっと調子が悪いという状態になる。　</a:t>
            </a:r>
          </a:p>
        </p:txBody>
      </p:sp>
    </p:spTree>
    <p:extLst>
      <p:ext uri="{BB962C8B-B14F-4D97-AF65-F5344CB8AC3E}">
        <p14:creationId xmlns:p14="http://schemas.microsoft.com/office/powerpoint/2010/main" val="4969764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endParaRPr kumimoji="1" lang="ja-JP" altLang="en-US" dirty="0"/>
          </a:p>
        </p:txBody>
      </p:sp>
      <p:pic>
        <p:nvPicPr>
          <p:cNvPr id="4" name="図 3"/>
          <p:cNvPicPr/>
          <p:nvPr/>
        </p:nvPicPr>
        <p:blipFill>
          <a:blip r:embed="rId2">
            <a:extLst>
              <a:ext uri="{28A0092B-C50C-407E-A947-70E740481C1C}">
                <a14:useLocalDpi xmlns:a14="http://schemas.microsoft.com/office/drawing/2010/main" val="0"/>
              </a:ext>
            </a:extLst>
          </a:blip>
          <a:stretch>
            <a:fillRect/>
          </a:stretch>
        </p:blipFill>
        <p:spPr>
          <a:xfrm>
            <a:off x="6678" y="0"/>
            <a:ext cx="9137322" cy="6858000"/>
          </a:xfrm>
          <a:prstGeom prst="rect">
            <a:avLst/>
          </a:prstGeom>
        </p:spPr>
      </p:pic>
    </p:spTree>
    <p:extLst>
      <p:ext uri="{BB962C8B-B14F-4D97-AF65-F5344CB8AC3E}">
        <p14:creationId xmlns:p14="http://schemas.microsoft.com/office/powerpoint/2010/main" val="3035598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a:bodyPr>
          <a:lstStyle/>
          <a:p>
            <a:pPr marL="68580" indent="0">
              <a:buNone/>
            </a:pPr>
            <a:r>
              <a:rPr kumimoji="1" lang="ja-JP" altLang="en-US" kern="1000" spc="-100" dirty="0"/>
              <a:t>機序</a:t>
            </a:r>
          </a:p>
          <a:p>
            <a:r>
              <a:rPr kumimoji="1" lang="ja-JP" altLang="en-US" kern="1000" spc="-100" dirty="0"/>
              <a:t>さらにそのホルモン剤を打っていても調子が悪かったり、禁断症状が出たり、後遺症が出たり、頭や体が悪くなっていく。</a:t>
            </a:r>
            <a:endParaRPr kumimoji="1" lang="en-US" altLang="ja-JP" kern="1000" spc="-100" dirty="0"/>
          </a:p>
          <a:p>
            <a:r>
              <a:rPr kumimoji="1" lang="ja-JP" altLang="en-US" kern="1000" spc="-100" dirty="0"/>
              <a:t>アップレギュレーションがドーパミン濃度上昇に転ぶのか、ドーパミン減少に転ぶかは分からない。</a:t>
            </a:r>
            <a:endParaRPr kumimoji="1" lang="en-US" altLang="ja-JP" kern="1000" spc="-100" dirty="0"/>
          </a:p>
          <a:p>
            <a:endParaRPr lang="ja-JP" altLang="ja-JP" dirty="0"/>
          </a:p>
        </p:txBody>
      </p:sp>
    </p:spTree>
    <p:extLst>
      <p:ext uri="{BB962C8B-B14F-4D97-AF65-F5344CB8AC3E}">
        <p14:creationId xmlns:p14="http://schemas.microsoft.com/office/powerpoint/2010/main" val="267881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a:bodyPr>
          <a:lstStyle/>
          <a:p>
            <a:r>
              <a:rPr lang="ja-JP" altLang="ja-JP" b="1" dirty="0">
                <a:solidFill>
                  <a:srgbClr val="FF0000"/>
                </a:solidFill>
              </a:rPr>
              <a:t>アップレギュレーション</a:t>
            </a:r>
            <a:r>
              <a:rPr lang="ja-JP" altLang="ja-JP" dirty="0"/>
              <a:t>とは、それらの神経ホルモンや信号が減少することで、受容体の数が増加し、感受性が過敏になることである。</a:t>
            </a:r>
            <a:endParaRPr lang="en-US" altLang="ja-JP" dirty="0"/>
          </a:p>
          <a:p>
            <a:pPr marL="68580" indent="0">
              <a:buNone/>
            </a:pPr>
            <a:endParaRPr lang="ja-JP" altLang="ja-JP" sz="1100" dirty="0"/>
          </a:p>
          <a:p>
            <a:r>
              <a:rPr lang="ja-JP" altLang="ja-JP" b="1" dirty="0">
                <a:solidFill>
                  <a:srgbClr val="3333FF"/>
                </a:solidFill>
              </a:rPr>
              <a:t>ダウンレギュレーション</a:t>
            </a:r>
            <a:r>
              <a:rPr lang="ja-JP" altLang="ja-JP" dirty="0"/>
              <a:t>とは、過度な神経ホルモンまたは継続的な刺激信号により、受容体の減少や、感受性の低下を生じ、神経伝達物質やホルモンなどへの応答能が低下することである。</a:t>
            </a:r>
          </a:p>
        </p:txBody>
      </p:sp>
    </p:spTree>
    <p:extLst>
      <p:ext uri="{BB962C8B-B14F-4D97-AF65-F5344CB8AC3E}">
        <p14:creationId xmlns:p14="http://schemas.microsoft.com/office/powerpoint/2010/main" val="1775618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ja-JP" dirty="0"/>
              <a:t>例えば、身体・精神依存の強いベンゾ系の薬物依存の場合は</a:t>
            </a:r>
            <a:r>
              <a:rPr lang="en-US" altLang="ja-JP" dirty="0"/>
              <a:t>GABA</a:t>
            </a:r>
            <a:r>
              <a:rPr lang="ja-JP" altLang="ja-JP" dirty="0"/>
              <a:t>※</a:t>
            </a:r>
            <a:r>
              <a:rPr lang="en-US" altLang="ja-JP" dirty="0"/>
              <a:t>/</a:t>
            </a:r>
            <a:r>
              <a:rPr lang="ja-JP" altLang="ja-JP" dirty="0"/>
              <a:t>ベンゾジアゼピン受容体にダウンレギュレーション（応答機能低下）が起きているとされている。ダウンレギュレーションしている状態で内服をやめてしまうと、</a:t>
            </a:r>
            <a:r>
              <a:rPr lang="en-US" altLang="ja-JP" dirty="0"/>
              <a:t>GABA</a:t>
            </a:r>
            <a:r>
              <a:rPr lang="ja-JP" altLang="ja-JP" dirty="0"/>
              <a:t>が受け取れなくなり、何とか受け取る受容体の感受性を高めようとする。そのホルモンバランスの混乱がかなりの苦痛を感じるために、禁断症状（神経過敏・幻覚・興奮状態）が出やすくなる。</a:t>
            </a:r>
            <a:endParaRPr kumimoji="1" lang="ja-JP" altLang="en-US" dirty="0"/>
          </a:p>
        </p:txBody>
      </p:sp>
    </p:spTree>
    <p:extLst>
      <p:ext uri="{BB962C8B-B14F-4D97-AF65-F5344CB8AC3E}">
        <p14:creationId xmlns:p14="http://schemas.microsoft.com/office/powerpoint/2010/main" val="3644933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endParaRPr lang="en-US" altLang="ja-JP" dirty="0"/>
          </a:p>
          <a:p>
            <a:endParaRPr lang="en-US" altLang="ja-JP" dirty="0"/>
          </a:p>
          <a:p>
            <a:pPr marL="68580" indent="0">
              <a:buNone/>
            </a:pPr>
            <a:r>
              <a:rPr kumimoji="1" lang="ja-JP" altLang="en-US" dirty="0"/>
              <a:t>   　１　　　　  ２　　　　 ３　　　　 ４</a:t>
            </a:r>
          </a:p>
        </p:txBody>
      </p:sp>
      <p:pic>
        <p:nvPicPr>
          <p:cNvPr id="4" name="図 3" descr="D:\Users\yoshi-2\Desktop\アップレギュレーション\1.jpg"/>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90470" y="3603526"/>
            <a:ext cx="1506363" cy="803076"/>
          </a:xfrm>
          <a:prstGeom prst="rect">
            <a:avLst/>
          </a:prstGeom>
          <a:noFill/>
          <a:ln w="25400">
            <a:solidFill>
              <a:schemeClr val="tx1">
                <a:lumMod val="95000"/>
                <a:lumOff val="5000"/>
              </a:schemeClr>
            </a:solidFill>
          </a:ln>
        </p:spPr>
      </p:pic>
      <p:pic>
        <p:nvPicPr>
          <p:cNvPr id="5" name="図 4" descr="D:\Users\yoshi-2\Desktop\アップレギュレーション\2.jpg"/>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4623" y="3602255"/>
            <a:ext cx="1486385" cy="848441"/>
          </a:xfrm>
          <a:prstGeom prst="rect">
            <a:avLst/>
          </a:prstGeom>
          <a:noFill/>
          <a:ln w="25400">
            <a:solidFill>
              <a:schemeClr val="tx1">
                <a:lumMod val="95000"/>
                <a:lumOff val="5000"/>
              </a:schemeClr>
            </a:solidFill>
          </a:ln>
        </p:spPr>
      </p:pic>
      <p:pic>
        <p:nvPicPr>
          <p:cNvPr id="6" name="図 5" descr="D:\Users\yoshi-2\Desktop\アップレギュレーション\3.jpg"/>
          <p:cNvPicPr/>
          <p:nvPr/>
        </p:nvPicPr>
        <p:blipFill>
          <a:blip r:embed="rId6" cstate="print">
            <a:extLst>
              <a:ext uri="{BEBA8EAE-BF5A-486C-A8C5-ECC9F3942E4B}">
                <a14:imgProps xmlns:a14="http://schemas.microsoft.com/office/drawing/2010/main">
                  <a14:imgLayer r:embed="rId7">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14461" y="3599080"/>
            <a:ext cx="1470402" cy="860701"/>
          </a:xfrm>
          <a:prstGeom prst="rect">
            <a:avLst/>
          </a:prstGeom>
          <a:noFill/>
          <a:ln w="25400">
            <a:solidFill>
              <a:schemeClr val="tx1">
                <a:lumMod val="95000"/>
                <a:lumOff val="5000"/>
              </a:schemeClr>
            </a:solidFill>
          </a:ln>
        </p:spPr>
      </p:pic>
      <p:pic>
        <p:nvPicPr>
          <p:cNvPr id="7" name="図 6" descr="D:\Users\yoshi-2\Desktop\アップレギュレーション\4.jpg"/>
          <p:cNvPicPr/>
          <p:nvPr/>
        </p:nvPicPr>
        <p:blipFill>
          <a:blip r:embed="rId8" cstate="print">
            <a:extLst>
              <a:ext uri="{BEBA8EAE-BF5A-486C-A8C5-ECC9F3942E4B}">
                <a14:imgProps xmlns:a14="http://schemas.microsoft.com/office/drawing/2010/main">
                  <a14:imgLayer r:embed="rId9">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53859" y="3606066"/>
            <a:ext cx="1495974" cy="880318"/>
          </a:xfrm>
          <a:prstGeom prst="rect">
            <a:avLst/>
          </a:prstGeom>
          <a:noFill/>
          <a:ln w="25400">
            <a:solidFill>
              <a:schemeClr val="tx1">
                <a:lumMod val="95000"/>
                <a:lumOff val="5000"/>
              </a:schemeClr>
            </a:solidFill>
          </a:ln>
        </p:spPr>
      </p:pic>
    </p:spTree>
    <p:extLst>
      <p:ext uri="{BB962C8B-B14F-4D97-AF65-F5344CB8AC3E}">
        <p14:creationId xmlns:p14="http://schemas.microsoft.com/office/powerpoint/2010/main" val="3507760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fontScale="92500" lnSpcReduction="10000"/>
          </a:bodyPr>
          <a:lstStyle/>
          <a:p>
            <a:pPr marL="68580" indent="0">
              <a:buNone/>
            </a:pPr>
            <a:r>
              <a:rPr lang="ja-JP" altLang="en-US" dirty="0"/>
              <a:t>原因薬</a:t>
            </a:r>
            <a:endParaRPr lang="en-US" altLang="ja-JP" dirty="0"/>
          </a:p>
          <a:p>
            <a:r>
              <a:rPr lang="ja-JP" altLang="en-US" dirty="0"/>
              <a:t>向精神薬</a:t>
            </a:r>
            <a:endParaRPr lang="en-US" altLang="ja-JP" dirty="0"/>
          </a:p>
          <a:p>
            <a:r>
              <a:rPr lang="ja-JP" altLang="en-US" dirty="0"/>
              <a:t>血圧下降薬</a:t>
            </a:r>
            <a:endParaRPr lang="en-US" altLang="ja-JP" dirty="0"/>
          </a:p>
          <a:p>
            <a:r>
              <a:rPr lang="ja-JP" altLang="en-US" dirty="0"/>
              <a:t>インスリン</a:t>
            </a:r>
            <a:endParaRPr lang="en-US" altLang="ja-JP" dirty="0"/>
          </a:p>
          <a:p>
            <a:r>
              <a:rPr lang="ja-JP" altLang="ja-JP" dirty="0"/>
              <a:t>抗アレルギー薬の一部</a:t>
            </a:r>
            <a:endParaRPr lang="en-US" altLang="ja-JP" dirty="0"/>
          </a:p>
          <a:p>
            <a:r>
              <a:rPr lang="ja-JP" altLang="en-US" dirty="0"/>
              <a:t>ステロイド</a:t>
            </a:r>
            <a:endParaRPr lang="en-US" altLang="ja-JP" dirty="0"/>
          </a:p>
          <a:p>
            <a:r>
              <a:rPr lang="ja-JP" altLang="en-US" dirty="0"/>
              <a:t>甲状腺ホルモン剤</a:t>
            </a:r>
            <a:endParaRPr lang="en-US" altLang="ja-JP" dirty="0"/>
          </a:p>
          <a:p>
            <a:r>
              <a:rPr lang="ja-JP" altLang="en-US" dirty="0"/>
              <a:t>ピル</a:t>
            </a:r>
            <a:endParaRPr lang="en-US" altLang="ja-JP" dirty="0"/>
          </a:p>
          <a:p>
            <a:r>
              <a:rPr lang="ja-JP" altLang="en-US" dirty="0"/>
              <a:t>抗ガン剤の一部</a:t>
            </a:r>
            <a:endParaRPr lang="en-US" altLang="ja-JP" dirty="0"/>
          </a:p>
          <a:p>
            <a:r>
              <a:rPr lang="ja-JP" altLang="en-US" dirty="0"/>
              <a:t>マイナーなホルモン剤</a:t>
            </a:r>
            <a:endParaRPr lang="ja-JP" altLang="ja-JP" dirty="0"/>
          </a:p>
        </p:txBody>
      </p:sp>
    </p:spTree>
    <p:extLst>
      <p:ext uri="{BB962C8B-B14F-4D97-AF65-F5344CB8AC3E}">
        <p14:creationId xmlns:p14="http://schemas.microsoft.com/office/powerpoint/2010/main" val="3627323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6777317" cy="3913660"/>
          </a:xfrm>
        </p:spPr>
        <p:txBody>
          <a:bodyPr>
            <a:normAutofit/>
          </a:bodyPr>
          <a:lstStyle/>
          <a:p>
            <a:pPr marL="68580" indent="0">
              <a:buNone/>
            </a:pPr>
            <a:r>
              <a:rPr lang="ja-JP" altLang="en-US" kern="1000" spc="-100" dirty="0"/>
              <a:t>対処法</a:t>
            </a:r>
          </a:p>
          <a:p>
            <a:r>
              <a:rPr lang="ja-JP" altLang="en-US" kern="1000" spc="-100" dirty="0"/>
              <a:t>入院施設があればいきなりやめることも不可能ではないが、基本は漸減法でやることが重要</a:t>
            </a:r>
            <a:endParaRPr kumimoji="1" lang="ja-JP" altLang="en-US" kern="1000" spc="-100" dirty="0"/>
          </a:p>
          <a:p>
            <a:r>
              <a:rPr kumimoji="1" lang="ja-JP" altLang="en-US" kern="1000" spc="-100" dirty="0"/>
              <a:t>レギュレーションを調整するには、特別なプロセスが必要。アップレギュレーションによる受容体の調整（減少）は</a:t>
            </a:r>
            <a:r>
              <a:rPr kumimoji="1" lang="en-US" altLang="ja-JP" kern="1000" spc="-100" dirty="0"/>
              <a:t>6</a:t>
            </a:r>
            <a:r>
              <a:rPr kumimoji="1" lang="ja-JP" altLang="en-US" kern="1000" spc="-100" dirty="0"/>
              <a:t>ヶ月かかると言われている。。</a:t>
            </a:r>
            <a:endParaRPr lang="ja-JP" altLang="ja-JP" dirty="0"/>
          </a:p>
        </p:txBody>
      </p:sp>
    </p:spTree>
    <p:extLst>
      <p:ext uri="{BB962C8B-B14F-4D97-AF65-F5344CB8AC3E}">
        <p14:creationId xmlns:p14="http://schemas.microsoft.com/office/powerpoint/2010/main" val="2278878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⑥</a:t>
            </a:r>
            <a:r>
              <a:rPr lang="ja-JP" altLang="en-US" dirty="0">
                <a:latin typeface="ＭＳ Ｐゴシック" panose="020B0600070205080204" pitchFamily="50" charset="-128"/>
                <a:ea typeface="ＭＳ Ｐゴシック" panose="020B0600070205080204" pitchFamily="50" charset="-128"/>
              </a:rPr>
              <a:t>アップ・ダウンレギュレーション</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r>
              <a:rPr lang="ja-JP" altLang="ja-JP" dirty="0"/>
              <a:t>禁断症状とは、純粋な神経伝達状態に戻ろうとする自然の生理反応とも言える。その応答機能低下を起こした受容体が正常にアップレギュレーション（本来の機能を取り戻す）するには、服薬していた期間と同じ期間の禁断症状が続くと言われている。</a:t>
            </a:r>
            <a:endParaRPr lang="ja-JP" altLang="en-US" dirty="0"/>
          </a:p>
        </p:txBody>
      </p:sp>
    </p:spTree>
    <p:extLst>
      <p:ext uri="{BB962C8B-B14F-4D97-AF65-F5344CB8AC3E}">
        <p14:creationId xmlns:p14="http://schemas.microsoft.com/office/powerpoint/2010/main" val="1905466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書籍引用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sz="700" dirty="0"/>
              <a:t>統合失調症らしくなる処方</a:t>
            </a:r>
            <a:r>
              <a:rPr lang="en-US" altLang="ja-JP" sz="700" dirty="0"/>
              <a:t>―</a:t>
            </a:r>
            <a:r>
              <a:rPr lang="ja-JP" altLang="en-US" sz="700" dirty="0"/>
              <a:t>動的平衡</a:t>
            </a:r>
            <a:r>
              <a:rPr lang="en-US" altLang="ja-JP" sz="700" dirty="0"/>
              <a:t>―</a:t>
            </a:r>
          </a:p>
          <a:p>
            <a:r>
              <a:rPr lang="ja-JP" altLang="en-US" sz="700" dirty="0"/>
              <a:t>抗精神病薬は統合失調症患者さんの症状改善には有効な薬です。あるいは双極性障害の一部の患者さんには有効です。しかしそれ以外の病態には、ほとんど効果がありません。抗精神病薬は統合失調症や双極性障害以外の患者さんにも多用されています。認知症の </a:t>
            </a:r>
            <a:r>
              <a:rPr lang="en-US" altLang="ja-JP" sz="700" dirty="0"/>
              <a:t>BPSD,</a:t>
            </a:r>
            <a:r>
              <a:rPr lang="ja-JP" altLang="en-US" sz="700" dirty="0"/>
              <a:t>手術後のせん妄</a:t>
            </a:r>
            <a:r>
              <a:rPr lang="en-US" altLang="ja-JP" sz="700" dirty="0"/>
              <a:t>,</a:t>
            </a:r>
            <a:r>
              <a:rPr lang="ja-JP" altLang="en-US" sz="700" dirty="0"/>
              <a:t>発達障害での精神症状</a:t>
            </a:r>
            <a:r>
              <a:rPr lang="en-US" altLang="ja-JP" sz="700" dirty="0"/>
              <a:t>,</a:t>
            </a:r>
            <a:r>
              <a:rPr lang="ja-JP" altLang="en-US" sz="700" dirty="0"/>
              <a:t>うつ病での精神症状</a:t>
            </a:r>
            <a:r>
              <a:rPr lang="en-US" altLang="ja-JP" sz="700" dirty="0"/>
              <a:t>,</a:t>
            </a:r>
            <a:r>
              <a:rPr lang="ja-JP" altLang="en-US" sz="700" dirty="0"/>
              <a:t>分類不能な精神病での精神症状など、ありとあらゆる精神症状に多用されています。だから米国では売上が一番多い医薬品なのです。その大多数は適応外使用</a:t>
            </a:r>
            <a:r>
              <a:rPr lang="en-US" altLang="ja-JP" sz="700" dirty="0"/>
              <a:t>(off-label use)</a:t>
            </a:r>
            <a:r>
              <a:rPr lang="ja-JP" altLang="en-US" sz="700" dirty="0"/>
              <a:t>でしたね</a:t>
            </a:r>
            <a:r>
              <a:rPr lang="en-US" altLang="ja-JP" sz="700" dirty="0"/>
              <a:t>.</a:t>
            </a:r>
            <a:r>
              <a:rPr lang="ja-JP" altLang="en-US" sz="700" dirty="0"/>
              <a:t>そして適応外使用に関して、抗精神病薬が著効していると多くの精神科医は誤解しているようです。他に方法がないから抗精神病薬が使用される場合もあり</a:t>
            </a:r>
            <a:r>
              <a:rPr lang="en-US" altLang="ja-JP" sz="700" dirty="0"/>
              <a:t>,</a:t>
            </a:r>
            <a:r>
              <a:rPr lang="ja-JP" altLang="en-US" sz="700" dirty="0"/>
              <a:t>患者の苦痛を除去する現実的な観点があればまだ理解できます。そういう場合の処方を否定しているのではありません。しかし奇妙に思いませんか</a:t>
            </a:r>
            <a:r>
              <a:rPr lang="en-US" altLang="ja-JP" sz="700" dirty="0"/>
              <a:t>.</a:t>
            </a:r>
            <a:r>
              <a:rPr lang="ja-JP" altLang="en-US" sz="700" dirty="0"/>
              <a:t>薬理学的に有効性が説明できないのに</a:t>
            </a:r>
            <a:r>
              <a:rPr lang="en-US" altLang="ja-JP" sz="700" dirty="0"/>
              <a:t>,</a:t>
            </a:r>
            <a:r>
              <a:rPr lang="ja-JP" altLang="en-US" sz="700" dirty="0"/>
              <a:t>臨床的にはとりあえず有効であると錯覚しているわけで</a:t>
            </a:r>
            <a:r>
              <a:rPr lang="en-US" altLang="ja-JP" sz="700" dirty="0"/>
              <a:t>,</a:t>
            </a:r>
            <a:r>
              <a:rPr lang="ja-JP" altLang="en-US" sz="700" dirty="0"/>
              <a:t>とても科学的ではありません、上記に挙げた適応外使用の疾患群はドパミンの過活動が推測される病態ではありません</a:t>
            </a:r>
            <a:r>
              <a:rPr lang="en-US" altLang="ja-JP" sz="700" dirty="0"/>
              <a:t>.</a:t>
            </a:r>
            <a:r>
              <a:rPr lang="ja-JP" altLang="en-US" sz="700" dirty="0"/>
              <a:t>なのに</a:t>
            </a:r>
            <a:r>
              <a:rPr lang="en-US" altLang="ja-JP" sz="700" dirty="0"/>
              <a:t>,</a:t>
            </a:r>
            <a:r>
              <a:rPr lang="ja-JP" altLang="en-US" sz="700" dirty="0"/>
              <a:t>なぜ抗精神病薬が効果を示すのでしょうか</a:t>
            </a:r>
            <a:r>
              <a:rPr lang="en-US" altLang="ja-JP" sz="700" dirty="0"/>
              <a:t>.1</a:t>
            </a:r>
            <a:r>
              <a:rPr lang="ja-JP" altLang="en-US" sz="700" dirty="0"/>
              <a:t>つには抗精神病薬のドパミン遮断で</a:t>
            </a:r>
            <a:r>
              <a:rPr lang="en-US" altLang="ja-JP" sz="700" dirty="0"/>
              <a:t>,</a:t>
            </a:r>
            <a:r>
              <a:rPr lang="ja-JP" altLang="en-US" sz="700" dirty="0"/>
              <a:t>患者の全体的な活動性が低下し</a:t>
            </a:r>
            <a:r>
              <a:rPr lang="en-US" altLang="ja-JP" sz="700" dirty="0"/>
              <a:t>,</a:t>
            </a:r>
            <a:r>
              <a:rPr lang="ja-JP" altLang="en-US" sz="700" dirty="0"/>
              <a:t>精神症状が消えたのではなく表現できなくなった可能性が考えられます。しかしこれはすでに不適切なドパミン遮断の範略に入ります。抗精神病薬を適正に使用していないので誤診です。一定の頻度で重</a:t>
            </a:r>
          </a:p>
          <a:p>
            <a:r>
              <a:rPr lang="ja-JP" altLang="en-US" sz="700" dirty="0"/>
              <a:t>大な副作用が出現するでしょう</a:t>
            </a:r>
            <a:r>
              <a:rPr lang="en-US" altLang="ja-JP" sz="700" dirty="0"/>
              <a:t>.</a:t>
            </a:r>
            <a:r>
              <a:rPr lang="ja-JP" altLang="en-US" sz="700" dirty="0"/>
              <a:t>たとえば認知症の </a:t>
            </a:r>
            <a:r>
              <a:rPr lang="en-US" altLang="ja-JP" sz="700" dirty="0"/>
              <a:t>BPSD </a:t>
            </a:r>
            <a:r>
              <a:rPr lang="ja-JP" altLang="en-US" sz="700" dirty="0"/>
              <a:t>に抗精神病薬を使用すれば</a:t>
            </a:r>
            <a:r>
              <a:rPr lang="en-US" altLang="ja-JP" sz="700" dirty="0"/>
              <a:t>,</a:t>
            </a:r>
            <a:r>
              <a:rPr lang="ja-JP" altLang="en-US" sz="700" dirty="0"/>
              <a:t>投与を受けない認知症の人に比べて約</a:t>
            </a:r>
            <a:r>
              <a:rPr lang="en-US" altLang="ja-JP" sz="700" dirty="0"/>
              <a:t>2</a:t>
            </a:r>
            <a:r>
              <a:rPr lang="ja-JP" altLang="en-US" sz="700" dirty="0"/>
              <a:t>倍死亡率が上昇するなどです。</a:t>
            </a:r>
          </a:p>
          <a:p>
            <a:r>
              <a:rPr lang="ja-JP" altLang="en-US" sz="700" dirty="0"/>
              <a:t>簡単すぎる</a:t>
            </a:r>
            <a:r>
              <a:rPr lang="en-US" altLang="ja-JP" sz="700" dirty="0"/>
              <a:t>(</a:t>
            </a:r>
            <a:r>
              <a:rPr lang="ja-JP" altLang="en-US" sz="700" dirty="0"/>
              <a:t>やや安易な</a:t>
            </a:r>
            <a:r>
              <a:rPr lang="en-US" altLang="ja-JP" sz="700" dirty="0"/>
              <a:t>)</a:t>
            </a:r>
            <a:r>
              <a:rPr lang="ja-JP" altLang="en-US" sz="700" dirty="0"/>
              <a:t>薬理学的推測をしてみましょう</a:t>
            </a:r>
            <a:r>
              <a:rPr lang="en-US" altLang="ja-JP" sz="700" dirty="0"/>
              <a:t>.</a:t>
            </a:r>
            <a:r>
              <a:rPr lang="ja-JP" altLang="en-US" sz="700" dirty="0"/>
              <a:t>精神症状を示す患者さんで</a:t>
            </a:r>
            <a:r>
              <a:rPr lang="en-US" altLang="ja-JP" sz="700" dirty="0"/>
              <a:t>,</a:t>
            </a:r>
            <a:r>
              <a:rPr lang="ja-JP" altLang="en-US" sz="700" dirty="0"/>
              <a:t>ドパミン濃度が正常である分類不能な精神疾患の患者さんを想定します。この患者さんの精神症状に対して抗精神病薬が投与されたとします。当初はドパミンの低下による鎮静作用だけで</a:t>
            </a:r>
            <a:r>
              <a:rPr lang="en-US" altLang="ja-JP" sz="700" dirty="0"/>
              <a:t>,</a:t>
            </a:r>
            <a:r>
              <a:rPr lang="ja-JP" altLang="en-US" sz="700" dirty="0"/>
              <a:t>抗精神病効果は示しません、ドパミンが低下するので精神症状を表現する力が奪われ</a:t>
            </a:r>
            <a:r>
              <a:rPr lang="en-US" altLang="ja-JP" sz="700" dirty="0"/>
              <a:t>,</a:t>
            </a:r>
            <a:r>
              <a:rPr lang="ja-JP" altLang="en-US" sz="700" dirty="0"/>
              <a:t>症状は少し第</a:t>
            </a:r>
            <a:r>
              <a:rPr lang="en-US" altLang="ja-JP" sz="700" dirty="0"/>
              <a:t>2</a:t>
            </a:r>
            <a:r>
              <a:rPr lang="ja-JP" altLang="en-US" sz="700" dirty="0"/>
              <a:t>ページだけ落ち着いたようにみえるかもしれません</a:t>
            </a:r>
            <a:r>
              <a:rPr lang="en-US" altLang="ja-JP" sz="700" dirty="0"/>
              <a:t>.</a:t>
            </a:r>
            <a:r>
              <a:rPr lang="ja-JP" altLang="en-US" sz="700" dirty="0"/>
              <a:t>抗精神病薬が投与されつづけると、抗精神病薬で正常のドパミン受容体が遮断され</a:t>
            </a:r>
            <a:r>
              <a:rPr lang="en-US" altLang="ja-JP" sz="700" dirty="0"/>
              <a:t>,</a:t>
            </a:r>
            <a:r>
              <a:rPr lang="ja-JP" altLang="en-US" sz="700" dirty="0"/>
              <a:t>内因性ドパミン</a:t>
            </a:r>
            <a:r>
              <a:rPr lang="en-US" altLang="ja-JP" sz="700" dirty="0"/>
              <a:t>(</a:t>
            </a:r>
            <a:r>
              <a:rPr lang="ja-JP" altLang="en-US" sz="700" dirty="0"/>
              <a:t>自分の体内にあるドパミン</a:t>
            </a:r>
            <a:r>
              <a:rPr lang="en-US" altLang="ja-JP" sz="700" dirty="0"/>
              <a:t>)</a:t>
            </a:r>
            <a:r>
              <a:rPr lang="ja-JP" altLang="en-US" sz="700" dirty="0"/>
              <a:t>がドパミン受容体を求めて紡復うことになります。あふれたドパミンは</a:t>
            </a:r>
            <a:r>
              <a:rPr lang="en-US" altLang="ja-JP" sz="700" dirty="0"/>
              <a:t>,</a:t>
            </a:r>
            <a:r>
              <a:rPr lang="ja-JP" altLang="en-US" sz="700" dirty="0"/>
              <a:t>患者さんの身体にはドパミン受容体が不足していると</a:t>
            </a:r>
          </a:p>
          <a:p>
            <a:r>
              <a:rPr lang="ja-JP" altLang="en-US" sz="700" dirty="0"/>
              <a:t>感知し信号を発するでしょう</a:t>
            </a:r>
            <a:r>
              <a:rPr lang="en-US" altLang="ja-JP" sz="700" dirty="0"/>
              <a:t>.</a:t>
            </a:r>
            <a:r>
              <a:rPr lang="ja-JP" altLang="en-US" sz="700" dirty="0"/>
              <a:t>その結果ドパミン受容体蛋白の </a:t>
            </a:r>
            <a:r>
              <a:rPr lang="en-US" altLang="ja-JP" sz="700" dirty="0"/>
              <a:t>mRNA </a:t>
            </a:r>
            <a:r>
              <a:rPr lang="ja-JP" altLang="en-US" sz="700" dirty="0"/>
              <a:t>が活性化され</a:t>
            </a:r>
            <a:r>
              <a:rPr lang="en-US" altLang="ja-JP" sz="700" dirty="0"/>
              <a:t>,</a:t>
            </a:r>
            <a:r>
              <a:rPr lang="ja-JP" altLang="en-US" sz="700" dirty="0"/>
              <a:t>ドパミン受容体蛋白が作られるはずです</a:t>
            </a:r>
            <a:r>
              <a:rPr lang="en-US" altLang="ja-JP" sz="700" dirty="0"/>
              <a:t>.</a:t>
            </a:r>
            <a:r>
              <a:rPr lang="ja-JP" altLang="en-US" sz="700" dirty="0"/>
              <a:t>ドパミン受容体が増え。ドパミンの異常伝達が起こる可能性が指摘できます。そして統合失調症様の精神症状が現れるかもしれません</a:t>
            </a:r>
            <a:r>
              <a:rPr lang="en-US" altLang="ja-JP" sz="700" dirty="0"/>
              <a:t>.</a:t>
            </a:r>
            <a:r>
              <a:rPr lang="ja-JP" altLang="en-US" sz="700" dirty="0"/>
              <a:t>引き続き抗精神病薬の投与が行われ</a:t>
            </a:r>
            <a:r>
              <a:rPr lang="en-US" altLang="ja-JP" sz="700" dirty="0"/>
              <a:t>,</a:t>
            </a:r>
            <a:r>
              <a:rPr lang="ja-JP" altLang="en-US" sz="700" dirty="0"/>
              <a:t>ドパミン神経伝達がコントロールされ</a:t>
            </a:r>
            <a:r>
              <a:rPr lang="en-US" altLang="ja-JP" sz="700" dirty="0"/>
              <a:t>,</a:t>
            </a:r>
            <a:r>
              <a:rPr lang="ja-JP" altLang="en-US" sz="700" dirty="0"/>
              <a:t>抗精神病薬は抗精神病効果を示したと誤解されます。分類不能な精神疾患は</a:t>
            </a:r>
            <a:r>
              <a:rPr lang="en-US" altLang="ja-JP" sz="700" dirty="0"/>
              <a:t>,</a:t>
            </a:r>
            <a:r>
              <a:rPr lang="ja-JP" altLang="en-US" sz="700" dirty="0"/>
              <a:t>晴れて統合失調症と診断されるのです。これは薬理学的には</a:t>
            </a:r>
            <a:r>
              <a:rPr lang="en-US" altLang="ja-JP" sz="700" dirty="0"/>
              <a:t>,</a:t>
            </a:r>
            <a:r>
              <a:rPr lang="ja-JP" altLang="en-US" sz="700" dirty="0"/>
              <a:t>ドパミン受容体のアップレギュレーションと言われる現象です。機能を妨げると</a:t>
            </a:r>
            <a:r>
              <a:rPr lang="en-US" altLang="ja-JP" sz="700" dirty="0"/>
              <a:t>,</a:t>
            </a:r>
            <a:r>
              <a:rPr lang="ja-JP" altLang="en-US" sz="700" dirty="0"/>
              <a:t>機能を維持するために妨げられた受容体を増やして対応する現象です。薬が体内に入れば</a:t>
            </a:r>
            <a:r>
              <a:rPr lang="en-US" altLang="ja-JP" sz="700" dirty="0"/>
              <a:t>,</a:t>
            </a:r>
            <a:r>
              <a:rPr lang="ja-JP" altLang="en-US" sz="700" dirty="0"/>
              <a:t>間違いなく何らかの反応を起こします。のような単純な図式だけで身体全体が制御されているわけではありません。しかし生体の基本的な機能に</a:t>
            </a:r>
            <a:r>
              <a:rPr lang="en-US" altLang="ja-JP" sz="700" dirty="0"/>
              <a:t>,</a:t>
            </a:r>
            <a:r>
              <a:rPr lang="ja-JP" altLang="en-US" sz="700" dirty="0"/>
              <a:t>何か刺激が加わればそれをどう</a:t>
            </a:r>
          </a:p>
          <a:p>
            <a:r>
              <a:rPr lang="ja-JP" altLang="en-US" sz="700" dirty="0"/>
              <a:t>にかして</a:t>
            </a:r>
            <a:r>
              <a:rPr lang="en-US" altLang="ja-JP" sz="700" dirty="0"/>
              <a:t>,</a:t>
            </a:r>
            <a:r>
              <a:rPr lang="ja-JP" altLang="en-US" sz="700" dirty="0"/>
              <a:t>平衡状態にする機能があります。ホメオスターシスを保つ機能です。生命の本質的な機能であり</a:t>
            </a:r>
            <a:r>
              <a:rPr lang="en-US" altLang="ja-JP" sz="700" dirty="0"/>
              <a:t>,</a:t>
            </a:r>
            <a:r>
              <a:rPr lang="ja-JP" altLang="en-US" sz="700" dirty="0"/>
              <a:t>近年は「動的平衡」という概念で説明されています。抗精神病薬が投与されたら</a:t>
            </a:r>
            <a:r>
              <a:rPr lang="en-US" altLang="ja-JP" sz="700" dirty="0"/>
              <a:t>,</a:t>
            </a:r>
            <a:r>
              <a:rPr lang="ja-JP" altLang="en-US" sz="700" dirty="0"/>
              <a:t>それが体内にある状態で平衡状態ができあがります。この時点での動的平衡が完成すると</a:t>
            </a:r>
            <a:r>
              <a:rPr lang="en-US" altLang="ja-JP" sz="700" dirty="0"/>
              <a:t>,</a:t>
            </a:r>
            <a:r>
              <a:rPr lang="ja-JP" altLang="en-US" sz="700" dirty="0"/>
              <a:t>人体はあたかも抗精神病薬が体内にあることが当たり前であるかのような振る舞いをします。動的平衡では時間をもとに戻すことはできません</a:t>
            </a:r>
            <a:r>
              <a:rPr lang="en-US" altLang="ja-JP" sz="700" dirty="0"/>
              <a:t>.1</a:t>
            </a:r>
            <a:r>
              <a:rPr lang="ja-JP" altLang="en-US" sz="700" dirty="0"/>
              <a:t>秒前の自分は</a:t>
            </a:r>
            <a:r>
              <a:rPr lang="en-US" altLang="ja-JP" sz="700" dirty="0"/>
              <a:t>,</a:t>
            </a:r>
            <a:r>
              <a:rPr lang="ja-JP" altLang="en-US" sz="700" dirty="0"/>
              <a:t>動的平衡からすれば、すでに異なる自分でしかありません</a:t>
            </a:r>
            <a:r>
              <a:rPr lang="en-US" altLang="ja-JP" sz="700" dirty="0"/>
              <a:t>.</a:t>
            </a:r>
            <a:r>
              <a:rPr lang="ja-JP" altLang="en-US" sz="700" dirty="0"/>
              <a:t>抗精神病薬が人体に投与されたら</a:t>
            </a:r>
            <a:r>
              <a:rPr lang="en-US" altLang="ja-JP" sz="700" dirty="0"/>
              <a:t>,</a:t>
            </a:r>
            <a:r>
              <a:rPr lang="ja-JP" altLang="en-US" sz="700" dirty="0"/>
              <a:t>抗精神病薬が存在することで平衡を保つ自分が存在するのです。関係性の上に成り立つのが動的平衡です。抗精神病薬の投与は</a:t>
            </a:r>
            <a:r>
              <a:rPr lang="en-US" altLang="ja-JP" sz="700" dirty="0"/>
              <a:t>,</a:t>
            </a:r>
            <a:r>
              <a:rPr lang="ja-JP" altLang="en-US" sz="700" dirty="0"/>
              <a:t>抗精神病薬と生体との間に不可分な関係ができることを理解しておく必要があります</a:t>
            </a:r>
            <a:r>
              <a:rPr lang="en-US" altLang="ja-JP" sz="700" dirty="0"/>
              <a:t>.</a:t>
            </a:r>
            <a:r>
              <a:rPr lang="ja-JP" altLang="en-US" sz="700" dirty="0"/>
              <a:t>脳内の病態が統合失調症なら</a:t>
            </a:r>
            <a:r>
              <a:rPr lang="en-US" altLang="ja-JP" sz="700" dirty="0"/>
              <a:t>(</a:t>
            </a:r>
            <a:r>
              <a:rPr lang="ja-JP" altLang="en-US" sz="700" dirty="0"/>
              <a:t>ドパミン過剰なら</a:t>
            </a:r>
            <a:r>
              <a:rPr lang="en-US" altLang="ja-JP" sz="700" dirty="0"/>
              <a:t>),</a:t>
            </a:r>
            <a:r>
              <a:rPr lang="ja-JP" altLang="en-US" sz="700" dirty="0"/>
              <a:t>これでバランスがとれますが、そうでなければ違った平衡状態に落ち着くはずです。生体は「常に変化しながら安定を保つ機能」 があるのです</a:t>
            </a:r>
            <a:r>
              <a:rPr lang="en-US" altLang="ja-JP" sz="700" dirty="0"/>
              <a:t>.</a:t>
            </a:r>
            <a:r>
              <a:rPr lang="ja-JP" altLang="en-US" sz="700" dirty="0"/>
              <a:t>もし必要でない抗精神病薬が投与され続けたとしたら</a:t>
            </a:r>
            <a:r>
              <a:rPr lang="en-US" altLang="ja-JP" sz="700" dirty="0"/>
              <a:t>,</a:t>
            </a:r>
            <a:r>
              <a:rPr lang="ja-JP" altLang="en-US" sz="700" dirty="0"/>
              <a:t>生体は動的平衡を保つ機能を総動員して新たな自分を作るはずです。だからそこで現れる精神症状は</a:t>
            </a:r>
            <a:r>
              <a:rPr lang="en-US" altLang="ja-JP" sz="700" dirty="0"/>
              <a:t>,</a:t>
            </a:r>
            <a:r>
              <a:rPr lang="ja-JP" altLang="en-US" sz="700" dirty="0"/>
              <a:t>すでに新しい精神症状であり</a:t>
            </a:r>
            <a:r>
              <a:rPr lang="en-US" altLang="ja-JP" sz="700" dirty="0"/>
              <a:t>, </a:t>
            </a:r>
            <a:r>
              <a:rPr lang="ja-JP" altLang="en-US" sz="700" dirty="0"/>
              <a:t>もとの精神疾患を推測することを非常に困難にします。 誤診に気付きにくいのは</a:t>
            </a:r>
            <a:r>
              <a:rPr lang="en-US" altLang="ja-JP" sz="700" dirty="0"/>
              <a:t>, </a:t>
            </a:r>
            <a:r>
              <a:rPr lang="ja-JP" altLang="en-US" sz="700" dirty="0"/>
              <a:t>時々刻々と動的平衡は更新されることが一因です</a:t>
            </a:r>
            <a:r>
              <a:rPr lang="en-US" altLang="ja-JP" sz="700" dirty="0"/>
              <a:t>. </a:t>
            </a:r>
            <a:r>
              <a:rPr lang="ja-JP" altLang="en-US" sz="700" dirty="0"/>
              <a:t>抗精神病薬を不適切に長期間投与すれば</a:t>
            </a:r>
            <a:r>
              <a:rPr lang="en-US" altLang="ja-JP" sz="700" dirty="0"/>
              <a:t>, </a:t>
            </a:r>
            <a:r>
              <a:rPr lang="ja-JP" altLang="en-US" sz="700" dirty="0"/>
              <a:t>精神疾患らしくなる可能性があります。この現象は抗精神病薬に限った話ではありません</a:t>
            </a:r>
            <a:r>
              <a:rPr lang="en-US" altLang="ja-JP" sz="700" dirty="0"/>
              <a:t>.</a:t>
            </a:r>
            <a:r>
              <a:rPr lang="ja-JP" altLang="en-US" sz="700" dirty="0"/>
              <a:t>漫然と投与されているベンゾジアゼピンや抗うつ薬にもそのリスクがあります。 ベンゾジアゼビンの依存や </a:t>
            </a:r>
            <a:r>
              <a:rPr lang="en-US" altLang="ja-JP" sz="700" dirty="0"/>
              <a:t>SSRI </a:t>
            </a:r>
            <a:r>
              <a:rPr lang="ja-JP" altLang="en-US" sz="700" dirty="0"/>
              <a:t>による精神症状は</a:t>
            </a:r>
            <a:r>
              <a:rPr lang="en-US" altLang="ja-JP" sz="700" dirty="0"/>
              <a:t>,</a:t>
            </a:r>
            <a:r>
              <a:rPr lang="ja-JP" altLang="en-US" sz="700" dirty="0"/>
              <a:t>分類不能な精神疾患を数多く作り出しています。そして最後には</a:t>
            </a:r>
            <a:r>
              <a:rPr lang="en-US" altLang="ja-JP" sz="700" dirty="0"/>
              <a:t>, </a:t>
            </a:r>
            <a:r>
              <a:rPr lang="ja-JP" altLang="en-US" sz="700" dirty="0"/>
              <a:t>さまざまな精神症状が運然と現れるので</a:t>
            </a:r>
            <a:r>
              <a:rPr lang="en-US" altLang="ja-JP" sz="700" dirty="0"/>
              <a:t>,</a:t>
            </a:r>
            <a:r>
              <a:rPr lang="ja-JP" altLang="en-US" sz="700" dirty="0"/>
              <a:t>やっぱり統合失調症だったのかという診断にたどり着く可能性があります。 精神科医の「予言」はまさに的中するのです。</a:t>
            </a:r>
          </a:p>
        </p:txBody>
      </p:sp>
    </p:spTree>
    <p:extLst>
      <p:ext uri="{BB962C8B-B14F-4D97-AF65-F5344CB8AC3E}">
        <p14:creationId xmlns:p14="http://schemas.microsoft.com/office/powerpoint/2010/main" val="289014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a:xfrm>
            <a:off x="755576" y="2323652"/>
            <a:ext cx="7632848" cy="3508977"/>
          </a:xfrm>
        </p:spPr>
        <p:txBody>
          <a:bodyPr>
            <a:normAutofit/>
          </a:bodyPr>
          <a:lstStyle/>
          <a:p>
            <a:pPr marL="68580" indent="0">
              <a:buNone/>
            </a:pPr>
            <a:r>
              <a:rPr lang="ja-JP" altLang="en-US" spc="-100" dirty="0"/>
              <a:t>モノアミン仮説：</a:t>
            </a:r>
            <a:endParaRPr lang="en-US" altLang="ja-JP" spc="-100" dirty="0"/>
          </a:p>
          <a:p>
            <a:pPr marL="68580" indent="0">
              <a:buNone/>
            </a:pPr>
            <a:r>
              <a:rPr lang="ja-JP" altLang="en-US" spc="-100" dirty="0"/>
              <a:t>分かっている事は：</a:t>
            </a:r>
            <a:endParaRPr lang="en-US" altLang="ja-JP" spc="-100" dirty="0"/>
          </a:p>
          <a:p>
            <a:pPr marL="68580" indent="0">
              <a:buNone/>
            </a:pPr>
            <a:r>
              <a:rPr lang="ja-JP" altLang="en-US" spc="-100" dirty="0"/>
              <a:t>検査方法：</a:t>
            </a:r>
            <a:endParaRPr lang="ja-JP" altLang="ja-JP" spc="-100" dirty="0"/>
          </a:p>
        </p:txBody>
      </p:sp>
    </p:spTree>
    <p:extLst>
      <p:ext uri="{BB962C8B-B14F-4D97-AF65-F5344CB8AC3E}">
        <p14:creationId xmlns:p14="http://schemas.microsoft.com/office/powerpoint/2010/main" val="1308306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離脱症状とは</a:t>
            </a:r>
          </a:p>
          <a:p>
            <a:pPr marL="68580" indent="0">
              <a:buNone/>
            </a:pPr>
            <a:r>
              <a:rPr lang="ja-JP" altLang="en-US" dirty="0">
                <a:latin typeface="ＭＳ Ｐ明朝" panose="02020600040205080304" pitchFamily="18" charset="-128"/>
                <a:ea typeface="ＭＳ Ｐ明朝" panose="02020600040205080304" pitchFamily="18" charset="-128"/>
              </a:rPr>
              <a:t>ある一定期間（個々の体質によって期間は異なる）の継続使用後に中止をした際、服薬者の耐性の進行により様々な禁断症状を発現させるケースがあり、その心身の不調が離脱症状と呼ばれている。抗精神病薬、抗不安薬、抗うつ薬、抗てんかん薬、抗パーキンソン病薬をはじめ、血圧下降薬やステロイド薬といったホルモンに影響する薬剤にもこうした症状は報告されている。</a:t>
            </a:r>
          </a:p>
        </p:txBody>
      </p:sp>
    </p:spTree>
    <p:extLst>
      <p:ext uri="{BB962C8B-B14F-4D97-AF65-F5344CB8AC3E}">
        <p14:creationId xmlns:p14="http://schemas.microsoft.com/office/powerpoint/2010/main" val="1757961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離脱症状の傾向</a:t>
            </a:r>
          </a:p>
          <a:p>
            <a:pPr marL="68580" indent="0">
              <a:buNone/>
            </a:pPr>
            <a:r>
              <a:rPr lang="ja-JP" altLang="en-US" dirty="0">
                <a:latin typeface="ＭＳ Ｐ明朝" panose="02020600040205080304" pitchFamily="18" charset="-128"/>
                <a:ea typeface="ＭＳ Ｐ明朝" panose="02020600040205080304" pitchFamily="18" charset="-128"/>
              </a:rPr>
              <a:t>離脱症状は多岐に渡るが、中でも摂取薬剤の最も特徴的な作用と逆の症状が強く現れる傾向がある。例えば、筋弛緩作用が強いものでは筋硬直、抗不安作用が強いものでは強い不安、催眠作用が強いものでは不眠等。</a:t>
            </a:r>
          </a:p>
        </p:txBody>
      </p:sp>
    </p:spTree>
    <p:extLst>
      <p:ext uri="{BB962C8B-B14F-4D97-AF65-F5344CB8AC3E}">
        <p14:creationId xmlns:p14="http://schemas.microsoft.com/office/powerpoint/2010/main" val="2224329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21867408"/>
              </p:ext>
            </p:extLst>
          </p:nvPr>
        </p:nvGraphicFramePr>
        <p:xfrm>
          <a:off x="827584" y="2323652"/>
          <a:ext cx="7776864" cy="376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5958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抗不安薬の離脱症状のリスト（精神症状）</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不安・恐怖感・ポジティブな感情の喪失・気分の急激な変化・無感情・孤独感・見当識の障害・希死念慮・対人恐怖・疲労感の喪失・被害妄想・記憶障害・抑鬱・思考障害・気分の急激な変化・不眠・イライラ、焦燥感・ネガティブ思考のスパイラル・自尊心の異常な低下・異常に神経質・離人感・激昂・強迫観念・過食、拒食・不快な記憶のエンドレスなフラッシュバック・パニック発作・対物恐怖・幻覚、幻聴</a:t>
            </a:r>
          </a:p>
        </p:txBody>
      </p:sp>
    </p:spTree>
    <p:extLst>
      <p:ext uri="{BB962C8B-B14F-4D97-AF65-F5344CB8AC3E}">
        <p14:creationId xmlns:p14="http://schemas.microsoft.com/office/powerpoint/2010/main" val="609021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抗不安薬の離脱症状のリスト（身体症状）</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筋肉の痙攣・緊張・硬直・痛み・幻覚、幻聴・背中、頚椎の凝り・痛み　頭痛・バランス失調・発汗・皮膚のトラブル・口腔内のトラブル・目の異常・アレルギー、免疫系の問題・生理の異常、性的障害・血圧、血糖値の異常・感覚異常・呼吸器の異常・不随意運動、アカシジア・感覚過敏・聴覚、嗅覚、味覚異常・胃腸症状・胸痛、動悸・倦怠感、微熱、目眩・神経痛、頭痛・体温調節の困難</a:t>
            </a:r>
          </a:p>
        </p:txBody>
      </p:sp>
    </p:spTree>
    <p:extLst>
      <p:ext uri="{BB962C8B-B14F-4D97-AF65-F5344CB8AC3E}">
        <p14:creationId xmlns:p14="http://schemas.microsoft.com/office/powerpoint/2010/main" val="28816371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離脱症状の対処法１</a:t>
            </a:r>
          </a:p>
          <a:p>
            <a:pPr marL="68580" indent="0">
              <a:buNone/>
            </a:pPr>
            <a:r>
              <a:rPr lang="ja-JP" altLang="en-US" dirty="0">
                <a:latin typeface="ＭＳ Ｐ明朝" panose="02020600040205080304" pitchFamily="18" charset="-128"/>
                <a:ea typeface="ＭＳ Ｐ明朝" panose="02020600040205080304" pitchFamily="18" charset="-128"/>
              </a:rPr>
              <a:t>様々な精神病に近似した症状・身体症状が発現する為、離脱症状との診断を受けられないケースがあり、その場合は逆に増薬となってしまう事がある。そのリスクを避ける為にも、向精神薬の減薬・断薬においては、先ず離脱症状に留意する事が重要なポイントと言える。また、離脱症状の治療には、特別のプロセスを要す。</a:t>
            </a:r>
            <a:endParaRPr lang="en-US" altLang="ja-JP" dirty="0">
              <a:latin typeface="ＭＳ Ｐ明朝" panose="02020600040205080304" pitchFamily="18" charset="-128"/>
              <a:ea typeface="ＭＳ Ｐ明朝" panose="02020600040205080304" pitchFamily="18" charset="-128"/>
            </a:endParaRPr>
          </a:p>
          <a:p>
            <a:pPr marL="68580" indent="0">
              <a:buNone/>
            </a:pPr>
            <a:r>
              <a:rPr lang="ja-JP" altLang="en-US" dirty="0">
                <a:latin typeface="ＭＳ Ｐ明朝" panose="02020600040205080304" pitchFamily="18" charset="-128"/>
                <a:ea typeface="ＭＳ Ｐ明朝" panose="02020600040205080304" pitchFamily="18" charset="-128"/>
              </a:rPr>
              <a:t>→減薬時の看護へ</a:t>
            </a:r>
          </a:p>
        </p:txBody>
      </p:sp>
    </p:spTree>
    <p:extLst>
      <p:ext uri="{BB962C8B-B14F-4D97-AF65-F5344CB8AC3E}">
        <p14:creationId xmlns:p14="http://schemas.microsoft.com/office/powerpoint/2010/main" val="729702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離脱症状の対処法２</a:t>
            </a:r>
          </a:p>
          <a:p>
            <a:pPr marL="68580" indent="0">
              <a:buNone/>
            </a:pPr>
            <a:r>
              <a:rPr lang="ja-JP" altLang="en-US" dirty="0">
                <a:latin typeface="ＭＳ Ｐ明朝" panose="02020600040205080304" pitchFamily="18" charset="-128"/>
                <a:ea typeface="ＭＳ Ｐ明朝" panose="02020600040205080304" pitchFamily="18" charset="-128"/>
              </a:rPr>
              <a:t>臨床効果は</a:t>
            </a:r>
            <a:r>
              <a:rPr lang="en-US" altLang="ja-JP" dirty="0">
                <a:latin typeface="ＭＳ Ｐ明朝" panose="02020600040205080304" pitchFamily="18" charset="-128"/>
                <a:ea typeface="ＭＳ Ｐ明朝" panose="02020600040205080304" pitchFamily="18" charset="-128"/>
              </a:rPr>
              <a:t>3</a:t>
            </a:r>
            <a:r>
              <a:rPr lang="ja-JP" altLang="en-US" dirty="0">
                <a:latin typeface="ＭＳ Ｐ明朝" panose="02020600040205080304" pitchFamily="18" charset="-128"/>
                <a:ea typeface="ＭＳ Ｐ明朝" panose="02020600040205080304" pitchFamily="18" charset="-128"/>
              </a:rPr>
              <a:t>本の矢で表現される。薬の効果、忍容性、服薬継続率。これらの</a:t>
            </a:r>
            <a:r>
              <a:rPr lang="en-US" altLang="ja-JP" dirty="0">
                <a:latin typeface="ＭＳ Ｐ明朝" panose="02020600040205080304" pitchFamily="18" charset="-128"/>
                <a:ea typeface="ＭＳ Ｐ明朝" panose="02020600040205080304" pitchFamily="18" charset="-128"/>
              </a:rPr>
              <a:t>3</a:t>
            </a:r>
            <a:r>
              <a:rPr lang="ja-JP" altLang="en-US" dirty="0">
                <a:latin typeface="ＭＳ Ｐ明朝" panose="02020600040205080304" pitchFamily="18" charset="-128"/>
                <a:ea typeface="ＭＳ Ｐ明朝" panose="02020600040205080304" pitchFamily="18" charset="-128"/>
              </a:rPr>
              <a:t>本の矢が揃うと鬼に金棒で、抗精神病薬の薬理学的作用が最大に発揮され、欠損すると悪化する。</a:t>
            </a:r>
            <a:endParaRPr lang="en-US" altLang="ja-JP" dirty="0">
              <a:latin typeface="ＭＳ Ｐ明朝" panose="02020600040205080304" pitchFamily="18" charset="-128"/>
              <a:ea typeface="ＭＳ Ｐ明朝" panose="02020600040205080304" pitchFamily="18" charset="-128"/>
            </a:endParaRPr>
          </a:p>
          <a:p>
            <a:pPr marL="68580" indent="0">
              <a:buNone/>
            </a:pPr>
            <a:r>
              <a:rPr lang="ja-JP" altLang="en-US" dirty="0">
                <a:latin typeface="ＭＳ Ｐ明朝" panose="02020600040205080304" pitchFamily="18" charset="-128"/>
                <a:ea typeface="ＭＳ Ｐ明朝" panose="02020600040205080304" pitchFamily="18" charset="-128"/>
              </a:rPr>
              <a:t>→怠薬や自己判断により離脱症状を起こす可能性がある。</a:t>
            </a:r>
            <a:endParaRPr lang="en-US" altLang="ja-JP" dirty="0">
              <a:latin typeface="ＭＳ Ｐ明朝" panose="02020600040205080304" pitchFamily="18" charset="-128"/>
              <a:ea typeface="ＭＳ Ｐ明朝" panose="02020600040205080304" pitchFamily="18" charset="-128"/>
            </a:endParaRPr>
          </a:p>
          <a:p>
            <a:pPr marL="68580" indent="0">
              <a:buNone/>
            </a:pPr>
            <a:r>
              <a:rPr lang="ja-JP" altLang="en-US" dirty="0">
                <a:latin typeface="ＭＳ Ｐ明朝" panose="02020600040205080304" pitchFamily="18" charset="-128"/>
                <a:ea typeface="ＭＳ Ｐ明朝" panose="02020600040205080304" pitchFamily="18" charset="-128"/>
              </a:rPr>
              <a:t>→服薬指導、服薬アドヒアランスが重要</a:t>
            </a:r>
          </a:p>
        </p:txBody>
      </p:sp>
    </p:spTree>
    <p:extLst>
      <p:ext uri="{BB962C8B-B14F-4D97-AF65-F5344CB8AC3E}">
        <p14:creationId xmlns:p14="http://schemas.microsoft.com/office/powerpoint/2010/main" val="4105962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a:bodyPr>
          <a:lstStyle/>
          <a:p>
            <a:pPr marL="68580" indent="0">
              <a:buNone/>
            </a:pPr>
            <a:r>
              <a:rPr lang="ja-JP" altLang="en-US" dirty="0">
                <a:latin typeface="ＭＳ Ｐゴシック" panose="020B0600070205080204" pitchFamily="50" charset="-128"/>
                <a:ea typeface="ＭＳ Ｐゴシック" panose="020B0600070205080204" pitchFamily="50" charset="-128"/>
              </a:rPr>
              <a:t>離脱症状の対処法３</a:t>
            </a:r>
          </a:p>
          <a:p>
            <a:pPr marL="68580" indent="0">
              <a:buNone/>
            </a:pPr>
            <a:r>
              <a:rPr lang="ja-JP" altLang="en-US" dirty="0">
                <a:latin typeface="ＭＳ Ｐ明朝" panose="02020600040205080304" pitchFamily="18" charset="-128"/>
                <a:ea typeface="ＭＳ Ｐ明朝" panose="02020600040205080304" pitchFamily="18" charset="-128"/>
              </a:rPr>
              <a:t>受容体プロフィールは、減薬やスイッチング時の離脱を予測するときにも役立つ。さまざまな受容体に作用する薬は</a:t>
            </a:r>
            <a:r>
              <a:rPr lang="en-US" altLang="ja-JP" dirty="0">
                <a:latin typeface="ＭＳ Ｐ明朝" panose="02020600040205080304" pitchFamily="18" charset="-128"/>
                <a:ea typeface="ＭＳ Ｐ明朝" panose="02020600040205080304" pitchFamily="18" charset="-128"/>
              </a:rPr>
              <a:t>MARTA</a:t>
            </a:r>
            <a:r>
              <a:rPr lang="ja-JP" altLang="en-US" dirty="0">
                <a:latin typeface="ＭＳ Ｐ明朝" panose="02020600040205080304" pitchFamily="18" charset="-128"/>
                <a:ea typeface="ＭＳ Ｐ明朝" panose="02020600040205080304" pitchFamily="18" charset="-128"/>
              </a:rPr>
              <a:t>とよばる。</a:t>
            </a:r>
            <a:r>
              <a:rPr lang="en-US" altLang="ja-JP" dirty="0">
                <a:latin typeface="ＭＳ Ｐ明朝" panose="02020600040205080304" pitchFamily="18" charset="-128"/>
                <a:ea typeface="ＭＳ Ｐ明朝" panose="02020600040205080304" pitchFamily="18" charset="-128"/>
              </a:rPr>
              <a:t>MARTA</a:t>
            </a:r>
            <a:r>
              <a:rPr lang="ja-JP" altLang="en-US" dirty="0">
                <a:latin typeface="ＭＳ Ｐ明朝" panose="02020600040205080304" pitchFamily="18" charset="-128"/>
                <a:ea typeface="ＭＳ Ｐ明朝" panose="02020600040205080304" pitchFamily="18" charset="-128"/>
              </a:rPr>
              <a:t>を減量すると離脱が起こりやすいことが理解できる。</a:t>
            </a:r>
            <a:r>
              <a:rPr lang="en-US" altLang="ja-JP" dirty="0">
                <a:latin typeface="ＭＳ Ｐ明朝" panose="02020600040205080304" pitchFamily="18" charset="-128"/>
                <a:ea typeface="ＭＳ Ｐ明朝" panose="02020600040205080304" pitchFamily="18" charset="-128"/>
              </a:rPr>
              <a:t>D2</a:t>
            </a:r>
            <a:r>
              <a:rPr lang="ja-JP" altLang="en-US" dirty="0">
                <a:latin typeface="ＭＳ Ｐ明朝" panose="02020600040205080304" pitchFamily="18" charset="-128"/>
                <a:ea typeface="ＭＳ Ｐ明朝" panose="02020600040205080304" pitchFamily="18" charset="-128"/>
              </a:rPr>
              <a:t>受容体の親和性が高い抗精神病薬から結合が低い抗精神病薬にスイッチングするときは</a:t>
            </a:r>
            <a:r>
              <a:rPr lang="en-US" altLang="ja-JP" dirty="0">
                <a:latin typeface="ＭＳ Ｐ明朝" panose="02020600040205080304" pitchFamily="18" charset="-128"/>
                <a:ea typeface="ＭＳ Ｐ明朝" panose="02020600040205080304" pitchFamily="18" charset="-128"/>
              </a:rPr>
              <a:t>D2</a:t>
            </a:r>
            <a:r>
              <a:rPr lang="ja-JP" altLang="en-US" dirty="0">
                <a:latin typeface="ＭＳ Ｐ明朝" panose="02020600040205080304" pitchFamily="18" charset="-128"/>
                <a:ea typeface="ＭＳ Ｐ明朝" panose="02020600040205080304" pitchFamily="18" charset="-128"/>
              </a:rPr>
              <a:t>受容体の離脱が起こる。たとえばアリピプラゾールからクエチアピンへのスイッチングなど。</a:t>
            </a:r>
          </a:p>
        </p:txBody>
      </p:sp>
    </p:spTree>
    <p:extLst>
      <p:ext uri="{BB962C8B-B14F-4D97-AF65-F5344CB8AC3E}">
        <p14:creationId xmlns:p14="http://schemas.microsoft.com/office/powerpoint/2010/main" val="1260026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769644"/>
          </a:xfrm>
        </p:spPr>
        <p:txBody>
          <a:bodyPr>
            <a:normAutofit lnSpcReduction="10000"/>
          </a:bodyPr>
          <a:lstStyle/>
          <a:p>
            <a:pPr marL="68580" indent="0">
              <a:buNone/>
            </a:pPr>
            <a:r>
              <a:rPr lang="ja-JP" altLang="en-US" dirty="0">
                <a:latin typeface="ＭＳ Ｐゴシック" panose="020B0600070205080204" pitchFamily="50" charset="-128"/>
                <a:ea typeface="ＭＳ Ｐゴシック" panose="020B0600070205080204" pitchFamily="50" charset="-128"/>
              </a:rPr>
              <a:t>向精神薬の３つの分布</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ゴシック" panose="020B0600070205080204" pitchFamily="50" charset="-128"/>
                <a:ea typeface="ＭＳ Ｐゴシック" panose="020B0600070205080204" pitchFamily="50" charset="-128"/>
              </a:rPr>
              <a:t>１、血中</a:t>
            </a:r>
            <a:r>
              <a:rPr lang="en-US" altLang="ja-JP" dirty="0">
                <a:latin typeface="ＭＳ Ｐゴシック" panose="020B0600070205080204" pitchFamily="50" charset="-128"/>
                <a:ea typeface="ＭＳ Ｐゴシック" panose="020B0600070205080204" pitchFamily="50" charset="-128"/>
              </a:rPr>
              <a:t>ALB</a:t>
            </a:r>
            <a:r>
              <a:rPr lang="ja-JP" altLang="en-US" dirty="0">
                <a:latin typeface="ＭＳ Ｐゴシック" panose="020B0600070205080204" pitchFamily="50" charset="-128"/>
                <a:ea typeface="ＭＳ Ｐゴシック" panose="020B0600070205080204" pitchFamily="50" charset="-128"/>
              </a:rPr>
              <a:t>に結合。</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脳関門を通過後、血中</a:t>
            </a:r>
            <a:r>
              <a:rPr lang="en-US" altLang="ja-JP" dirty="0">
                <a:latin typeface="ＭＳ Ｐ明朝" panose="02020600040205080304" pitchFamily="18" charset="-128"/>
                <a:ea typeface="ＭＳ Ｐ明朝" panose="02020600040205080304" pitchFamily="18" charset="-128"/>
              </a:rPr>
              <a:t>ALB</a:t>
            </a:r>
            <a:r>
              <a:rPr lang="ja-JP" altLang="en-US" dirty="0">
                <a:latin typeface="ＭＳ Ｐ明朝" panose="02020600040205080304" pitchFamily="18" charset="-128"/>
                <a:ea typeface="ＭＳ Ｐ明朝" panose="02020600040205080304" pitchFamily="18" charset="-128"/>
              </a:rPr>
              <a:t>から遊離した</a:t>
            </a:r>
            <a:r>
              <a:rPr lang="en-US" altLang="ja-JP" dirty="0">
                <a:latin typeface="ＭＳ Ｐ明朝" panose="02020600040205080304" pitchFamily="18" charset="-128"/>
                <a:ea typeface="ＭＳ Ｐ明朝" panose="02020600040205080304" pitchFamily="18" charset="-128"/>
              </a:rPr>
              <a:t>1/10</a:t>
            </a:r>
            <a:r>
              <a:rPr lang="ja-JP" altLang="en-US" dirty="0">
                <a:latin typeface="ＭＳ Ｐ明朝" panose="02020600040205080304" pitchFamily="18" charset="-128"/>
                <a:ea typeface="ＭＳ Ｐ明朝" panose="02020600040205080304" pitchFamily="18" charset="-128"/>
              </a:rPr>
              <a:t>の薬剤が受容体周辺に移行。代謝も遊離した分しかされない。</a:t>
            </a:r>
          </a:p>
          <a:p>
            <a:pPr marL="68580" indent="0">
              <a:buNone/>
            </a:pPr>
            <a:r>
              <a:rPr lang="ja-JP" altLang="en-US" dirty="0">
                <a:latin typeface="ＭＳ Ｐゴシック" panose="020B0600070205080204" pitchFamily="50" charset="-128"/>
                <a:ea typeface="ＭＳ Ｐゴシック" panose="020B0600070205080204" pitchFamily="50" charset="-128"/>
              </a:rPr>
              <a:t>２、受容体に結合。</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親和性が高い薬剤は離脱するまでタイムラグがある。</a:t>
            </a:r>
          </a:p>
          <a:p>
            <a:pPr marL="68580" indent="0">
              <a:buNone/>
            </a:pPr>
            <a:r>
              <a:rPr lang="ja-JP" altLang="en-US" dirty="0">
                <a:latin typeface="ＭＳ Ｐゴシック" panose="020B0600070205080204" pitchFamily="50" charset="-128"/>
                <a:ea typeface="ＭＳ Ｐゴシック" panose="020B0600070205080204" pitchFamily="50" charset="-128"/>
              </a:rPr>
              <a:t>３、脂肪組織内に蓄積。</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数年で脂肪組織は新陳代謝されるが、完全にクリアになるかどうかは不明。</a:t>
            </a:r>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165537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632848" cy="3508977"/>
          </a:xfrm>
        </p:spPr>
        <p:txBody>
          <a:bodyPr>
            <a:normAutofit lnSpcReduction="10000"/>
          </a:bodyPr>
          <a:lstStyle/>
          <a:p>
            <a:pPr marL="68580" indent="0">
              <a:buNone/>
            </a:pPr>
            <a:r>
              <a:rPr lang="ja-JP" altLang="en-US" dirty="0">
                <a:latin typeface="ＭＳ Ｐゴシック" panose="020B0600070205080204" pitchFamily="50" charset="-128"/>
                <a:ea typeface="ＭＳ Ｐゴシック" panose="020B0600070205080204" pitchFamily="50" charset="-128"/>
              </a:rPr>
              <a:t>向精神薬の３つの離脱</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ja-JP" dirty="0">
                <a:latin typeface="ＭＳ Ｐゴシック" panose="020B0600070205080204" pitchFamily="50" charset="-128"/>
                <a:ea typeface="ＭＳ Ｐゴシック" panose="020B0600070205080204" pitchFamily="50" charset="-128"/>
              </a:rPr>
              <a:t>１、反跳作用</a:t>
            </a:r>
            <a:r>
              <a:rPr lang="ja-JP" altLang="en-US" dirty="0">
                <a:latin typeface="ＭＳ Ｐゴシック" panose="020B0600070205080204" pitchFamily="50" charset="-128"/>
                <a:ea typeface="ＭＳ Ｐゴシック" panose="020B0600070205080204" pitchFamily="50" charset="-128"/>
              </a:rPr>
              <a:t>タイプ</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明朝" panose="02020600040205080304" pitchFamily="18" charset="-128"/>
                <a:ea typeface="ＭＳ Ｐ明朝" panose="02020600040205080304" pitchFamily="18" charset="-128"/>
              </a:rPr>
              <a:t>　　アップレギュレーションされている状態で、</a:t>
            </a:r>
            <a:endParaRPr lang="en-US" altLang="ja-JP" dirty="0">
              <a:latin typeface="ＭＳ Ｐ明朝" panose="02020600040205080304" pitchFamily="18" charset="-128"/>
              <a:ea typeface="ＭＳ Ｐ明朝" panose="02020600040205080304" pitchFamily="18" charset="-128"/>
            </a:endParaRPr>
          </a:p>
          <a:p>
            <a:pPr marL="68580" indent="0">
              <a:buNone/>
            </a:pPr>
            <a:r>
              <a:rPr lang="ja-JP" altLang="en-US" dirty="0">
                <a:latin typeface="ＭＳ Ｐ明朝" panose="02020600040205080304" pitchFamily="18" charset="-128"/>
                <a:ea typeface="ＭＳ Ｐ明朝" panose="02020600040205080304" pitchFamily="18" charset="-128"/>
              </a:rPr>
              <a:t>　　</a:t>
            </a:r>
            <a:r>
              <a:rPr lang="ja-JP" altLang="ja-JP" dirty="0">
                <a:latin typeface="ＭＳ Ｐ明朝" panose="02020600040205080304" pitchFamily="18" charset="-128"/>
                <a:ea typeface="ＭＳ Ｐ明朝" panose="02020600040205080304" pitchFamily="18" charset="-128"/>
              </a:rPr>
              <a:t>血中濃度</a:t>
            </a:r>
            <a:r>
              <a:rPr lang="ja-JP" altLang="en-US" dirty="0">
                <a:latin typeface="ＭＳ Ｐ明朝" panose="02020600040205080304" pitchFamily="18" charset="-128"/>
                <a:ea typeface="ＭＳ Ｐ明朝" panose="02020600040205080304" pitchFamily="18" charset="-128"/>
              </a:rPr>
              <a:t>が</a:t>
            </a:r>
            <a:r>
              <a:rPr lang="ja-JP" altLang="ja-JP" dirty="0">
                <a:latin typeface="ＭＳ Ｐ明朝" panose="02020600040205080304" pitchFamily="18" charset="-128"/>
                <a:ea typeface="ＭＳ Ｐ明朝" panose="02020600040205080304" pitchFamily="18" charset="-128"/>
              </a:rPr>
              <a:t>急激</a:t>
            </a:r>
            <a:r>
              <a:rPr lang="ja-JP" altLang="en-US" dirty="0">
                <a:latin typeface="ＭＳ Ｐ明朝" panose="02020600040205080304" pitchFamily="18" charset="-128"/>
                <a:ea typeface="ＭＳ Ｐ明朝" panose="02020600040205080304" pitchFamily="18" charset="-128"/>
              </a:rPr>
              <a:t>に</a:t>
            </a:r>
            <a:r>
              <a:rPr lang="ja-JP" altLang="ja-JP" dirty="0">
                <a:latin typeface="ＭＳ Ｐ明朝" panose="02020600040205080304" pitchFamily="18" charset="-128"/>
                <a:ea typeface="ＭＳ Ｐ明朝" panose="02020600040205080304" pitchFamily="18" charset="-128"/>
              </a:rPr>
              <a:t>低下</a:t>
            </a:r>
            <a:r>
              <a:rPr lang="ja-JP" altLang="en-US" dirty="0">
                <a:latin typeface="ＭＳ Ｐ明朝" panose="02020600040205080304" pitchFamily="18" charset="-128"/>
                <a:ea typeface="ＭＳ Ｐ明朝" panose="02020600040205080304" pitchFamily="18" charset="-128"/>
              </a:rPr>
              <a:t>し受容体から外れる（</a:t>
            </a:r>
            <a:r>
              <a:rPr lang="ja-JP" altLang="ja-JP" dirty="0">
                <a:latin typeface="ＭＳ Ｐ明朝" panose="02020600040205080304" pitchFamily="18" charset="-128"/>
                <a:ea typeface="ＭＳ Ｐ明朝" panose="02020600040205080304" pitchFamily="18" charset="-128"/>
              </a:rPr>
              <a:t>急性</a:t>
            </a:r>
            <a:r>
              <a:rPr lang="ja-JP" altLang="en-US" dirty="0">
                <a:latin typeface="ＭＳ Ｐ明朝" panose="02020600040205080304" pitchFamily="18" charset="-128"/>
                <a:ea typeface="ＭＳ Ｐ明朝" panose="02020600040205080304" pitchFamily="18" charset="-128"/>
              </a:rPr>
              <a:t>期）</a:t>
            </a:r>
            <a:r>
              <a:rPr lang="en-US" altLang="ja-JP" dirty="0">
                <a:latin typeface="ＭＳ Ｐ明朝" panose="02020600040205080304" pitchFamily="18" charset="-128"/>
                <a:ea typeface="ＭＳ Ｐ明朝" panose="02020600040205080304" pitchFamily="18" charset="-128"/>
              </a:rPr>
              <a:t> </a:t>
            </a:r>
            <a:endParaRPr lang="ja-JP" altLang="ja-JP" dirty="0">
              <a:latin typeface="ＭＳ Ｐ明朝" panose="02020600040205080304" pitchFamily="18" charset="-128"/>
              <a:ea typeface="ＭＳ Ｐ明朝" panose="02020600040205080304" pitchFamily="18" charset="-128"/>
            </a:endParaRPr>
          </a:p>
          <a:p>
            <a:pPr marL="68580" indent="0">
              <a:buNone/>
            </a:pPr>
            <a:r>
              <a:rPr lang="ja-JP" altLang="ja-JP" dirty="0">
                <a:latin typeface="ＭＳ Ｐゴシック" panose="020B0600070205080204" pitchFamily="50" charset="-128"/>
                <a:ea typeface="ＭＳ Ｐゴシック" panose="020B0600070205080204" pitchFamily="50" charset="-128"/>
              </a:rPr>
              <a:t>２、高親和性タイプ</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ゴシック" panose="020B0600070205080204" pitchFamily="50" charset="-128"/>
                <a:ea typeface="ＭＳ Ｐゴシック" panose="020B0600070205080204" pitchFamily="50" charset="-128"/>
              </a:rPr>
              <a:t>　　</a:t>
            </a:r>
            <a:r>
              <a:rPr lang="ja-JP" altLang="en-US" dirty="0">
                <a:latin typeface="ＭＳ Ｐ明朝" panose="02020600040205080304" pitchFamily="18" charset="-128"/>
                <a:ea typeface="ＭＳ Ｐ明朝" panose="02020600040205080304" pitchFamily="18" charset="-128"/>
              </a:rPr>
              <a:t>受容体</a:t>
            </a:r>
            <a:r>
              <a:rPr lang="ja-JP" altLang="ja-JP" dirty="0">
                <a:latin typeface="ＭＳ Ｐ明朝" panose="02020600040205080304" pitchFamily="18" charset="-128"/>
                <a:ea typeface="ＭＳ Ｐ明朝" panose="02020600040205080304" pitchFamily="18" charset="-128"/>
              </a:rPr>
              <a:t>から薬物が</a:t>
            </a:r>
            <a:r>
              <a:rPr lang="ja-JP" altLang="en-US" dirty="0">
                <a:latin typeface="ＭＳ Ｐ明朝" panose="02020600040205080304" pitchFamily="18" charset="-128"/>
                <a:ea typeface="ＭＳ Ｐ明朝" panose="02020600040205080304" pitchFamily="18" charset="-128"/>
              </a:rPr>
              <a:t>遅れて外れる（</a:t>
            </a:r>
            <a:r>
              <a:rPr lang="ja-JP" altLang="ja-JP" dirty="0">
                <a:latin typeface="ＭＳ Ｐ明朝" panose="02020600040205080304" pitchFamily="18" charset="-128"/>
                <a:ea typeface="ＭＳ Ｐ明朝" panose="02020600040205080304" pitchFamily="18" charset="-128"/>
              </a:rPr>
              <a:t>亜急性</a:t>
            </a:r>
            <a:r>
              <a:rPr lang="ja-JP" altLang="en-US" dirty="0">
                <a:latin typeface="ＭＳ Ｐ明朝" panose="02020600040205080304" pitchFamily="18" charset="-128"/>
                <a:ea typeface="ＭＳ Ｐ明朝" panose="02020600040205080304" pitchFamily="18" charset="-128"/>
              </a:rPr>
              <a:t>期） </a:t>
            </a:r>
            <a:endParaRPr lang="en-US" altLang="ja-JP" dirty="0">
              <a:latin typeface="ＭＳ Ｐ明朝" panose="02020600040205080304" pitchFamily="18" charset="-128"/>
              <a:ea typeface="ＭＳ Ｐ明朝" panose="02020600040205080304" pitchFamily="18" charset="-128"/>
            </a:endParaRPr>
          </a:p>
          <a:p>
            <a:pPr marL="68580" indent="0">
              <a:buNone/>
            </a:pPr>
            <a:r>
              <a:rPr lang="ja-JP" altLang="ja-JP" dirty="0">
                <a:latin typeface="ＭＳ Ｐゴシック" panose="020B0600070205080204" pitchFamily="50" charset="-128"/>
                <a:ea typeface="ＭＳ Ｐゴシック" panose="020B0600070205080204" pitchFamily="50" charset="-128"/>
              </a:rPr>
              <a:t>３、薬剤性フラッシュバック</a:t>
            </a:r>
            <a:endParaRPr lang="en-US" altLang="ja-JP" dirty="0">
              <a:latin typeface="ＭＳ Ｐゴシック" panose="020B0600070205080204" pitchFamily="50" charset="-128"/>
              <a:ea typeface="ＭＳ Ｐゴシック" panose="020B0600070205080204" pitchFamily="50" charset="-128"/>
            </a:endParaRPr>
          </a:p>
          <a:p>
            <a:pPr marL="68580" indent="0">
              <a:buNone/>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明朝" panose="02020600040205080304" pitchFamily="18" charset="-128"/>
                <a:ea typeface="ＭＳ Ｐ明朝" panose="02020600040205080304" pitchFamily="18" charset="-128"/>
              </a:rPr>
              <a:t>脂肪組織内の薬物が血中へ移行</a:t>
            </a:r>
            <a:r>
              <a:rPr lang="ja-JP" altLang="en-US" dirty="0">
                <a:latin typeface="ＭＳ Ｐ明朝" panose="02020600040205080304" pitchFamily="18" charset="-128"/>
                <a:ea typeface="ＭＳ Ｐ明朝" panose="02020600040205080304" pitchFamily="18" charset="-128"/>
              </a:rPr>
              <a:t>（</a:t>
            </a:r>
            <a:r>
              <a:rPr lang="ja-JP" altLang="ja-JP" dirty="0">
                <a:latin typeface="ＭＳ Ｐ明朝" panose="02020600040205080304" pitchFamily="18" charset="-128"/>
                <a:ea typeface="ＭＳ Ｐ明朝" panose="02020600040205080304" pitchFamily="18" charset="-128"/>
              </a:rPr>
              <a:t>慢性</a:t>
            </a:r>
            <a:r>
              <a:rPr lang="ja-JP" altLang="en-US" dirty="0">
                <a:latin typeface="ＭＳ Ｐ明朝" panose="02020600040205080304" pitchFamily="18" charset="-128"/>
                <a:ea typeface="ＭＳ Ｐ明朝" panose="02020600040205080304" pitchFamily="18" charset="-128"/>
              </a:rPr>
              <a:t>期）</a:t>
            </a:r>
            <a:r>
              <a:rPr lang="en-US" altLang="ja-JP" dirty="0">
                <a:latin typeface="ＭＳ Ｐ明朝" panose="02020600040205080304" pitchFamily="18" charset="-128"/>
                <a:ea typeface="ＭＳ Ｐ明朝" panose="02020600040205080304" pitchFamily="18" charset="-128"/>
              </a:rPr>
              <a:t> </a:t>
            </a:r>
            <a:endParaRPr lang="ja-JP" altLang="ja-JP" dirty="0">
              <a:latin typeface="ＭＳ Ｐ明朝" panose="02020600040205080304" pitchFamily="18" charset="-128"/>
              <a:ea typeface="ＭＳ Ｐ明朝" panose="02020600040205080304" pitchFamily="18" charset="-128"/>
            </a:endParaRPr>
          </a:p>
          <a:p>
            <a:endParaRPr lang="ja-JP" altLang="ja-JP" dirty="0"/>
          </a:p>
          <a:p>
            <a:endParaRPr kumimoji="1" lang="ja-JP" altLang="en-US" dirty="0"/>
          </a:p>
        </p:txBody>
      </p:sp>
    </p:spTree>
    <p:extLst>
      <p:ext uri="{BB962C8B-B14F-4D97-AF65-F5344CB8AC3E}">
        <p14:creationId xmlns:p14="http://schemas.microsoft.com/office/powerpoint/2010/main" val="422517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a:t>
            </a:r>
            <a:r>
              <a:rPr lang="en-US" altLang="ja-JP" dirty="0"/>
              <a:t>1</a:t>
            </a:r>
            <a:r>
              <a:rPr lang="ja-JP" altLang="en-US" dirty="0"/>
              <a:t>回　薬と神経ホルモン</a:t>
            </a:r>
            <a:br>
              <a:rPr lang="en-US" altLang="ja-JP" dirty="0"/>
            </a:br>
            <a:r>
              <a:rPr lang="ja-JP" altLang="en-US" dirty="0"/>
              <a:t>②５つの神経ホルモンと働き</a:t>
            </a:r>
            <a:endParaRPr kumimoji="1" lang="ja-JP" altLang="en-US" dirty="0"/>
          </a:p>
        </p:txBody>
      </p:sp>
      <p:sp>
        <p:nvSpPr>
          <p:cNvPr id="3" name="コンテンツ プレースホルダー 2"/>
          <p:cNvSpPr>
            <a:spLocks noGrp="1"/>
          </p:cNvSpPr>
          <p:nvPr>
            <p:ph idx="1"/>
          </p:nvPr>
        </p:nvSpPr>
        <p:spPr/>
        <p:txBody>
          <a:bodyPr/>
          <a:lstStyle/>
          <a:p>
            <a:r>
              <a:rPr lang="ja-JP" altLang="ja-JP" dirty="0"/>
              <a:t>神経伝達物質（神経ホルモン）はレセプター（受容体）にくっつき伝達作用を生じる。</a:t>
            </a:r>
          </a:p>
          <a:p>
            <a:endParaRPr kumimoji="1" lang="ja-JP" altLang="en-US" dirty="0"/>
          </a:p>
        </p:txBody>
      </p:sp>
    </p:spTree>
    <p:extLst>
      <p:ext uri="{BB962C8B-B14F-4D97-AF65-F5344CB8AC3E}">
        <p14:creationId xmlns:p14="http://schemas.microsoft.com/office/powerpoint/2010/main" val="35182862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zh-TW" altLang="en-US" dirty="0"/>
              <a:t>第</a:t>
            </a:r>
            <a:r>
              <a:rPr lang="en-US" altLang="zh-TW" dirty="0"/>
              <a:t>2</a:t>
            </a:r>
            <a:r>
              <a:rPr lang="zh-TW" altLang="en-US" dirty="0"/>
              <a:t>回：問題点</a:t>
            </a:r>
            <a:br>
              <a:rPr lang="en-US" altLang="zh-TW" dirty="0"/>
            </a:br>
            <a:r>
              <a:rPr lang="ja-JP" altLang="en-US" dirty="0"/>
              <a:t>⑦</a:t>
            </a:r>
            <a:r>
              <a:rPr lang="ja-JP" altLang="en-US" dirty="0">
                <a:latin typeface="ＭＳ Ｐゴシック" panose="020B0600070205080204" pitchFamily="50" charset="-128"/>
                <a:ea typeface="ＭＳ Ｐゴシック" panose="020B0600070205080204" pitchFamily="50" charset="-128"/>
              </a:rPr>
              <a:t>禁断症状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27584" y="2323652"/>
            <a:ext cx="7416824" cy="3841652"/>
          </a:xfrm>
        </p:spPr>
        <p:txBody>
          <a:bodyPr>
            <a:noAutofit/>
          </a:bodyPr>
          <a:lstStyle/>
          <a:p>
            <a:r>
              <a:rPr lang="ja-JP" altLang="ja-JP" dirty="0">
                <a:latin typeface="ＭＳ Ｐゴシック" panose="020B0600070205080204" pitchFamily="50" charset="-128"/>
                <a:ea typeface="ＭＳ Ｐゴシック" panose="020B0600070205080204" pitchFamily="50" charset="-128"/>
              </a:rPr>
              <a:t>抗不安薬</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BZD</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不安発作。</a:t>
            </a:r>
            <a:r>
              <a:rPr lang="ja-JP" altLang="ja-JP" dirty="0">
                <a:latin typeface="ＭＳ Ｐ明朝" panose="02020600040205080304" pitchFamily="18" charset="-128"/>
                <a:ea typeface="ＭＳ Ｐ明朝" panose="02020600040205080304" pitchFamily="18" charset="-128"/>
              </a:rPr>
              <a:t>会話は通じ理解</a:t>
            </a:r>
            <a:r>
              <a:rPr lang="ja-JP" altLang="en-US" dirty="0">
                <a:latin typeface="ＭＳ Ｐ明朝" panose="02020600040205080304" pitchFamily="18" charset="-128"/>
                <a:ea typeface="ＭＳ Ｐ明朝" panose="02020600040205080304" pitchFamily="18" charset="-128"/>
              </a:rPr>
              <a:t>は</a:t>
            </a:r>
            <a:r>
              <a:rPr lang="ja-JP" altLang="ja-JP" dirty="0">
                <a:latin typeface="ＭＳ Ｐ明朝" panose="02020600040205080304" pitchFamily="18" charset="-128"/>
                <a:ea typeface="ＭＳ Ｐ明朝" panose="02020600040205080304" pitchFamily="18" charset="-128"/>
              </a:rPr>
              <a:t>可能</a:t>
            </a:r>
            <a:r>
              <a:rPr lang="ja-JP" altLang="en-US" dirty="0">
                <a:latin typeface="ＭＳ Ｐ明朝" panose="02020600040205080304" pitchFamily="18" charset="-128"/>
                <a:ea typeface="ＭＳ Ｐ明朝" panose="02020600040205080304" pitchFamily="18" charset="-128"/>
              </a:rPr>
              <a:t>。その</a:t>
            </a:r>
            <a:r>
              <a:rPr lang="ja-JP" altLang="ja-JP" dirty="0">
                <a:latin typeface="ＭＳ Ｐ明朝" panose="02020600040205080304" pitchFamily="18" charset="-128"/>
                <a:ea typeface="ＭＳ Ｐ明朝" panose="02020600040205080304" pitchFamily="18" charset="-128"/>
              </a:rPr>
              <a:t>分</a:t>
            </a:r>
            <a:r>
              <a:rPr lang="ja-JP" altLang="en-US" dirty="0">
                <a:latin typeface="ＭＳ Ｐ明朝" panose="02020600040205080304" pitchFamily="18" charset="-128"/>
                <a:ea typeface="ＭＳ Ｐ明朝" panose="02020600040205080304" pitchFamily="18" charset="-128"/>
              </a:rPr>
              <a:t>本人の</a:t>
            </a:r>
            <a:r>
              <a:rPr lang="ja-JP" altLang="ja-JP" dirty="0">
                <a:latin typeface="ＭＳ Ｐ明朝" panose="02020600040205080304" pitchFamily="18" charset="-128"/>
                <a:ea typeface="ＭＳ Ｐ明朝" panose="02020600040205080304" pitchFamily="18" charset="-128"/>
              </a:rPr>
              <a:t>苦痛が強い。</a:t>
            </a:r>
          </a:p>
          <a:p>
            <a:r>
              <a:rPr lang="ja-JP" altLang="ja-JP" dirty="0">
                <a:latin typeface="ＭＳ Ｐゴシック" panose="020B0600070205080204" pitchFamily="50" charset="-128"/>
                <a:ea typeface="ＭＳ Ｐゴシック" panose="020B0600070205080204" pitchFamily="50" charset="-128"/>
              </a:rPr>
              <a:t>抗精神病薬</a:t>
            </a:r>
            <a:r>
              <a:rPr lang="ja-JP" altLang="en-US"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定型</a:t>
            </a:r>
            <a:r>
              <a:rPr lang="en-US" altLang="ja-JP"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非定型</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幻覚、混乱。</a:t>
            </a:r>
            <a:r>
              <a:rPr lang="ja-JP" altLang="ja-JP" dirty="0">
                <a:latin typeface="ＭＳ Ｐ明朝" panose="02020600040205080304" pitchFamily="18" charset="-128"/>
                <a:ea typeface="ＭＳ Ｐ明朝" panose="02020600040205080304" pitchFamily="18" charset="-128"/>
              </a:rPr>
              <a:t>会話不成立。苦痛</a:t>
            </a:r>
            <a:r>
              <a:rPr lang="ja-JP" altLang="en-US" dirty="0">
                <a:latin typeface="ＭＳ Ｐ明朝" panose="02020600040205080304" pitchFamily="18" charset="-128"/>
                <a:ea typeface="ＭＳ Ｐ明朝" panose="02020600040205080304" pitchFamily="18" charset="-128"/>
              </a:rPr>
              <a:t>を覚えていない</a:t>
            </a:r>
            <a:r>
              <a:rPr lang="ja-JP" altLang="ja-JP" dirty="0">
                <a:latin typeface="ＭＳ Ｐ明朝" panose="02020600040205080304" pitchFamily="18" charset="-128"/>
                <a:ea typeface="ＭＳ Ｐ明朝" panose="02020600040205080304" pitchFamily="18" charset="-128"/>
              </a:rPr>
              <a:t>。</a:t>
            </a:r>
            <a:r>
              <a:rPr lang="en-US" altLang="ja-JP" dirty="0">
                <a:latin typeface="ＭＳ Ｐ明朝" panose="02020600040205080304" pitchFamily="18" charset="-128"/>
                <a:ea typeface="ＭＳ Ｐ明朝" panose="02020600040205080304" pitchFamily="18" charset="-128"/>
              </a:rPr>
              <a:t>ARP</a:t>
            </a:r>
            <a:r>
              <a:rPr lang="ja-JP" altLang="ja-JP" dirty="0">
                <a:latin typeface="ＭＳ Ｐ明朝" panose="02020600040205080304" pitchFamily="18" charset="-128"/>
                <a:ea typeface="ＭＳ Ｐ明朝" panose="02020600040205080304" pitchFamily="18" charset="-128"/>
              </a:rPr>
              <a:t>は時間差に注意。</a:t>
            </a:r>
          </a:p>
          <a:p>
            <a:r>
              <a:rPr lang="ja-JP" altLang="ja-JP" dirty="0">
                <a:latin typeface="ＭＳ Ｐゴシック" panose="020B0600070205080204" pitchFamily="50" charset="-128"/>
                <a:ea typeface="ＭＳ Ｐゴシック" panose="020B0600070205080204" pitchFamily="50" charset="-128"/>
              </a:rPr>
              <a:t>抗うつ薬</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SSRI/ SNRI</a:t>
            </a:r>
            <a:r>
              <a:rPr lang="ja-JP" altLang="en-US"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自他殺、暴力。</a:t>
            </a:r>
            <a:r>
              <a:rPr lang="ja-JP" altLang="ja-JP" dirty="0">
                <a:latin typeface="ＭＳ Ｐ明朝" panose="02020600040205080304" pitchFamily="18" charset="-128"/>
                <a:ea typeface="ＭＳ Ｐ明朝" panose="02020600040205080304" pitchFamily="18" charset="-128"/>
              </a:rPr>
              <a:t>二次曲線的な血中濃度となるので減薬量に細心の注意。</a:t>
            </a:r>
          </a:p>
          <a:p>
            <a:r>
              <a:rPr lang="ja-JP" altLang="ja-JP" dirty="0">
                <a:latin typeface="ＭＳ Ｐゴシック" panose="020B0600070205080204" pitchFamily="50" charset="-128"/>
                <a:ea typeface="ＭＳ Ｐゴシック" panose="020B0600070205080204" pitchFamily="50" charset="-128"/>
              </a:rPr>
              <a:t>抗てんかん薬</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CBZ/ VPA</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てんかん重積発作</a:t>
            </a:r>
            <a:r>
              <a:rPr lang="en-US" altLang="ja-JP" dirty="0">
                <a:latin typeface="ＭＳ Ｐゴシック" panose="020B0600070205080204" pitchFamily="50" charset="-128"/>
                <a:ea typeface="ＭＳ Ｐゴシック" panose="020B0600070205080204" pitchFamily="50" charset="-128"/>
              </a:rPr>
              <a:t>!</a:t>
            </a:r>
          </a:p>
          <a:p>
            <a:r>
              <a:rPr lang="ja-JP" altLang="ja-JP" dirty="0">
                <a:latin typeface="ＭＳ Ｐゴシック" panose="020B0600070205080204" pitchFamily="50" charset="-128"/>
                <a:ea typeface="ＭＳ Ｐゴシック" panose="020B0600070205080204" pitchFamily="50" charset="-128"/>
              </a:rPr>
              <a:t>抗パ薬</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パーキンソン症状</a:t>
            </a:r>
            <a:r>
              <a:rPr lang="ja-JP" altLang="ja-JP" dirty="0">
                <a:latin typeface="ＭＳ Ｐ明朝" panose="02020600040205080304" pitchFamily="18" charset="-128"/>
                <a:ea typeface="ＭＳ Ｐ明朝" panose="02020600040205080304" pitchFamily="18" charset="-128"/>
              </a:rPr>
              <a:t>、アカシジア、消化器症状。</a:t>
            </a:r>
            <a:r>
              <a:rPr lang="ja-JP" altLang="en-US" dirty="0">
                <a:latin typeface="ＭＳ Ｐ明朝" panose="02020600040205080304" pitchFamily="18" charset="-128"/>
                <a:ea typeface="ＭＳ Ｐ明朝" panose="02020600040205080304" pitchFamily="18" charset="-128"/>
              </a:rPr>
              <a:t>通常</a:t>
            </a:r>
            <a:r>
              <a:rPr lang="ja-JP" altLang="ja-JP" dirty="0">
                <a:latin typeface="ＭＳ Ｐ明朝" panose="02020600040205080304" pitchFamily="18" charset="-128"/>
                <a:ea typeface="ＭＳ Ｐ明朝" panose="02020600040205080304" pitchFamily="18" charset="-128"/>
              </a:rPr>
              <a:t>メジャーと同時に減らす。</a:t>
            </a:r>
          </a:p>
        </p:txBody>
      </p:sp>
    </p:spTree>
    <p:extLst>
      <p:ext uri="{BB962C8B-B14F-4D97-AF65-F5344CB8AC3E}">
        <p14:creationId xmlns:p14="http://schemas.microsoft.com/office/powerpoint/2010/main" val="425919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⑧副作用（抗精神病薬）</a:t>
            </a:r>
            <a:br>
              <a:rPr lang="en-US" altLang="ja-JP" dirty="0"/>
            </a:br>
            <a:r>
              <a:rPr lang="ja-JP" altLang="en-US" dirty="0"/>
              <a:t>代表的な副作用／ 重篤な副作用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3" y="2323652"/>
            <a:ext cx="4392604" cy="3508977"/>
          </a:xfrm>
        </p:spPr>
        <p:txBody>
          <a:bodyPr>
            <a:normAutofit lnSpcReduction="10000"/>
          </a:bodyPr>
          <a:lstStyle/>
          <a:p>
            <a:r>
              <a:rPr kumimoji="1" lang="ja-JP" altLang="en-US" kern="1000" spc="-100" dirty="0"/>
              <a:t>錐体外路症状（ＥＰＳ）</a:t>
            </a:r>
          </a:p>
          <a:p>
            <a:r>
              <a:rPr kumimoji="1" lang="ja-JP" altLang="en-US" kern="1000" spc="-100" dirty="0"/>
              <a:t>高プロラクチン血症</a:t>
            </a:r>
          </a:p>
          <a:p>
            <a:r>
              <a:rPr kumimoji="1" lang="ja-JP" altLang="en-US" kern="1000" spc="-100" dirty="0"/>
              <a:t>口渇・便秘・巨大結腸症</a:t>
            </a:r>
          </a:p>
          <a:p>
            <a:r>
              <a:rPr kumimoji="1" lang="ja-JP" altLang="en-US" kern="1000" spc="-100" dirty="0"/>
              <a:t>ふらつき</a:t>
            </a:r>
          </a:p>
          <a:p>
            <a:r>
              <a:rPr kumimoji="1" lang="ja-JP" altLang="en-US" kern="1000" spc="-100" dirty="0"/>
              <a:t>眠気</a:t>
            </a:r>
          </a:p>
          <a:p>
            <a:r>
              <a:rPr kumimoji="1" lang="ja-JP" altLang="en-US" kern="1000" spc="-100" dirty="0"/>
              <a:t>過鎮静</a:t>
            </a:r>
          </a:p>
          <a:p>
            <a:r>
              <a:rPr kumimoji="1" lang="ja-JP" altLang="en-US" kern="1000" spc="-100" dirty="0"/>
              <a:t>誤嚥性肺炎</a:t>
            </a:r>
          </a:p>
          <a:p>
            <a:r>
              <a:rPr kumimoji="1" lang="ja-JP" altLang="en-US" kern="1000" spc="-100" dirty="0"/>
              <a:t>体重増加</a:t>
            </a:r>
          </a:p>
        </p:txBody>
      </p:sp>
      <p:sp>
        <p:nvSpPr>
          <p:cNvPr id="4" name="コンテンツ プレースホルダー 2">
            <a:extLst>
              <a:ext uri="{FF2B5EF4-FFF2-40B4-BE49-F238E27FC236}">
                <a16:creationId xmlns:a16="http://schemas.microsoft.com/office/drawing/2014/main" id="{E05F2C5F-E128-4B5E-9543-7FEA2FE640F6}"/>
              </a:ext>
            </a:extLst>
          </p:cNvPr>
          <p:cNvSpPr txBox="1">
            <a:spLocks/>
          </p:cNvSpPr>
          <p:nvPr/>
        </p:nvSpPr>
        <p:spPr>
          <a:xfrm>
            <a:off x="4751396" y="2323652"/>
            <a:ext cx="4392604"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a:lstStyle>
          <a:p>
            <a:r>
              <a:rPr lang="ja-JP" altLang="en-US" kern="1000" spc="-100" dirty="0"/>
              <a:t>悪性症候群</a:t>
            </a:r>
          </a:p>
          <a:p>
            <a:r>
              <a:rPr lang="ja-JP" altLang="en-US" kern="1000" spc="-100" dirty="0"/>
              <a:t>遅発性ジスキネジア</a:t>
            </a:r>
          </a:p>
          <a:p>
            <a:r>
              <a:rPr lang="ja-JP" altLang="en-US" kern="1000" spc="-100" dirty="0"/>
              <a:t>麻痺性イレウス</a:t>
            </a:r>
          </a:p>
          <a:p>
            <a:r>
              <a:rPr lang="ja-JP" altLang="en-US" kern="1000" spc="-100" dirty="0"/>
              <a:t>アナフィラキシー</a:t>
            </a:r>
          </a:p>
          <a:p>
            <a:r>
              <a:rPr lang="ja-JP" altLang="en-US" kern="1000" spc="-100" dirty="0"/>
              <a:t>けいれん</a:t>
            </a:r>
          </a:p>
          <a:p>
            <a:r>
              <a:rPr lang="ja-JP" altLang="en-US" kern="1000" spc="-100" dirty="0"/>
              <a:t>無顆粒球症</a:t>
            </a:r>
          </a:p>
          <a:p>
            <a:r>
              <a:rPr lang="ja-JP" altLang="en-US" kern="1000" spc="-100" dirty="0"/>
              <a:t>不整脈</a:t>
            </a:r>
          </a:p>
        </p:txBody>
      </p:sp>
    </p:spTree>
    <p:extLst>
      <p:ext uri="{BB962C8B-B14F-4D97-AF65-F5344CB8AC3E}">
        <p14:creationId xmlns:p14="http://schemas.microsoft.com/office/powerpoint/2010/main" val="1636078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⑧副作用（抗精神病薬）</a:t>
            </a:r>
            <a:br>
              <a:rPr lang="en-US" altLang="ja-JP" dirty="0"/>
            </a:br>
            <a:r>
              <a:rPr lang="ja-JP" altLang="en-US" dirty="0"/>
              <a:t>あまり語られない副作用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r>
              <a:rPr kumimoji="1" lang="ja-JP" altLang="en-US" kern="1000" spc="-100" dirty="0"/>
              <a:t>高齢認知症患者への抗精神病薬投与により死亡率は</a:t>
            </a:r>
            <a:r>
              <a:rPr kumimoji="1" lang="en-US" altLang="ja-JP" kern="1000" spc="-100" dirty="0"/>
              <a:t>1.6</a:t>
            </a:r>
            <a:r>
              <a:rPr kumimoji="1" lang="ja-JP" altLang="en-US" kern="1000" spc="-100" dirty="0"/>
              <a:t>～</a:t>
            </a:r>
            <a:r>
              <a:rPr kumimoji="1" lang="en-US" altLang="ja-JP" kern="1000" spc="-100" dirty="0"/>
              <a:t>1.7</a:t>
            </a:r>
            <a:r>
              <a:rPr kumimoji="1" lang="ja-JP" altLang="en-US" kern="1000" spc="-100" dirty="0"/>
              <a:t>倍高くなる（</a:t>
            </a:r>
            <a:r>
              <a:rPr kumimoji="1" lang="en-US" altLang="ja-JP" kern="1000" spc="-100" dirty="0"/>
              <a:t>FDA2005</a:t>
            </a:r>
            <a:r>
              <a:rPr kumimoji="1" lang="ja-JP" altLang="en-US" kern="1000" spc="-100" dirty="0"/>
              <a:t>及び</a:t>
            </a:r>
            <a:r>
              <a:rPr kumimoji="1" lang="en-US" altLang="ja-JP" kern="1000" spc="-100" dirty="0"/>
              <a:t>2008</a:t>
            </a:r>
            <a:r>
              <a:rPr lang="ja-JP" altLang="en-US" kern="1000" spc="-100" dirty="0"/>
              <a:t>）</a:t>
            </a:r>
          </a:p>
          <a:p>
            <a:r>
              <a:rPr lang="en-US" altLang="ja-JP" kern="1000" spc="-100" dirty="0"/>
              <a:t>BPSD</a:t>
            </a:r>
            <a:r>
              <a:rPr lang="ja-JP" altLang="en-US" kern="1000" spc="-100" dirty="0"/>
              <a:t>を抗精神病薬で治療すると死亡率が上昇する</a:t>
            </a:r>
            <a:endParaRPr kumimoji="1" lang="en-US" altLang="ja-JP" kern="1000" spc="-100" dirty="0"/>
          </a:p>
          <a:p>
            <a:r>
              <a:rPr lang="en-US" altLang="ja-JP" kern="1000" spc="-100" dirty="0"/>
              <a:t>15</a:t>
            </a:r>
            <a:r>
              <a:rPr lang="ja-JP" altLang="en-US" kern="1000" spc="-100" dirty="0"/>
              <a:t>～</a:t>
            </a:r>
            <a:r>
              <a:rPr lang="en-US" altLang="ja-JP" kern="1000" spc="-100" dirty="0"/>
              <a:t>20</a:t>
            </a:r>
            <a:r>
              <a:rPr lang="ja-JP" altLang="en-US" kern="1000" spc="-100" dirty="0"/>
              <a:t>年寿命が縮む</a:t>
            </a:r>
            <a:endParaRPr kumimoji="1" lang="ja-JP" altLang="en-US" kern="1000" spc="-100" dirty="0"/>
          </a:p>
          <a:p>
            <a:r>
              <a:rPr kumimoji="1" lang="ja-JP" altLang="en-US" kern="1000" spc="-100" dirty="0"/>
              <a:t>脳委縮　年に</a:t>
            </a:r>
            <a:r>
              <a:rPr kumimoji="1" lang="en-US" altLang="ja-JP" kern="1000" spc="-100" dirty="0"/>
              <a:t>1</a:t>
            </a:r>
            <a:r>
              <a:rPr kumimoji="1" lang="ja-JP" altLang="en-US" kern="1000" spc="-100" dirty="0"/>
              <a:t>％ずつ脳が縮む　</a:t>
            </a:r>
          </a:p>
          <a:p>
            <a:r>
              <a:rPr kumimoji="1" lang="ja-JP" altLang="en-US" kern="1000" spc="-100" dirty="0"/>
              <a:t>薬剤は酸化し活性酸素を作り、たんぱく質を傷つける</a:t>
            </a:r>
            <a:endParaRPr kumimoji="1" lang="en-US" altLang="ja-JP" kern="1000" spc="-100" dirty="0"/>
          </a:p>
          <a:p>
            <a:r>
              <a:rPr kumimoji="1" lang="ja-JP" altLang="en-US" kern="1000" spc="-100" dirty="0"/>
              <a:t>統合失調症らしくなる</a:t>
            </a:r>
            <a:endParaRPr kumimoji="1" lang="en-US" altLang="ja-JP" kern="1000" spc="-100" dirty="0"/>
          </a:p>
          <a:p>
            <a:endParaRPr kumimoji="1" lang="ja-JP" altLang="en-US" kern="1000" spc="-100" dirty="0"/>
          </a:p>
        </p:txBody>
      </p:sp>
    </p:spTree>
    <p:extLst>
      <p:ext uri="{BB962C8B-B14F-4D97-AF65-F5344CB8AC3E}">
        <p14:creationId xmlns:p14="http://schemas.microsoft.com/office/powerpoint/2010/main" val="9501661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416940" cy="3508977"/>
          </a:xfrm>
        </p:spPr>
        <p:txBody>
          <a:bodyPr>
            <a:normAutofit fontScale="92500"/>
          </a:bodyPr>
          <a:lstStyle/>
          <a:p>
            <a:pPr marL="68580" indent="0">
              <a:buNone/>
            </a:pPr>
            <a:r>
              <a:rPr lang="ja-JP" altLang="en-US" kern="1000" spc="-100" dirty="0"/>
              <a:t>機序</a:t>
            </a:r>
            <a:endParaRPr lang="en-US" altLang="ja-JP" dirty="0"/>
          </a:p>
          <a:p>
            <a:r>
              <a:rPr kumimoji="1" lang="ja-JP" altLang="en-US" kern="1000" spc="-100" dirty="0"/>
              <a:t>ドパミンを過剰にブロックしてしまう副作用のひとつ</a:t>
            </a:r>
            <a:r>
              <a:rPr lang="ja-JP" altLang="en-US" kern="1000" spc="-100" dirty="0"/>
              <a:t>。</a:t>
            </a:r>
            <a:endParaRPr lang="en-US" altLang="ja-JP" dirty="0"/>
          </a:p>
          <a:p>
            <a:r>
              <a:rPr kumimoji="1" lang="ja-JP" altLang="en-US" kern="1000" spc="-100" dirty="0"/>
              <a:t>脳の錐体外路の一つである黒質線条体という部分では、身体の運動の細かな調節を自動で行っている。これには黒質で作られるドパミンが重要な働きをしているが、抗精神病薬によってブロックされることで、運動調節がうまくいかなくなってしまい、錐体外路症状（ＥＰＳ：</a:t>
            </a:r>
            <a:r>
              <a:rPr kumimoji="1" lang="en-US" altLang="ja-JP" kern="1000" spc="-100" dirty="0" err="1"/>
              <a:t>ExtraPyramidal</a:t>
            </a:r>
            <a:r>
              <a:rPr kumimoji="1" lang="en-US" altLang="ja-JP" kern="1000" spc="-100" dirty="0"/>
              <a:t> Symptom</a:t>
            </a:r>
            <a:r>
              <a:rPr kumimoji="1" lang="ja-JP" altLang="en-US" kern="1000" spc="-100" dirty="0"/>
              <a:t>）となる。</a:t>
            </a:r>
          </a:p>
        </p:txBody>
      </p:sp>
    </p:spTree>
    <p:extLst>
      <p:ext uri="{BB962C8B-B14F-4D97-AF65-F5344CB8AC3E}">
        <p14:creationId xmlns:p14="http://schemas.microsoft.com/office/powerpoint/2010/main" val="36155140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pPr marL="68580" indent="0">
              <a:buNone/>
            </a:pPr>
            <a:r>
              <a:rPr lang="ja-JP" altLang="en-US" kern="1000" spc="-100" dirty="0"/>
              <a:t>症状の種類</a:t>
            </a:r>
            <a:endParaRPr kumimoji="1" lang="en-US" altLang="ja-JP" kern="1000" spc="-100" dirty="0"/>
          </a:p>
          <a:p>
            <a:r>
              <a:rPr kumimoji="1" lang="ja-JP" altLang="en-US" kern="1000" spc="-100" dirty="0"/>
              <a:t>パーキンソニズム（ふるえ・不随意運動・筋肉のこわばり）</a:t>
            </a:r>
          </a:p>
          <a:p>
            <a:r>
              <a:rPr kumimoji="1" lang="ja-JP" altLang="en-US" kern="1000" spc="-100" dirty="0"/>
              <a:t>アカシジア（ソワソワして心身が落ち着かない）</a:t>
            </a:r>
          </a:p>
          <a:p>
            <a:r>
              <a:rPr kumimoji="1" lang="ja-JP" altLang="en-US" kern="1000" spc="-100" dirty="0"/>
              <a:t>急性ジストニア（筋肉の異常な収縮、姿勢異常）</a:t>
            </a:r>
          </a:p>
          <a:p>
            <a:r>
              <a:rPr kumimoji="1" lang="ja-JP" altLang="en-US" kern="1000" spc="-100" dirty="0"/>
              <a:t>ジスキネジア（勝手に身体が動く）</a:t>
            </a:r>
          </a:p>
          <a:p>
            <a:r>
              <a:rPr kumimoji="1" lang="ja-JP" altLang="en-US" kern="1000" spc="-100" dirty="0"/>
              <a:t>カタレプシー（受動的にとらされた姿勢を保ち続け、自分の意思で変えようとしない状態）</a:t>
            </a:r>
          </a:p>
        </p:txBody>
      </p:sp>
    </p:spTree>
    <p:extLst>
      <p:ext uri="{BB962C8B-B14F-4D97-AF65-F5344CB8AC3E}">
        <p14:creationId xmlns:p14="http://schemas.microsoft.com/office/powerpoint/2010/main" val="2086138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pPr marL="68580" indent="0">
              <a:buNone/>
            </a:pPr>
            <a:r>
              <a:rPr lang="ja-JP" altLang="en-US" dirty="0"/>
              <a:t>あまり語られないアカシジアの話</a:t>
            </a:r>
            <a:endParaRPr lang="ja-JP" altLang="ja-JP" dirty="0"/>
          </a:p>
          <a:p>
            <a:r>
              <a:rPr lang="ja-JP" altLang="en-US" dirty="0"/>
              <a:t>機序：</a:t>
            </a:r>
            <a:r>
              <a:rPr lang="en-US" altLang="ja-JP" dirty="0"/>
              <a:t>D2</a:t>
            </a:r>
            <a:r>
              <a:rPr lang="ja-JP" altLang="en-US" dirty="0"/>
              <a:t>遮断→</a:t>
            </a:r>
            <a:r>
              <a:rPr lang="en-US" altLang="ja-JP" dirty="0"/>
              <a:t>a1</a:t>
            </a:r>
            <a:r>
              <a:rPr lang="ja-JP" altLang="en-US" dirty="0"/>
              <a:t>賦活→交感神経優位　</a:t>
            </a:r>
            <a:endParaRPr lang="ja-JP" altLang="ja-JP" dirty="0"/>
          </a:p>
          <a:p>
            <a:r>
              <a:rPr lang="ja-JP" altLang="en-US" dirty="0"/>
              <a:t>分類：</a:t>
            </a:r>
            <a:r>
              <a:rPr lang="ja-JP" altLang="ja-JP" dirty="0"/>
              <a:t>急性アカシジア、遅発性アカシジア、離脱性アカシジア、慢性アカシジア</a:t>
            </a:r>
            <a:endParaRPr lang="en-US" altLang="ja-JP" dirty="0"/>
          </a:p>
          <a:p>
            <a:r>
              <a:rPr lang="ja-JP" altLang="en-US" dirty="0"/>
              <a:t>治療：</a:t>
            </a:r>
            <a:r>
              <a:rPr lang="ja-JP" altLang="ja-JP" dirty="0"/>
              <a:t>副作用が原因の場合は減薬で</a:t>
            </a:r>
            <a:r>
              <a:rPr lang="ja-JP" altLang="en-US" dirty="0"/>
              <a:t>改善し</a:t>
            </a:r>
            <a:r>
              <a:rPr lang="ja-JP" altLang="ja-JP" dirty="0"/>
              <a:t>、離脱症状</a:t>
            </a:r>
            <a:r>
              <a:rPr lang="ja-JP" altLang="en-US" dirty="0"/>
              <a:t>の</a:t>
            </a:r>
            <a:r>
              <a:rPr lang="ja-JP" altLang="ja-JP" dirty="0"/>
              <a:t>場合は増薬で</a:t>
            </a:r>
            <a:r>
              <a:rPr lang="ja-JP" altLang="en-US" dirty="0"/>
              <a:t>改善する</a:t>
            </a:r>
            <a:r>
              <a:rPr lang="ja-JP" altLang="ja-JP" dirty="0"/>
              <a:t>。しかし離脱症状の正体は好転反応であり、様子を見るほうが治療になる</a:t>
            </a:r>
            <a:r>
              <a:rPr lang="ja-JP" altLang="en-US" dirty="0"/>
              <a:t>可能性もある</a:t>
            </a:r>
            <a:r>
              <a:rPr lang="ja-JP" altLang="ja-JP" dirty="0"/>
              <a:t>。</a:t>
            </a:r>
          </a:p>
        </p:txBody>
      </p:sp>
    </p:spTree>
    <p:extLst>
      <p:ext uri="{BB962C8B-B14F-4D97-AF65-F5344CB8AC3E}">
        <p14:creationId xmlns:p14="http://schemas.microsoft.com/office/powerpoint/2010/main" val="1191155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pPr marL="68580" indent="0">
              <a:buNone/>
            </a:pPr>
            <a:r>
              <a:rPr kumimoji="1" lang="ja-JP" altLang="en-US" kern="1000" spc="-100" dirty="0"/>
              <a:t>出現やすい薬剤</a:t>
            </a:r>
            <a:endParaRPr kumimoji="1" lang="en-US" altLang="ja-JP" kern="1000" spc="-100" dirty="0"/>
          </a:p>
          <a:p>
            <a:r>
              <a:rPr kumimoji="1" lang="ja-JP" altLang="en-US" kern="1000" spc="-100" dirty="0"/>
              <a:t>セレネース</a:t>
            </a:r>
          </a:p>
          <a:p>
            <a:r>
              <a:rPr kumimoji="1" lang="ja-JP" altLang="en-US" kern="1000" spc="-100" dirty="0"/>
              <a:t>エビリファイ</a:t>
            </a:r>
            <a:endParaRPr kumimoji="1" lang="en-US" altLang="ja-JP" kern="1000" spc="-100" dirty="0"/>
          </a:p>
          <a:p>
            <a:r>
              <a:rPr kumimoji="1" lang="ja-JP" altLang="en-US" kern="1000" spc="-100" dirty="0"/>
              <a:t>リスペリドン</a:t>
            </a:r>
            <a:endParaRPr kumimoji="1" lang="en-US" altLang="ja-JP" kern="1000" spc="-100" dirty="0"/>
          </a:p>
          <a:p>
            <a:pPr marL="68580" indent="0">
              <a:buNone/>
            </a:pPr>
            <a:r>
              <a:rPr kumimoji="1" lang="en-US" altLang="ja-JP" kern="1000" spc="-100" dirty="0"/>
              <a:t>※D2</a:t>
            </a:r>
            <a:r>
              <a:rPr kumimoji="1" lang="ja-JP" altLang="en-US" kern="1000" spc="-100" dirty="0"/>
              <a:t>占有率</a:t>
            </a:r>
            <a:r>
              <a:rPr kumimoji="1" lang="en-US" altLang="ja-JP" kern="1000" spc="-100" dirty="0"/>
              <a:t>75%</a:t>
            </a:r>
            <a:r>
              <a:rPr kumimoji="1" lang="ja-JP" altLang="en-US" kern="1000" spc="-100" dirty="0"/>
              <a:t>以上から発生することが判っている</a:t>
            </a:r>
            <a:endParaRPr kumimoji="1" lang="en-US" altLang="ja-JP" kern="1000" spc="-100" dirty="0"/>
          </a:p>
          <a:p>
            <a:pPr marL="68580" indent="0">
              <a:buNone/>
            </a:pPr>
            <a:r>
              <a:rPr lang="en-US" altLang="ja-JP" kern="1000" spc="-100" dirty="0"/>
              <a:t>※</a:t>
            </a:r>
            <a:r>
              <a:rPr lang="ja-JP" altLang="en-US" kern="1000" spc="-100" dirty="0"/>
              <a:t>血中濃度のピーク幅が大きい場合</a:t>
            </a:r>
            <a:r>
              <a:rPr lang="en-US" altLang="ja-JP" kern="1000" spc="-100" dirty="0"/>
              <a:t>EPS</a:t>
            </a:r>
            <a:r>
              <a:rPr lang="ja-JP" altLang="en-US" kern="1000" spc="-100" dirty="0"/>
              <a:t>が出現しやすくなる</a:t>
            </a:r>
            <a:endParaRPr lang="en-US" altLang="ja-JP" kern="1000" spc="-100" dirty="0"/>
          </a:p>
        </p:txBody>
      </p:sp>
    </p:spTree>
    <p:extLst>
      <p:ext uri="{BB962C8B-B14F-4D97-AF65-F5344CB8AC3E}">
        <p14:creationId xmlns:p14="http://schemas.microsoft.com/office/powerpoint/2010/main" val="33458802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pPr marL="68580" indent="0">
              <a:buNone/>
            </a:pPr>
            <a:r>
              <a:rPr kumimoji="1" lang="en-US" altLang="ja-JP" kern="1000" spc="-100" dirty="0"/>
              <a:t>CP</a:t>
            </a:r>
            <a:r>
              <a:rPr kumimoji="1" lang="ja-JP" altLang="en-US" kern="1000" spc="-100" dirty="0"/>
              <a:t>換算について</a:t>
            </a:r>
            <a:endParaRPr kumimoji="1" lang="en-US" altLang="ja-JP" kern="1000" spc="-100" dirty="0"/>
          </a:p>
          <a:p>
            <a:r>
              <a:rPr kumimoji="1" lang="ja-JP" altLang="en-US" kern="1000" spc="-100" dirty="0"/>
              <a:t>クロルプロマジン</a:t>
            </a:r>
            <a:r>
              <a:rPr kumimoji="1" lang="en-US" altLang="ja-JP" kern="1000" spc="-100" dirty="0"/>
              <a:t>100mg</a:t>
            </a:r>
            <a:r>
              <a:rPr kumimoji="1" lang="ja-JP" altLang="en-US" kern="1000" spc="-100" dirty="0"/>
              <a:t>と抗精神病効果が等しくなる各薬剤の用量のこと。作用や副作用（</a:t>
            </a:r>
            <a:r>
              <a:rPr kumimoji="1" lang="en-US" altLang="ja-JP" kern="1000" spc="-100" dirty="0"/>
              <a:t>EPS</a:t>
            </a:r>
            <a:r>
              <a:rPr kumimoji="1" lang="ja-JP" altLang="en-US" kern="1000" spc="-100" dirty="0"/>
              <a:t>）の強さを比較するのに活用できる。</a:t>
            </a:r>
            <a:endParaRPr kumimoji="1" lang="en-US" altLang="ja-JP" kern="1000" spc="-100" dirty="0"/>
          </a:p>
          <a:p>
            <a:r>
              <a:rPr kumimoji="1" lang="ja-JP" altLang="en-US" kern="1000" spc="-100" dirty="0"/>
              <a:t>ＣＰ換算はＤ２受容体親和力のことですが、５ＨＴやＨなどの力は無視されているので注意。</a:t>
            </a:r>
          </a:p>
        </p:txBody>
      </p:sp>
    </p:spTree>
    <p:extLst>
      <p:ext uri="{BB962C8B-B14F-4D97-AF65-F5344CB8AC3E}">
        <p14:creationId xmlns:p14="http://schemas.microsoft.com/office/powerpoint/2010/main" val="12417853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pPr marL="68580" indent="0">
              <a:buNone/>
            </a:pPr>
            <a:r>
              <a:rPr kumimoji="1" lang="ja-JP" altLang="en-US" kern="1000" spc="-100" dirty="0"/>
              <a:t>対処法</a:t>
            </a:r>
            <a:endParaRPr kumimoji="1" lang="en-US" altLang="ja-JP" kern="1000" spc="-100" dirty="0"/>
          </a:p>
          <a:p>
            <a:r>
              <a:rPr kumimoji="1" lang="ja-JP" altLang="en-US" kern="1000" spc="-100" dirty="0"/>
              <a:t>お薬の減量</a:t>
            </a:r>
            <a:endParaRPr kumimoji="1" lang="en-US" altLang="ja-JP" kern="1000" spc="-100" dirty="0"/>
          </a:p>
          <a:p>
            <a:r>
              <a:rPr lang="ja-JP" altLang="en-US" kern="1000" spc="-100" dirty="0"/>
              <a:t>抗不安薬や</a:t>
            </a:r>
            <a:r>
              <a:rPr lang="en-US" altLang="ja-JP" kern="1000" spc="-100" dirty="0"/>
              <a:t>β</a:t>
            </a:r>
            <a:r>
              <a:rPr lang="ja-JP" altLang="en-US" kern="1000" spc="-100" dirty="0"/>
              <a:t>遮断薬の追加</a:t>
            </a:r>
            <a:endParaRPr kumimoji="1" lang="en-US" altLang="ja-JP" kern="1000" spc="-100" dirty="0"/>
          </a:p>
          <a:p>
            <a:r>
              <a:rPr lang="ja-JP" altLang="en-US" kern="1000" spc="-100" dirty="0"/>
              <a:t>抗コリン薬の追加</a:t>
            </a:r>
            <a:endParaRPr kumimoji="1" lang="en-US" altLang="ja-JP" kern="1000" spc="-100" dirty="0"/>
          </a:p>
          <a:p>
            <a:r>
              <a:rPr lang="ja-JP" altLang="en-US" kern="1000" spc="-100" dirty="0"/>
              <a:t>他の抗精神病薬へ変更</a:t>
            </a:r>
            <a:endParaRPr kumimoji="1" lang="en-US" altLang="ja-JP" kern="1000" spc="-100" dirty="0"/>
          </a:p>
        </p:txBody>
      </p:sp>
    </p:spTree>
    <p:extLst>
      <p:ext uri="{BB962C8B-B14F-4D97-AF65-F5344CB8AC3E}">
        <p14:creationId xmlns:p14="http://schemas.microsoft.com/office/powerpoint/2010/main" val="3470341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⑧副作用</a:t>
            </a:r>
            <a:br>
              <a:rPr lang="en-US" altLang="ja-JP" dirty="0"/>
            </a:br>
            <a:r>
              <a:rPr lang="ja-JP" altLang="en-US" dirty="0"/>
              <a:t>錐体外路症状（ＥＰＳ）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043492" y="2323652"/>
            <a:ext cx="7200916" cy="3508977"/>
          </a:xfrm>
        </p:spPr>
        <p:txBody>
          <a:bodyPr>
            <a:normAutofit/>
          </a:bodyPr>
          <a:lstStyle/>
          <a:p>
            <a:pPr marL="68580" indent="0">
              <a:buNone/>
            </a:pPr>
            <a:r>
              <a:rPr kumimoji="1" lang="ja-JP" altLang="en-US" kern="1000" spc="-100" dirty="0"/>
              <a:t>抗コリン薬</a:t>
            </a:r>
            <a:endParaRPr lang="en-US" altLang="ja-JP" dirty="0"/>
          </a:p>
          <a:p>
            <a:r>
              <a:rPr kumimoji="1" lang="ja-JP" altLang="en-US" kern="1000" spc="-100" dirty="0"/>
              <a:t>アキネトン（ビペリデン）</a:t>
            </a:r>
            <a:endParaRPr lang="en-US" altLang="ja-JP" dirty="0"/>
          </a:p>
          <a:p>
            <a:r>
              <a:rPr kumimoji="1" lang="ja-JP" altLang="en-US" kern="1000" spc="-100" dirty="0"/>
              <a:t>アーテン（トリヘキシフェニジル）</a:t>
            </a:r>
            <a:endParaRPr lang="en-US" altLang="ja-JP" dirty="0"/>
          </a:p>
          <a:p>
            <a:r>
              <a:rPr kumimoji="1" lang="ja-JP" altLang="en-US" kern="1000" spc="-100" dirty="0"/>
              <a:t>ピレチア</a:t>
            </a:r>
            <a:r>
              <a:rPr kumimoji="1" lang="en-US" altLang="ja-JP" kern="1000" spc="-100" dirty="0"/>
              <a:t>/</a:t>
            </a:r>
            <a:r>
              <a:rPr kumimoji="1" lang="ja-JP" altLang="en-US" kern="1000" spc="-100" dirty="0"/>
              <a:t>ヒベルナ（プロメタジン）</a:t>
            </a:r>
          </a:p>
          <a:p>
            <a:pPr marL="68580" indent="0">
              <a:buNone/>
            </a:pPr>
            <a:r>
              <a:rPr kumimoji="1" lang="en-US" altLang="ja-JP" kern="1000" spc="-100" dirty="0"/>
              <a:t>※</a:t>
            </a:r>
            <a:r>
              <a:rPr kumimoji="1" lang="ja-JP" altLang="en-US" kern="1000" spc="-100" dirty="0"/>
              <a:t>ピレチアは抗コリン作用のある抗ヒスタミン薬</a:t>
            </a:r>
            <a:endParaRPr kumimoji="1" lang="en-US" altLang="ja-JP" kern="1000" spc="-100" dirty="0"/>
          </a:p>
          <a:p>
            <a:pPr marL="68580" indent="0">
              <a:buNone/>
            </a:pPr>
            <a:r>
              <a:rPr kumimoji="1" lang="en-US" altLang="ja-JP" kern="1000" spc="-100" dirty="0"/>
              <a:t>※</a:t>
            </a:r>
            <a:r>
              <a:rPr kumimoji="1" lang="ja-JP" altLang="en-US" kern="1000" spc="-100" dirty="0"/>
              <a:t>副作用止めによる副作用：便秘・口渇・尿閉・せん妄など</a:t>
            </a:r>
          </a:p>
        </p:txBody>
      </p:sp>
    </p:spTree>
    <p:extLst>
      <p:ext uri="{BB962C8B-B14F-4D97-AF65-F5344CB8AC3E}">
        <p14:creationId xmlns:p14="http://schemas.microsoft.com/office/powerpoint/2010/main" val="3556892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スティン">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オースティン">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2550</TotalTime>
  <Words>16412</Words>
  <Application>Microsoft Office PowerPoint</Application>
  <PresentationFormat>画面に合わせる (4:3)</PresentationFormat>
  <Paragraphs>1342</Paragraphs>
  <Slides>155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155</vt:i4>
      </vt:variant>
    </vt:vector>
  </HeadingPairs>
  <TitlesOfParts>
    <vt:vector size="167" baseType="lpstr">
      <vt:lpstr>ＤＦＪＧ特太ゴシック体Ｇ</vt:lpstr>
      <vt:lpstr>HGSｺﾞｼｯｸM</vt:lpstr>
      <vt:lpstr>HG丸ｺﾞｼｯｸM-PRO</vt:lpstr>
      <vt:lpstr>ＭＳ Ｐゴシック</vt:lpstr>
      <vt:lpstr>ＭＳ Ｐ明朝</vt:lpstr>
      <vt:lpstr>Aharoni</vt:lpstr>
      <vt:lpstr>Arial</vt:lpstr>
      <vt:lpstr>Calibri</vt:lpstr>
      <vt:lpstr>Century</vt:lpstr>
      <vt:lpstr>Century Gothic</vt:lpstr>
      <vt:lpstr>Wingdings 2</vt:lpstr>
      <vt:lpstr>オースティン</vt:lpstr>
      <vt:lpstr>精神科看護師のための患者さんの視点に立った薬物療法</vt:lpstr>
      <vt:lpstr>精神科看護師のための患者さんの視点に立った薬物療法</vt:lpstr>
      <vt:lpstr>第1回　薬と神経ホルモン ①向精神薬と精神医学の歴史</vt:lpstr>
      <vt:lpstr>第1回　薬と神経ホルモン ①向精神薬と精神医学の歴史</vt:lpstr>
      <vt:lpstr>第1回　薬と神経ホルモン ①向精神薬と精神医学の歴史</vt:lpstr>
      <vt:lpstr>ご清聴ありがとうございました</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神経ホルモンの働き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②５つの神経ホルモンと働き</vt:lpstr>
      <vt:lpstr>第1回　薬と神経ホルモン ③５つの向精神薬と作用</vt:lpstr>
      <vt:lpstr>PowerPoint プレゼンテーション</vt:lpstr>
      <vt:lpstr>PowerPoint プレゼンテーション</vt:lpstr>
      <vt:lpstr>②５つの神経ホルモンと働き 統合失調症とは</vt:lpstr>
      <vt:lpstr>②５つの神経ホルモンと働き 統合失調症とは</vt:lpstr>
      <vt:lpstr>②５つの神経ホルモンと働き 統合失調症とは</vt:lpstr>
      <vt:lpstr>②５つの神経ホルモンと働き 統合失調症とは</vt:lpstr>
      <vt:lpstr>第1回　薬と神経ホルモン ②５つの神経ホルモンと働き</vt:lpstr>
      <vt:lpstr>第1回　薬と神経ホルモン ②５つの神経ホルモンと働き</vt:lpstr>
      <vt:lpstr>PowerPoint プレゼンテーション</vt:lpstr>
      <vt:lpstr>PowerPoint プレゼンテーション</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第1回　薬と神経ホルモン ④抗精神病薬のプロフィール</vt:lpstr>
      <vt:lpstr>その他の薬剤のプロフィール</vt:lpstr>
      <vt:lpstr>第2回：問題点 ⑤単剤化</vt:lpstr>
      <vt:lpstr>第2回：問題点 ⑤単剤化</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⑥アップ・ダウンレギュレーション</vt:lpstr>
      <vt:lpstr>第2回：問題点 書籍引用</vt:lpstr>
      <vt:lpstr>第2回：問題点 ⑦禁断症状</vt:lpstr>
      <vt:lpstr>第2回：問題点 ⑦禁断症状</vt:lpstr>
      <vt:lpstr>第1回　薬と神経ホルモン ⑦禁断症状</vt:lpstr>
      <vt:lpstr>第2回：問題点 ⑦禁断症状</vt:lpstr>
      <vt:lpstr>第2回：問題点 ⑦禁断症状</vt:lpstr>
      <vt:lpstr>第2回：問題点 ⑦禁断症状</vt:lpstr>
      <vt:lpstr>第2回：問題点 ⑦禁断症状</vt:lpstr>
      <vt:lpstr>第2回：問題点 ⑦禁断症状</vt:lpstr>
      <vt:lpstr>第2回：問題点 ⑦禁断症状</vt:lpstr>
      <vt:lpstr>第2回：問題点 ⑦禁断症状</vt:lpstr>
      <vt:lpstr>第2回：問題点 ⑦禁断症状</vt:lpstr>
      <vt:lpstr>⑧副作用（抗精神病薬） 代表的な副作用／ 重篤な副作用</vt:lpstr>
      <vt:lpstr>⑧副作用（抗精神病薬） あまり語られない副作用</vt:lpstr>
      <vt:lpstr>⑧副作用 錐体外路症状（ＥＰＳ）</vt:lpstr>
      <vt:lpstr>⑧副作用 錐体外路症状（ＥＰＳ）</vt:lpstr>
      <vt:lpstr>⑧副作用 錐体外路症状（ＥＰＳ）</vt:lpstr>
      <vt:lpstr>⑧副作用 錐体外路症状（ＥＰＳ）</vt:lpstr>
      <vt:lpstr>⑧副作用 錐体外路症状（ＥＰＳ）</vt:lpstr>
      <vt:lpstr>⑧副作用 錐体外路症状（ＥＰＳ）</vt:lpstr>
      <vt:lpstr>⑧副作用 錐体外路症状（ＥＰＳ）</vt:lpstr>
      <vt:lpstr>⑧副作用 高プロラクチン血症</vt:lpstr>
      <vt:lpstr>⑧副作用 高プロラクチン血症</vt:lpstr>
      <vt:lpstr>⑧副作用 高プロラクチン血症</vt:lpstr>
      <vt:lpstr>⑧副作用 高プロラクチン血症</vt:lpstr>
      <vt:lpstr>⑧副作用 高プロラクチン血症</vt:lpstr>
      <vt:lpstr>⑧副作用 口渇・便秘・巨大結腸症</vt:lpstr>
      <vt:lpstr>⑧副作用 口渇・便秘・巨大結腸症</vt:lpstr>
      <vt:lpstr>⑧副作用 口渇・便秘・巨大結腸症</vt:lpstr>
      <vt:lpstr>⑧副作用 口渇・便秘・巨大結腸症</vt:lpstr>
      <vt:lpstr>⑧副作用 口渇・便秘・巨大結腸症</vt:lpstr>
      <vt:lpstr>⑧副作用 ふらつき</vt:lpstr>
      <vt:lpstr>⑧副作用 ふらつき</vt:lpstr>
      <vt:lpstr>⑧副作用 眠気</vt:lpstr>
      <vt:lpstr>⑧副作用 眠気</vt:lpstr>
      <vt:lpstr>⑧副作用 過鎮静</vt:lpstr>
      <vt:lpstr>⑧副作用 過鎮静</vt:lpstr>
      <vt:lpstr>⑧副作用 誤嚥性肺炎</vt:lpstr>
      <vt:lpstr>⑧副作用 体重増加</vt:lpstr>
      <vt:lpstr>⑧副作用 体重増加</vt:lpstr>
      <vt:lpstr>⑧副作用 体重増加</vt:lpstr>
      <vt:lpstr>⑧副作用 体重増加</vt:lpstr>
      <vt:lpstr>⑧副作用（抗精神病薬） 代表的な副作用／ 重篤な副作用</vt:lpstr>
      <vt:lpstr>⑧副作用 悪性症候群</vt:lpstr>
      <vt:lpstr>⑧副作用 悪性症候群</vt:lpstr>
      <vt:lpstr>⑧副作用 心突然死（QT延長）</vt:lpstr>
      <vt:lpstr>⑧副作用 心突然死（QT延長）</vt:lpstr>
      <vt:lpstr>⑧副作用 心突然死（QT延長）</vt:lpstr>
      <vt:lpstr>⑧副作用 その他</vt:lpstr>
      <vt:lpstr>⑧副作用 その他</vt:lpstr>
      <vt:lpstr>⑧副作用 抗うつ薬の副作用</vt:lpstr>
      <vt:lpstr>⑧副作用 セロトニン症候群</vt:lpstr>
      <vt:lpstr>⑧副作用 SSRI賦活症候群</vt:lpstr>
      <vt:lpstr>⑧副作用 SSRI賦活症候群</vt:lpstr>
      <vt:lpstr>⑧副作用 SSRI賦活症候群</vt:lpstr>
      <vt:lpstr>⑧副作用 SSRI賦活症候群</vt:lpstr>
      <vt:lpstr>⑧副作用 抗不安薬の副作用</vt:lpstr>
      <vt:lpstr>⑧副作用 抗不安薬の副作用</vt:lpstr>
      <vt:lpstr>⑧副作用 向精神薬全般の副作用</vt:lpstr>
      <vt:lpstr>⑧副作用 自律神経失調症</vt:lpstr>
      <vt:lpstr>⑧副作用 自律神経失調症</vt:lpstr>
      <vt:lpstr>⑧副作用 自律神経失調症</vt:lpstr>
      <vt:lpstr>⑧副作用 自律神経失調症</vt:lpstr>
      <vt:lpstr>⑧副作用 自律神経失調症</vt:lpstr>
      <vt:lpstr>⑧副作用 自律神経失調症</vt:lpstr>
      <vt:lpstr>⑧副作用 自律神経失調症</vt:lpstr>
      <vt:lpstr>第2回：問題点 ⑧副作用</vt:lpstr>
      <vt:lpstr>第2回：問題点 ⑧副作用</vt:lpstr>
      <vt:lpstr>第3回：処変のある患者への看護 ⑨離脱症状の回復ステージ</vt:lpstr>
      <vt:lpstr>第1回　薬と神経ホルモン ③５つの向精神薬と作用</vt:lpstr>
      <vt:lpstr>第3回：処変のある患者への看護 ⑨離脱症状の回復ステージ</vt:lpstr>
      <vt:lpstr>第3回：処変のある患者への看護 ⑨離脱症状の回復ステージ</vt:lpstr>
      <vt:lpstr>第3回：処変のある患者への看護 ⑨離脱症状の回復ステージ</vt:lpstr>
      <vt:lpstr>第3回：処変のある患者への看護 ⑨離脱症状の回復ステージ</vt:lpstr>
      <vt:lpstr>第3回：処変のある患者への看護 ⑨離脱症状の回復ステージ</vt:lpstr>
      <vt:lpstr>第3回：処変のある患者への看護 ⑩事例検討</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神経ホルモンからみた看護</dc:title>
  <dc:creator>inokuchi1</dc:creator>
  <cp:lastModifiedBy>太郎 井口</cp:lastModifiedBy>
  <cp:revision>135</cp:revision>
  <cp:lastPrinted>2020-07-12T02:45:34Z</cp:lastPrinted>
  <dcterms:created xsi:type="dcterms:W3CDTF">2019-06-05T13:48:43Z</dcterms:created>
  <dcterms:modified xsi:type="dcterms:W3CDTF">2020-08-27T02:50:39Z</dcterms:modified>
</cp:coreProperties>
</file>