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handoutMasterIdLst>
    <p:handoutMasterId r:id="rId16"/>
  </p:handoutMasterIdLst>
  <p:sldIdLst>
    <p:sldId id="256" r:id="rId2"/>
    <p:sldId id="257" r:id="rId3"/>
    <p:sldId id="258" r:id="rId4"/>
    <p:sldId id="269" r:id="rId5"/>
    <p:sldId id="259" r:id="rId6"/>
    <p:sldId id="261" r:id="rId7"/>
    <p:sldId id="262" r:id="rId8"/>
    <p:sldId id="263" r:id="rId9"/>
    <p:sldId id="260" r:id="rId10"/>
    <p:sldId id="264" r:id="rId11"/>
    <p:sldId id="265"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saPro" initials="V" lastIdx="1" clrIdx="0">
    <p:extLst>
      <p:ext uri="{19B8F6BF-5375-455C-9EA6-DF929625EA0E}">
        <p15:presenceInfo xmlns:p15="http://schemas.microsoft.com/office/powerpoint/2012/main" userId="VersaPr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87" d="100"/>
          <a:sy n="87" d="100"/>
        </p:scale>
        <p:origin x="96" y="234"/>
      </p:cViewPr>
      <p:guideLst/>
    </p:cSldViewPr>
  </p:slideViewPr>
  <p:notesTextViewPr>
    <p:cViewPr>
      <p:scale>
        <a:sx n="1" d="1"/>
        <a:sy n="1" d="1"/>
      </p:scale>
      <p:origin x="0" y="0"/>
    </p:cViewPr>
  </p:notesTextViewPr>
  <p:notesViewPr>
    <p:cSldViewPr snapToGrid="0">
      <p:cViewPr varScale="1">
        <p:scale>
          <a:sx n="71" d="100"/>
          <a:sy n="71" d="100"/>
        </p:scale>
        <p:origin x="252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9639C70-F443-61CC-9ED7-9AAC9D6515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a:extLst>
              <a:ext uri="{FF2B5EF4-FFF2-40B4-BE49-F238E27FC236}">
                <a16:creationId xmlns:a16="http://schemas.microsoft.com/office/drawing/2014/main" id="{802B86DC-A7AE-E3F8-CD67-601286F86E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893E75D-D44D-4D54-B136-E47481D6E09F}" type="datetimeFigureOut">
              <a:rPr kumimoji="1" lang="ja-JP" altLang="en-US" smtClean="0"/>
              <a:t>2023/5/2</a:t>
            </a:fld>
            <a:endParaRPr kumimoji="1" lang="ja-JP" altLang="en-US"/>
          </a:p>
        </p:txBody>
      </p:sp>
      <p:sp>
        <p:nvSpPr>
          <p:cNvPr id="4" name="フッター プレースホルダー 3">
            <a:extLst>
              <a:ext uri="{FF2B5EF4-FFF2-40B4-BE49-F238E27FC236}">
                <a16:creationId xmlns:a16="http://schemas.microsoft.com/office/drawing/2014/main" id="{85B48E29-AC3F-B668-5597-D396163271E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F2189D91-2665-EBF2-70F9-2F01FB2821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DF3B5B-F7E5-46A9-AEB8-A3533B66B371}" type="slidenum">
              <a:rPr kumimoji="1" lang="ja-JP" altLang="en-US" smtClean="0"/>
              <a:t>‹#›</a:t>
            </a:fld>
            <a:endParaRPr kumimoji="1" lang="ja-JP" altLang="en-US"/>
          </a:p>
        </p:txBody>
      </p:sp>
    </p:spTree>
    <p:extLst>
      <p:ext uri="{BB962C8B-B14F-4D97-AF65-F5344CB8AC3E}">
        <p14:creationId xmlns:p14="http://schemas.microsoft.com/office/powerpoint/2010/main" val="3302205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EF69C8-EAA3-45A4-8255-EF65E073DF81}" type="datetimeFigureOut">
              <a:rPr kumimoji="1" lang="ja-JP" altLang="en-US" smtClean="0"/>
              <a:t>2023/5/2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2DEA0B-131E-4858-B31A-AB7333BE44AC}" type="slidenum">
              <a:rPr kumimoji="1" lang="ja-JP" altLang="en-US" smtClean="0"/>
              <a:t>‹#›</a:t>
            </a:fld>
            <a:endParaRPr kumimoji="1" lang="ja-JP" altLang="en-US"/>
          </a:p>
        </p:txBody>
      </p:sp>
    </p:spTree>
    <p:extLst>
      <p:ext uri="{BB962C8B-B14F-4D97-AF65-F5344CB8AC3E}">
        <p14:creationId xmlns:p14="http://schemas.microsoft.com/office/powerpoint/2010/main" val="28629901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1</a:t>
            </a:fld>
            <a:endParaRPr kumimoji="1" lang="ja-JP" altLang="en-US"/>
          </a:p>
        </p:txBody>
      </p:sp>
    </p:spTree>
    <p:extLst>
      <p:ext uri="{BB962C8B-B14F-4D97-AF65-F5344CB8AC3E}">
        <p14:creationId xmlns:p14="http://schemas.microsoft.com/office/powerpoint/2010/main" val="672815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BIZ UDPゴシック" panose="020B0400000000000000" pitchFamily="50" charset="-128"/>
                <a:ea typeface="BIZ UDPゴシック" panose="020B0400000000000000" pitchFamily="50" charset="-128"/>
              </a:rPr>
              <a:t>検査体制について、検査の公費負担は終了となります。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①今までは陽性者が出たら幅広く検査を実施していましたが、今後は患者もしく　は職員陽性時の集中的検査（病棟全員等）は基本実施しません。</a:t>
            </a:r>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ただし入院患者に陽性者が発生した場合は、同室者及び濃厚接触のある患者に対しては抗原検査を実施し、</a:t>
            </a:r>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日間の健康観察を行う。</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患者発熱時の対応として、医師に発熱していることを報告し検査指示を受ける。</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抗原検査を実施し、陽性の場合は陽性者対応に準ずる。</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抗原検査陰性の場合は、再度医師に報告し、症状や</a:t>
            </a:r>
            <a:r>
              <a:rPr kumimoji="1" lang="en-US" altLang="ja-JP" dirty="0">
                <a:latin typeface="BIZ UDPゴシック" panose="020B0400000000000000" pitchFamily="50" charset="-128"/>
                <a:ea typeface="BIZ UDPゴシック" panose="020B0400000000000000" pitchFamily="50" charset="-128"/>
              </a:rPr>
              <a:t>X-P</a:t>
            </a:r>
            <a:r>
              <a:rPr lang="ja-JP" altLang="en-US" dirty="0">
                <a:latin typeface="BIZ UDPゴシック" panose="020B0400000000000000" pitchFamily="50" charset="-128"/>
                <a:ea typeface="BIZ UDPゴシック" panose="020B0400000000000000" pitchFamily="50" charset="-128"/>
              </a:rPr>
              <a:t>結果などを総合し、医師の判断で</a:t>
            </a:r>
            <a:r>
              <a:rPr kumimoji="1" lang="en-US" altLang="ja-JP" dirty="0">
                <a:latin typeface="BIZ UDPゴシック" panose="020B0400000000000000" pitchFamily="50" charset="-128"/>
                <a:ea typeface="BIZ UDPゴシック" panose="020B0400000000000000" pitchFamily="50" charset="-128"/>
              </a:rPr>
              <a:t>PCR</a:t>
            </a:r>
            <a:r>
              <a:rPr kumimoji="1" lang="ja-JP" altLang="en-US" dirty="0">
                <a:latin typeface="BIZ UDPゴシック" panose="020B0400000000000000" pitchFamily="50" charset="-128"/>
                <a:ea typeface="BIZ UDPゴシック" panose="020B0400000000000000" pitchFamily="50" charset="-128"/>
              </a:rPr>
              <a:t>検査を行う。</a:t>
            </a:r>
            <a:endParaRPr kumimoji="1" lang="en-US" altLang="ja-JP"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10</a:t>
            </a:fld>
            <a:endParaRPr kumimoji="1" lang="ja-JP" altLang="en-US"/>
          </a:p>
        </p:txBody>
      </p:sp>
    </p:spTree>
    <p:extLst>
      <p:ext uri="{BB962C8B-B14F-4D97-AF65-F5344CB8AC3E}">
        <p14:creationId xmlns:p14="http://schemas.microsoft.com/office/powerpoint/2010/main" val="942748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BIZ UDPゴシック" panose="020B0400000000000000" pitchFamily="50" charset="-128"/>
                <a:ea typeface="BIZ UDPゴシック" panose="020B0400000000000000" pitchFamily="50" charset="-128"/>
              </a:rPr>
              <a:t>継続する感染対策は現在行っている内容と変わりません。</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換気・密を避ける・業務時のマスク着用・手指衛生・エアロゾル感染対策を継続して行っていくようお願いします。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陽性者（疑い含む）対応時の</a:t>
            </a:r>
            <a:r>
              <a:rPr kumimoji="1" lang="en-US" altLang="ja-JP" dirty="0">
                <a:latin typeface="BIZ UDPゴシック" panose="020B0400000000000000" pitchFamily="50" charset="-128"/>
                <a:ea typeface="BIZ UDPゴシック" panose="020B0400000000000000" pitchFamily="50" charset="-128"/>
              </a:rPr>
              <a:t>PPE</a:t>
            </a:r>
            <a:r>
              <a:rPr kumimoji="1" lang="ja-JP" altLang="en-US" dirty="0">
                <a:latin typeface="BIZ UDPゴシック" panose="020B0400000000000000" pitchFamily="50" charset="-128"/>
                <a:ea typeface="BIZ UDPゴシック" panose="020B0400000000000000" pitchFamily="50" charset="-128"/>
              </a:rPr>
              <a:t>については、フル</a:t>
            </a:r>
            <a:r>
              <a:rPr kumimoji="1" lang="en-US" altLang="ja-JP" dirty="0">
                <a:latin typeface="BIZ UDPゴシック" panose="020B0400000000000000" pitchFamily="50" charset="-128"/>
                <a:ea typeface="BIZ UDPゴシック" panose="020B0400000000000000" pitchFamily="50" charset="-128"/>
              </a:rPr>
              <a:t>PPE</a:t>
            </a:r>
            <a:r>
              <a:rPr kumimoji="1" lang="ja-JP" altLang="en-US" dirty="0">
                <a:latin typeface="BIZ UDPゴシック" panose="020B0400000000000000" pitchFamily="50" charset="-128"/>
                <a:ea typeface="BIZ UDPゴシック" panose="020B0400000000000000" pitchFamily="50" charset="-128"/>
              </a:rPr>
              <a:t>である必要はありません。</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サージカルマスク・フェイスシールド・エプロン（袖なし）で対応可能です。</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ただし、吸引など明らかにエアロゾルが発生すると予測される処置を行う場合は</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サージカルマスク・フェイスシールド・エプロン（袖なし）に加えて、</a:t>
            </a:r>
            <a:r>
              <a:rPr kumimoji="1" lang="en-US" altLang="ja-JP" dirty="0">
                <a:latin typeface="BIZ UDPゴシック" panose="020B0400000000000000" pitchFamily="50" charset="-128"/>
                <a:ea typeface="BIZ UDPゴシック" panose="020B0400000000000000" pitchFamily="50" charset="-128"/>
              </a:rPr>
              <a:t>N95</a:t>
            </a:r>
            <a:r>
              <a:rPr kumimoji="1" lang="ja-JP" altLang="en-US" dirty="0">
                <a:latin typeface="BIZ UDPゴシック" panose="020B0400000000000000" pitchFamily="50" charset="-128"/>
                <a:ea typeface="BIZ UDPゴシック" panose="020B0400000000000000" pitchFamily="50" charset="-128"/>
              </a:rPr>
              <a:t>マスクを</a:t>
            </a:r>
            <a:r>
              <a:rPr lang="ja-JP" altLang="en-US" dirty="0">
                <a:latin typeface="BIZ UDPゴシック" panose="020B0400000000000000" pitchFamily="50" charset="-128"/>
                <a:ea typeface="BIZ UDPゴシック" panose="020B0400000000000000" pitchFamily="50" charset="-128"/>
              </a:rPr>
              <a:t>着用し処置にあたってください。</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お互いにマスクを着用している状況であれば飛沫は届きません。</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エアロゾル感染に対しては空気中を浮遊するウイルスを排除するために、部屋の換気が重要になります。エアロゾル産生（吸引等）手技を行ったり、部屋のウイルス濃度が高くなって吸い込むリスクが高まるような状況ではＮ９５マスクが有効。</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接触感染については尿や便を介しての感染がおこった例の報告はなく、コロナ患者の尿や便の取り扱いについては標準予防策としての対応で可能です。</a:t>
            </a:r>
            <a:endParaRPr kumimoji="1" lang="en-US" altLang="ja-JP"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11</a:t>
            </a:fld>
            <a:endParaRPr kumimoji="1" lang="ja-JP" altLang="en-US"/>
          </a:p>
        </p:txBody>
      </p:sp>
    </p:spTree>
    <p:extLst>
      <p:ext uri="{BB962C8B-B14F-4D97-AF65-F5344CB8AC3E}">
        <p14:creationId xmlns:p14="http://schemas.microsoft.com/office/powerpoint/2010/main" val="12344453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BIZ UDPゴシック" panose="020B0400000000000000" pitchFamily="50" charset="-128"/>
                <a:ea typeface="BIZ UDPゴシック" panose="020B0400000000000000" pitchFamily="50" charset="-128"/>
              </a:rPr>
              <a:t>6.</a:t>
            </a:r>
            <a:r>
              <a:rPr kumimoji="1" lang="ja-JP" altLang="en-US" dirty="0">
                <a:latin typeface="BIZ UDPゴシック" panose="020B0400000000000000" pitchFamily="50" charset="-128"/>
                <a:ea typeface="BIZ UDPゴシック" panose="020B0400000000000000" pitchFamily="50" charset="-128"/>
              </a:rPr>
              <a:t>フェーズ表の変更について</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前回のフェーズ表よりも規制を緩和したものとなっております。</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画面上では見えにくいですが、面会や外出・外泊についてはかなり緩和された</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ものとなっておりますので、改めて配布の際はしっかりとご確認いただきますようお願いいたします。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必要に応じ、フェーズ</a:t>
            </a:r>
            <a:r>
              <a:rPr lang="ja-JP" altLang="en-US" dirty="0">
                <a:latin typeface="BIZ UDPゴシック" panose="020B0400000000000000" pitchFamily="50" charset="-128"/>
                <a:ea typeface="BIZ UDPゴシック" panose="020B0400000000000000" pitchFamily="50" charset="-128"/>
              </a:rPr>
              <a:t>表配布時に説明を行います。</a:t>
            </a:r>
            <a:endParaRPr kumimoji="1" lang="en-US" altLang="ja-JP"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12</a:t>
            </a:fld>
            <a:endParaRPr kumimoji="1" lang="ja-JP" altLang="en-US"/>
          </a:p>
        </p:txBody>
      </p:sp>
    </p:spTree>
    <p:extLst>
      <p:ext uri="{BB962C8B-B14F-4D97-AF65-F5344CB8AC3E}">
        <p14:creationId xmlns:p14="http://schemas.microsoft.com/office/powerpoint/2010/main" val="3140030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BIZ UDPゴシック" panose="020B0400000000000000" pitchFamily="50" charset="-128"/>
                <a:ea typeface="BIZ UDPゴシック" panose="020B0400000000000000" pitchFamily="50" charset="-128"/>
              </a:rPr>
              <a:t>新型コロナウイルス感染症の</a:t>
            </a:r>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類感染症への位置づけの変更について、の発表は以上となります。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過去</a:t>
            </a:r>
            <a:r>
              <a:rPr kumimoji="1" lang="en-US" altLang="ja-JP" dirty="0">
                <a:latin typeface="BIZ UDPゴシック" panose="020B0400000000000000" pitchFamily="50" charset="-128"/>
                <a:ea typeface="BIZ UDPゴシック" panose="020B0400000000000000" pitchFamily="50" charset="-128"/>
              </a:rPr>
              <a:t>3</a:t>
            </a:r>
            <a:r>
              <a:rPr kumimoji="1" lang="ja-JP" altLang="en-US" dirty="0">
                <a:latin typeface="BIZ UDPゴシック" panose="020B0400000000000000" pitchFamily="50" charset="-128"/>
                <a:ea typeface="BIZ UDPゴシック" panose="020B0400000000000000" pitchFamily="50" charset="-128"/>
              </a:rPr>
              <a:t>年間ほどコロナ感染対策を行って、多くの方が感染し、ワクチン接種を行い、ある程度の免疫を確保した状態となったこと・感染対策面においても様々なエビデンスが得られるようになってきており、従来より徹底すべきことや緩和すべきこともわかってきました。</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今回の改定を通じ、流行状況に合わせて柔軟に対応を検討していくことを今後</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徳山病院とも協議を重ね、よりよい感染対策を行っていきたいと思います。</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みなさまのご協力を今後もよろしくお願いいたします。</a:t>
            </a:r>
            <a:endParaRPr kumimoji="1" lang="ja-JP" altLang="en-US" dirty="0">
              <a:latin typeface="BIZ UDPゴシック" panose="020B0400000000000000" pitchFamily="50" charset="-128"/>
              <a:ea typeface="BIZ UDPゴシック" panose="020B0400000000000000" pitchFamily="50"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13</a:t>
            </a:fld>
            <a:endParaRPr kumimoji="1" lang="ja-JP" altLang="en-US"/>
          </a:p>
        </p:txBody>
      </p:sp>
    </p:spTree>
    <p:extLst>
      <p:ext uri="{BB962C8B-B14F-4D97-AF65-F5344CB8AC3E}">
        <p14:creationId xmlns:p14="http://schemas.microsoft.com/office/powerpoint/2010/main" val="1375286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2</a:t>
            </a:fld>
            <a:endParaRPr kumimoji="1" lang="ja-JP" altLang="en-US"/>
          </a:p>
        </p:txBody>
      </p:sp>
    </p:spTree>
    <p:extLst>
      <p:ext uri="{BB962C8B-B14F-4D97-AF65-F5344CB8AC3E}">
        <p14:creationId xmlns:p14="http://schemas.microsoft.com/office/powerpoint/2010/main" val="3386997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486400" cy="2201956"/>
          </a:xfrm>
        </p:spPr>
        <p:txBody>
          <a:bodyPr/>
          <a:lstStyle/>
          <a:p>
            <a:r>
              <a:rPr lang="ja-JP" altLang="en-US" dirty="0">
                <a:latin typeface="BIZ UDPゴシック" panose="020B0400000000000000" pitchFamily="50" charset="-128"/>
                <a:ea typeface="BIZ UDPゴシック" panose="020B0400000000000000" pitchFamily="50" charset="-128"/>
              </a:rPr>
              <a:t>令和</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年</a:t>
            </a:r>
            <a:r>
              <a:rPr lang="en-US" altLang="ja-JP" dirty="0">
                <a:latin typeface="BIZ UDPゴシック" panose="020B0400000000000000" pitchFamily="50" charset="-128"/>
                <a:ea typeface="BIZ UDPゴシック" panose="020B0400000000000000" pitchFamily="50" charset="-128"/>
              </a:rPr>
              <a:t>4</a:t>
            </a:r>
            <a:r>
              <a:rPr lang="ja-JP" altLang="en-US" dirty="0">
                <a:latin typeface="BIZ UDPゴシック" panose="020B0400000000000000" pitchFamily="50" charset="-128"/>
                <a:ea typeface="BIZ UDPゴシック" panose="020B0400000000000000" pitchFamily="50" charset="-128"/>
              </a:rPr>
              <a:t>月</a:t>
            </a:r>
            <a:r>
              <a:rPr lang="en-US" altLang="ja-JP" dirty="0">
                <a:latin typeface="BIZ UDPゴシック" panose="020B0400000000000000" pitchFamily="50" charset="-128"/>
                <a:ea typeface="BIZ UDPゴシック" panose="020B0400000000000000" pitchFamily="50" charset="-128"/>
              </a:rPr>
              <a:t>14</a:t>
            </a:r>
            <a:r>
              <a:rPr lang="ja-JP" altLang="en-US" dirty="0">
                <a:latin typeface="BIZ UDPゴシック" panose="020B0400000000000000" pitchFamily="50" charset="-128"/>
                <a:ea typeface="BIZ UDPゴシック" panose="020B0400000000000000" pitchFamily="50" charset="-128"/>
              </a:rPr>
              <a:t>日に厚生労働省の加藤大臣より会見で発表された内容の概要と</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厚生労働省から発表された内容です。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「発症後</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日を経過するまで外出を控えていただく」</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「医療機関や高齢者施設については重症化リスクが高い方が多いことにより</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　施設の管理者が従事者の就業制限について判断を行う」</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との内容をうけ、</a:t>
            </a:r>
            <a:r>
              <a:rPr lang="ja-JP" altLang="en-US" dirty="0">
                <a:latin typeface="BIZ UDPゴシック" panose="020B0400000000000000" pitchFamily="50" charset="-128"/>
                <a:ea typeface="BIZ UDPゴシック" panose="020B0400000000000000" pitchFamily="50" charset="-128"/>
              </a:rPr>
              <a:t>徳山病院や九大の感染管理の医師等の見解を含め十分に</a:t>
            </a:r>
            <a:r>
              <a:rPr kumimoji="1" lang="ja-JP" altLang="en-US" dirty="0">
                <a:latin typeface="BIZ UDPゴシック" panose="020B0400000000000000" pitchFamily="50" charset="-128"/>
                <a:ea typeface="BIZ UDPゴシック" panose="020B0400000000000000" pitchFamily="50" charset="-128"/>
              </a:rPr>
              <a:t>協議</a:t>
            </a:r>
            <a:r>
              <a:rPr lang="ja-JP" altLang="en-US" dirty="0">
                <a:latin typeface="BIZ UDPゴシック" panose="020B0400000000000000" pitchFamily="50" charset="-128"/>
                <a:ea typeface="BIZ UDPゴシック" panose="020B0400000000000000" pitchFamily="50" charset="-128"/>
              </a:rPr>
              <a:t>を重ね、結果、</a:t>
            </a:r>
            <a:r>
              <a:rPr kumimoji="1" lang="ja-JP" altLang="en-US" dirty="0">
                <a:latin typeface="BIZ UDPゴシック" panose="020B0400000000000000" pitchFamily="50" charset="-128"/>
                <a:ea typeface="BIZ UDPゴシック" panose="020B0400000000000000" pitchFamily="50" charset="-128"/>
              </a:rPr>
              <a:t>新型コロナ</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類移行後の</a:t>
            </a:r>
            <a:r>
              <a:rPr kumimoji="1" lang="ja-JP" altLang="en-US" dirty="0">
                <a:latin typeface="BIZ UDPゴシック" panose="020B0400000000000000" pitchFamily="50" charset="-128"/>
                <a:ea typeface="BIZ UDPゴシック" panose="020B0400000000000000" pitchFamily="50" charset="-128"/>
              </a:rPr>
              <a:t>対応についてを暫定的に決定いたしましたのでご報告いたします。</a:t>
            </a:r>
            <a:endParaRPr kumimoji="1" lang="en-US" altLang="ja-JP"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3</a:t>
            </a:fld>
            <a:endParaRPr kumimoji="1" lang="ja-JP" altLang="en-US"/>
          </a:p>
        </p:txBody>
      </p:sp>
    </p:spTree>
    <p:extLst>
      <p:ext uri="{BB962C8B-B14F-4D97-AF65-F5344CB8AC3E}">
        <p14:creationId xmlns:p14="http://schemas.microsoft.com/office/powerpoint/2010/main" val="2248081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BIZ UDPゴシック" panose="020B0400000000000000" pitchFamily="50" charset="-128"/>
                <a:ea typeface="BIZ UDPゴシック" panose="020B0400000000000000" pitchFamily="50" charset="-128"/>
              </a:rPr>
              <a:t>感染者の療養期間は</a:t>
            </a:r>
            <a:r>
              <a:rPr lang="ja-JP" altLang="en-US" dirty="0">
                <a:latin typeface="BIZ UDPゴシック" panose="020B0400000000000000" pitchFamily="50" charset="-128"/>
                <a:ea typeface="BIZ UDPゴシック" panose="020B0400000000000000" pitchFamily="50" charset="-128"/>
              </a:rPr>
              <a:t>徳山病院や九大の感染管理の医師等の見解を含め十分に協議を重ね、結果、厚労省発表に準じて発症日を</a:t>
            </a:r>
            <a:r>
              <a:rPr lang="en-US" altLang="ja-JP" dirty="0">
                <a:latin typeface="BIZ UDPゴシック" panose="020B0400000000000000" pitchFamily="50" charset="-128"/>
                <a:ea typeface="BIZ UDPゴシック" panose="020B0400000000000000" pitchFamily="50" charset="-128"/>
              </a:rPr>
              <a:t>0</a:t>
            </a:r>
            <a:r>
              <a:rPr lang="ja-JP" altLang="en-US" dirty="0">
                <a:latin typeface="BIZ UDPゴシック" panose="020B0400000000000000" pitchFamily="50" charset="-128"/>
                <a:ea typeface="BIZ UDPゴシック" panose="020B0400000000000000" pitchFamily="50" charset="-128"/>
              </a:rPr>
              <a:t>日目として</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日間としました。</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は、</a:t>
            </a:r>
            <a:endParaRPr kumimoji="1" lang="en-US" altLang="ja-JP" dirty="0">
              <a:latin typeface="BIZ UDPゴシック" panose="020B0400000000000000" pitchFamily="50" charset="-128"/>
              <a:ea typeface="BIZ UDPゴシック" panose="020B0400000000000000" pitchFamily="50" charset="-128"/>
            </a:endParaRPr>
          </a:p>
          <a:p>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日経過しても症状の軽快がない場合の対応については別スライドにてご説明いたします。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濃厚接触者の待機期間についてです。</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こちらも徳山病院と話しあった結果、厚労省発表に準じて、待機期間はなし、としました。</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ですが、家庭環境で感染者の隔離対応が不可な場合があるかと思いますので、</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その対応については別スライドでご説明といたします。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検査体制については、当院では主に抗原検査を実施とします。</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詳細については別スライドでご説明します。</a:t>
            </a:r>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徳山病院との協議の結果ではありますが、暫定的な事項であり</a:t>
            </a:r>
            <a:r>
              <a:rPr kumimoji="1" lang="ja-JP" altLang="en-US" dirty="0">
                <a:latin typeface="BIZ UDPゴシック" panose="020B0400000000000000" pitchFamily="50" charset="-128"/>
                <a:ea typeface="BIZ UDPゴシック" panose="020B0400000000000000" pitchFamily="50" charset="-128"/>
              </a:rPr>
              <a:t>現場に混乱と不安を招く恐れがあるため、一時的に定め、今後の社会情勢を見ながら段階的に変更を検討していくものとする。</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次回の改定検討は</a:t>
            </a:r>
            <a:r>
              <a:rPr lang="en-US" altLang="ja-JP" dirty="0">
                <a:latin typeface="BIZ UDPゴシック" panose="020B0400000000000000" pitchFamily="50" charset="-128"/>
                <a:ea typeface="BIZ UDPゴシック" panose="020B0400000000000000" pitchFamily="50" charset="-128"/>
              </a:rPr>
              <a:t>3</a:t>
            </a:r>
            <a:r>
              <a:rPr lang="ja-JP" altLang="en-US" dirty="0">
                <a:latin typeface="BIZ UDPゴシック" panose="020B0400000000000000" pitchFamily="50" charset="-128"/>
                <a:ea typeface="BIZ UDPゴシック" panose="020B0400000000000000" pitchFamily="50" charset="-128"/>
              </a:rPr>
              <a:t>か月後の令和</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年</a:t>
            </a:r>
            <a:r>
              <a:rPr lang="en-US" altLang="ja-JP" dirty="0">
                <a:latin typeface="BIZ UDPゴシック" panose="020B0400000000000000" pitchFamily="50" charset="-128"/>
                <a:ea typeface="BIZ UDPゴシック" panose="020B0400000000000000" pitchFamily="50" charset="-128"/>
              </a:rPr>
              <a:t>8</a:t>
            </a:r>
            <a:r>
              <a:rPr lang="ja-JP" altLang="en-US" dirty="0">
                <a:latin typeface="BIZ UDPゴシック" panose="020B0400000000000000" pitchFamily="50" charset="-128"/>
                <a:ea typeface="BIZ UDPゴシック" panose="020B0400000000000000" pitchFamily="50" charset="-128"/>
              </a:rPr>
              <a:t>月とします。</a:t>
            </a:r>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4</a:t>
            </a:fld>
            <a:endParaRPr kumimoji="1" lang="ja-JP" altLang="en-US"/>
          </a:p>
        </p:txBody>
      </p:sp>
    </p:spTree>
    <p:extLst>
      <p:ext uri="{BB962C8B-B14F-4D97-AF65-F5344CB8AC3E}">
        <p14:creationId xmlns:p14="http://schemas.microsoft.com/office/powerpoint/2010/main" val="3357887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376517" y="4400548"/>
            <a:ext cx="6091517" cy="4743451"/>
          </a:xfrm>
        </p:spPr>
        <p:txBody>
          <a:bodyPr/>
          <a:lstStyle/>
          <a:p>
            <a:r>
              <a:rPr kumimoji="1" lang="ja-JP" altLang="en-US" dirty="0">
                <a:latin typeface="BIZ UDPゴシック" panose="020B0400000000000000" pitchFamily="50" charset="-128"/>
                <a:ea typeface="BIZ UDPゴシック" panose="020B0400000000000000" pitchFamily="50" charset="-128"/>
              </a:rPr>
              <a:t>感染者の療養期間の変更についてお知らせします。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今回の</a:t>
            </a:r>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類移行での改定により当院職員の就業制限を</a:t>
            </a:r>
            <a:r>
              <a:rPr lang="ja-JP" altLang="en-US" dirty="0">
                <a:latin typeface="BIZ UDPゴシック" panose="020B0400000000000000" pitchFamily="50" charset="-128"/>
                <a:ea typeface="BIZ UDPゴシック" panose="020B0400000000000000" pitchFamily="50" charset="-128"/>
              </a:rPr>
              <a:t>「発症日を</a:t>
            </a:r>
            <a:r>
              <a:rPr lang="en-US" altLang="ja-JP" dirty="0">
                <a:latin typeface="BIZ UDPゴシック" panose="020B0400000000000000" pitchFamily="50" charset="-128"/>
                <a:ea typeface="BIZ UDPゴシック" panose="020B0400000000000000" pitchFamily="50" charset="-128"/>
              </a:rPr>
              <a:t>0</a:t>
            </a:r>
            <a:r>
              <a:rPr lang="ja-JP" altLang="en-US" dirty="0">
                <a:latin typeface="BIZ UDPゴシック" panose="020B0400000000000000" pitchFamily="50" charset="-128"/>
                <a:ea typeface="BIZ UDPゴシック" panose="020B0400000000000000" pitchFamily="50" charset="-128"/>
              </a:rPr>
              <a:t>日とし、原則</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日間は出勤停止」としました。</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日間の間に発熱やのどの痛み、咳などの症状が軽快していれば</a:t>
            </a:r>
            <a:r>
              <a:rPr kumimoji="1" lang="en-US" altLang="ja-JP" dirty="0">
                <a:latin typeface="BIZ UDPゴシック" panose="020B0400000000000000" pitchFamily="50" charset="-128"/>
                <a:ea typeface="BIZ UDPゴシック" panose="020B0400000000000000" pitchFamily="50" charset="-128"/>
              </a:rPr>
              <a:t>6</a:t>
            </a:r>
            <a:r>
              <a:rPr lang="ja-JP" altLang="en-US" dirty="0">
                <a:latin typeface="BIZ UDPゴシック" panose="020B0400000000000000" pitchFamily="50" charset="-128"/>
                <a:ea typeface="BIZ UDPゴシック" panose="020B0400000000000000" pitchFamily="50" charset="-128"/>
              </a:rPr>
              <a:t>日目に</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出勤可能となります。</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この「発症日」ですが、症状が出始めた日を「発症日（</a:t>
            </a:r>
            <a:r>
              <a:rPr kumimoji="1" lang="en-US" altLang="ja-JP" dirty="0">
                <a:latin typeface="BIZ UDPゴシック" panose="020B0400000000000000" pitchFamily="50" charset="-128"/>
                <a:ea typeface="BIZ UDPゴシック" panose="020B0400000000000000" pitchFamily="50" charset="-128"/>
              </a:rPr>
              <a:t>0</a:t>
            </a:r>
            <a:r>
              <a:rPr kumimoji="1" lang="ja-JP" altLang="en-US" dirty="0">
                <a:latin typeface="BIZ UDPゴシック" panose="020B0400000000000000" pitchFamily="50" charset="-128"/>
                <a:ea typeface="BIZ UDPゴシック" panose="020B0400000000000000" pitchFamily="50" charset="-128"/>
              </a:rPr>
              <a:t>日目）」としますが、発症日が明らかでない場合は「陽性が確定した検体採取日を発症日（</a:t>
            </a:r>
            <a:r>
              <a:rPr kumimoji="1" lang="en-US" altLang="ja-JP" dirty="0">
                <a:latin typeface="BIZ UDPゴシック" panose="020B0400000000000000" pitchFamily="50" charset="-128"/>
                <a:ea typeface="BIZ UDPゴシック" panose="020B0400000000000000" pitchFamily="50" charset="-128"/>
              </a:rPr>
              <a:t>0</a:t>
            </a:r>
            <a:r>
              <a:rPr kumimoji="1" lang="ja-JP" altLang="en-US" dirty="0">
                <a:latin typeface="BIZ UDPゴシック" panose="020B0400000000000000" pitchFamily="50" charset="-128"/>
                <a:ea typeface="BIZ UDPゴシック" panose="020B0400000000000000" pitchFamily="50" charset="-128"/>
              </a:rPr>
              <a:t>日目）」とします。</a:t>
            </a:r>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日目でも発熱やのどの痛み、咳などの症状の改善がなく持続している場合は</a:t>
            </a:r>
            <a:endParaRPr lang="en-US" altLang="ja-JP" dirty="0">
              <a:latin typeface="BIZ UDPゴシック" panose="020B0400000000000000" pitchFamily="50" charset="-128"/>
              <a:ea typeface="BIZ UDPゴシック" panose="020B0400000000000000" pitchFamily="50" charset="-128"/>
            </a:endParaRPr>
          </a:p>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熱が下がり、のどの痛みや咳などの症状が軽快して</a:t>
            </a:r>
            <a:r>
              <a:rPr lang="en-US" altLang="ja-JP" dirty="0">
                <a:latin typeface="BIZ UDPゴシック" panose="020B0400000000000000" pitchFamily="50" charset="-128"/>
                <a:ea typeface="BIZ UDPゴシック" panose="020B0400000000000000" pitchFamily="50" charset="-128"/>
              </a:rPr>
              <a:t>24</a:t>
            </a:r>
            <a:r>
              <a:rPr lang="ja-JP" altLang="en-US" dirty="0">
                <a:latin typeface="BIZ UDPゴシック" panose="020B0400000000000000" pitchFamily="50" charset="-128"/>
                <a:ea typeface="BIZ UDPゴシック" panose="020B0400000000000000" pitchFamily="50" charset="-128"/>
              </a:rPr>
              <a:t>時間程度が経過するまでは外出を控え様子をみることを推奨</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との厚生労働省の発表にならい、療養期間が延びることとなります。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例えば、</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日目にも症状が持続していたが、</a:t>
            </a:r>
            <a:r>
              <a:rPr lang="en-US" altLang="ja-JP" dirty="0">
                <a:latin typeface="BIZ UDPゴシック" panose="020B0400000000000000" pitchFamily="50" charset="-128"/>
                <a:ea typeface="BIZ UDPゴシック" panose="020B0400000000000000" pitchFamily="50" charset="-128"/>
              </a:rPr>
              <a:t>6</a:t>
            </a:r>
            <a:r>
              <a:rPr lang="ja-JP" altLang="en-US" dirty="0">
                <a:latin typeface="BIZ UDPゴシック" panose="020B0400000000000000" pitchFamily="50" charset="-128"/>
                <a:ea typeface="BIZ UDPゴシック" panose="020B0400000000000000" pitchFamily="50" charset="-128"/>
              </a:rPr>
              <a:t>日目に症状が軽快し</a:t>
            </a:r>
            <a:r>
              <a:rPr lang="en-US" altLang="ja-JP" dirty="0">
                <a:latin typeface="BIZ UDPゴシック" panose="020B0400000000000000" pitchFamily="50" charset="-128"/>
                <a:ea typeface="BIZ UDPゴシック" panose="020B0400000000000000" pitchFamily="50" charset="-128"/>
              </a:rPr>
              <a:t>24</a:t>
            </a:r>
            <a:r>
              <a:rPr lang="ja-JP" altLang="en-US" dirty="0">
                <a:latin typeface="BIZ UDPゴシック" panose="020B0400000000000000" pitchFamily="50" charset="-128"/>
                <a:ea typeface="BIZ UDPゴシック" panose="020B0400000000000000" pitchFamily="50" charset="-128"/>
              </a:rPr>
              <a:t>時間程度経過していれば</a:t>
            </a:r>
            <a:r>
              <a:rPr lang="en-US" altLang="ja-JP" dirty="0">
                <a:latin typeface="BIZ UDPゴシック" panose="020B0400000000000000" pitchFamily="50" charset="-128"/>
                <a:ea typeface="BIZ UDPゴシック" panose="020B0400000000000000" pitchFamily="50" charset="-128"/>
              </a:rPr>
              <a:t>7</a:t>
            </a:r>
            <a:r>
              <a:rPr lang="ja-JP" altLang="en-US" dirty="0">
                <a:latin typeface="BIZ UDPゴシック" panose="020B0400000000000000" pitchFamily="50" charset="-128"/>
                <a:ea typeface="BIZ UDPゴシック" panose="020B0400000000000000" pitchFamily="50" charset="-128"/>
              </a:rPr>
              <a:t>日目に出勤可能となります。</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この「症状が軽快している」ですが、解熱剤を使用せず解熱していることや、呼吸器症状が改善傾向であることを指します。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出勤停止及び療養期間の間は季節性インフルエンザに準じて、職員の休み（有休もしくは公休の入替など）での対応となります。</a:t>
            </a:r>
            <a:endParaRPr lang="en-US" altLang="ja-JP"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5</a:t>
            </a:fld>
            <a:endParaRPr kumimoji="1" lang="ja-JP" altLang="en-US" dirty="0"/>
          </a:p>
        </p:txBody>
      </p:sp>
    </p:spTree>
    <p:extLst>
      <p:ext uri="{BB962C8B-B14F-4D97-AF65-F5344CB8AC3E}">
        <p14:creationId xmlns:p14="http://schemas.microsoft.com/office/powerpoint/2010/main" val="4036250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537882" y="4480437"/>
            <a:ext cx="5997388" cy="4434169"/>
          </a:xfrm>
        </p:spPr>
        <p:txBody>
          <a:bodyPr/>
          <a:lstStyle/>
          <a:p>
            <a:r>
              <a:rPr kumimoji="1" lang="ja-JP" altLang="en-US" dirty="0">
                <a:latin typeface="BIZ UDPゴシック" panose="020B0400000000000000" pitchFamily="50" charset="-128"/>
                <a:ea typeface="BIZ UDPゴシック" panose="020B0400000000000000" pitchFamily="50" charset="-128"/>
              </a:rPr>
              <a:t>濃厚接触者の考え方と対応についてです。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厚生労働省より発表された内容の抜粋より</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「一般に保健所から新型コロナ患者の濃厚接触者として特定されることは</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ありません」「濃厚接触者として法律に基づく外出自粛は求められません」</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とありますが、当院は医療機関であり、高齢者も多く重症化リスクの高い方が多いことにより、濃厚接触者の特定は行います。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陽性者との接触があった場合（同居家族が陽性者になった）がありましたら、速やかに</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部署長へ報告をお願いします。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濃厚接触者となった場合、感染対策がとれる同居者を隔離できる場合は待機期間はありません。</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陽性者との接触翌日より出勤可能ではありますが、出勤前に抗原検査を行い陰性確認が取れた後に勤務可能となります。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最終接触日から数日たっていても、出勤前に抗原検査は行って陰性確認後の勤務となります。各部署長は必ず出勤時の抗原検査施行を忘れずに声かけを行ってください。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抗原検査が陰性で勤務をしていても、</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a:t>
            </a:r>
            <a:r>
              <a:rPr lang="en-US" altLang="ja-JP" dirty="0">
                <a:latin typeface="BIZ UDPゴシック" panose="020B0400000000000000" pitchFamily="50" charset="-128"/>
                <a:ea typeface="BIZ UDPゴシック" panose="020B0400000000000000" pitchFamily="50" charset="-128"/>
              </a:rPr>
              <a:t>10</a:t>
            </a:r>
            <a:r>
              <a:rPr lang="ja-JP" altLang="en-US" dirty="0">
                <a:latin typeface="BIZ UDPゴシック" panose="020B0400000000000000" pitchFamily="50" charset="-128"/>
                <a:ea typeface="BIZ UDPゴシック" panose="020B0400000000000000" pitchFamily="50" charset="-128"/>
              </a:rPr>
              <a:t>日間の健康観察を行ってください。健康観察期間中に症状出現があれば、部署長へ速やかに報告・相談を行ってください。</a:t>
            </a:r>
            <a:endParaRPr lang="en-US" altLang="ja-JP"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6</a:t>
            </a:fld>
            <a:endParaRPr kumimoji="1" lang="ja-JP" altLang="en-US" dirty="0"/>
          </a:p>
        </p:txBody>
      </p:sp>
    </p:spTree>
    <p:extLst>
      <p:ext uri="{BB962C8B-B14F-4D97-AF65-F5344CB8AC3E}">
        <p14:creationId xmlns:p14="http://schemas.microsoft.com/office/powerpoint/2010/main" val="3684580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BIZ UDPゴシック" panose="020B0400000000000000" pitchFamily="50" charset="-128"/>
                <a:ea typeface="BIZ UDPゴシック" panose="020B0400000000000000" pitchFamily="50" charset="-128"/>
              </a:rPr>
              <a:t>陽性者と判定されて以降も隔離対策が取れない場合（幼少児がいる家庭等）は</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感染者の療養期間が解除されるまで（学校保健法では発症日を</a:t>
            </a:r>
            <a:r>
              <a:rPr lang="en-US" altLang="ja-JP" dirty="0">
                <a:latin typeface="BIZ UDPゴシック" panose="020B0400000000000000" pitchFamily="50" charset="-128"/>
                <a:ea typeface="BIZ UDPゴシック" panose="020B0400000000000000" pitchFamily="50" charset="-128"/>
              </a:rPr>
              <a:t>0</a:t>
            </a:r>
            <a:r>
              <a:rPr lang="ja-JP" altLang="en-US" dirty="0">
                <a:latin typeface="BIZ UDPゴシック" panose="020B0400000000000000" pitchFamily="50" charset="-128"/>
                <a:ea typeface="BIZ UDPゴシック" panose="020B0400000000000000" pitchFamily="50" charset="-128"/>
              </a:rPr>
              <a:t>日目として</a:t>
            </a:r>
            <a:r>
              <a:rPr lang="en-US" altLang="ja-JP" dirty="0">
                <a:latin typeface="BIZ UDPゴシック" panose="020B0400000000000000" pitchFamily="50" charset="-128"/>
                <a:ea typeface="BIZ UDPゴシック" panose="020B0400000000000000" pitchFamily="50" charset="-128"/>
              </a:rPr>
              <a:t>5</a:t>
            </a:r>
            <a:r>
              <a:rPr lang="ja-JP" altLang="en-US" dirty="0">
                <a:latin typeface="BIZ UDPゴシック" panose="020B0400000000000000" pitchFamily="50" charset="-128"/>
                <a:ea typeface="BIZ UDPゴシック" panose="020B0400000000000000" pitchFamily="50" charset="-128"/>
              </a:rPr>
              <a:t>日間の登校停止）は、休職を推奨しています。</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ご相談等ありましたら、部署長を通じてコロナ部会へご連絡ください。</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感染者の療養期間解除後の最初の出勤時に抗原検査を施行し、陰性確認後に勤務可能となります。</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陰性確認後も、陽性者の発症日より</a:t>
            </a:r>
            <a:r>
              <a:rPr kumimoji="1" lang="en-US" altLang="ja-JP" dirty="0">
                <a:latin typeface="BIZ UDPゴシック" panose="020B0400000000000000" pitchFamily="50" charset="-128"/>
                <a:ea typeface="BIZ UDPゴシック" panose="020B0400000000000000" pitchFamily="50" charset="-128"/>
              </a:rPr>
              <a:t>10</a:t>
            </a:r>
            <a:r>
              <a:rPr lang="ja-JP" altLang="en-US" dirty="0">
                <a:latin typeface="BIZ UDPゴシック" panose="020B0400000000000000" pitchFamily="50" charset="-128"/>
                <a:ea typeface="BIZ UDPゴシック" panose="020B0400000000000000" pitchFamily="50" charset="-128"/>
              </a:rPr>
              <a:t>日間の健康観察を行ってください。</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症状</a:t>
            </a:r>
            <a:r>
              <a:rPr lang="ja-JP" altLang="en-US" dirty="0">
                <a:latin typeface="BIZ UDPゴシック" panose="020B0400000000000000" pitchFamily="50" charset="-128"/>
                <a:ea typeface="BIZ UDPゴシック" panose="020B0400000000000000" pitchFamily="50" charset="-128"/>
              </a:rPr>
              <a:t>の有無に注意し、症状の出現あれば速やかに部署長へ報告・相談を行ってください。</a:t>
            </a:r>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有症状時及び濃厚接触者となった場合の検査については、配布中の抗原検査キットを使用してください。</a:t>
            </a:r>
            <a:r>
              <a:rPr lang="en-US" altLang="ja-JP" dirty="0">
                <a:latin typeface="BIZ UDPゴシック" panose="020B0400000000000000" pitchFamily="50" charset="-128"/>
                <a:ea typeface="BIZ UDPゴシック" panose="020B0400000000000000" pitchFamily="50" charset="-128"/>
              </a:rPr>
              <a:t>6</a:t>
            </a:r>
            <a:r>
              <a:rPr lang="ja-JP" altLang="en-US" dirty="0">
                <a:latin typeface="BIZ UDPゴシック" panose="020B0400000000000000" pitchFamily="50" charset="-128"/>
                <a:ea typeface="BIZ UDPゴシック" panose="020B0400000000000000" pitchFamily="50" charset="-128"/>
              </a:rPr>
              <a:t>月以降からの検査については保険診療となる予定です。</a:t>
            </a:r>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7</a:t>
            </a:fld>
            <a:endParaRPr kumimoji="1" lang="ja-JP" altLang="en-US"/>
          </a:p>
        </p:txBody>
      </p:sp>
    </p:spTree>
    <p:extLst>
      <p:ext uri="{BB962C8B-B14F-4D97-AF65-F5344CB8AC3E}">
        <p14:creationId xmlns:p14="http://schemas.microsoft.com/office/powerpoint/2010/main" val="4249838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799" y="4400550"/>
            <a:ext cx="5983941" cy="3600450"/>
          </a:xfrm>
        </p:spPr>
        <p:txBody>
          <a:bodyPr/>
          <a:lstStyle/>
          <a:p>
            <a:r>
              <a:rPr kumimoji="1" lang="ja-JP" altLang="en-US" dirty="0">
                <a:latin typeface="BIZ UDPゴシック" panose="020B0400000000000000" pitchFamily="50" charset="-128"/>
                <a:ea typeface="BIZ UDPゴシック" panose="020B0400000000000000" pitchFamily="50" charset="-128"/>
              </a:rPr>
              <a:t>患者の取り扱い及び検査体制として、基本的に入院時に当院外来にて抗原検査を行う。</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施設または病院からの転院の場合は現行通り、施設または病院</a:t>
            </a:r>
            <a:r>
              <a:rPr lang="ja-JP" altLang="en-US" dirty="0">
                <a:latin typeface="BIZ UDPゴシック" panose="020B0400000000000000" pitchFamily="50" charset="-128"/>
                <a:ea typeface="BIZ UDPゴシック" panose="020B0400000000000000" pitchFamily="50" charset="-128"/>
              </a:rPr>
              <a:t>へ抗原検査を依頼する。</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入院時の抗原検査で陽性となった場合でも入院は可能とするが、「患者が陽性者になった場合」に準じて個室管理が</a:t>
            </a:r>
            <a:r>
              <a:rPr lang="ja-JP" altLang="en-US" dirty="0">
                <a:latin typeface="BIZ UDPゴシック" panose="020B0400000000000000" pitchFamily="50" charset="-128"/>
                <a:ea typeface="BIZ UDPゴシック" panose="020B0400000000000000" pitchFamily="50" charset="-128"/>
              </a:rPr>
              <a:t>望ましい。</a:t>
            </a:r>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けれども事前に個室を空けておくことはできないため、体制と状況に応じて、全病棟協力のもと検討していくこととする。</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現在個室使用者がスムーズに一般病室へ移動できるよう事前に必要な準備を行うこととする。</a:t>
            </a:r>
            <a:endParaRPr lang="en-US" altLang="ja-JP" dirty="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③</a:t>
            </a:r>
            <a:r>
              <a:rPr lang="ja-JP" altLang="en-US" sz="1200" dirty="0">
                <a:latin typeface="BIZ UDPゴシック" panose="020B0400000000000000" pitchFamily="50" charset="-128"/>
                <a:ea typeface="BIZ UDPゴシック" panose="020B0400000000000000" pitchFamily="50" charset="-128"/>
              </a:rPr>
              <a:t>当院でクラスター発生している場合、クラスター発生病棟への入院の可否</a:t>
            </a:r>
            <a:endParaRPr lang="en-US" altLang="ja-JP" sz="1200" dirty="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　　⇒クラスター発生したことのみを理由として一律に入院受入れを中止しない。（基本受入れは断らない）</a:t>
            </a:r>
            <a:endParaRPr kumimoji="1" lang="en-US" altLang="ja-JP" sz="1200" dirty="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　⇒職員や患者の感染者の発生状況、感染対策に必要な病室空間の確保の状況、その他病棟の状況を総合的に勘案し入院受入れの中止の判断を行う。感染委員会の答申に基づき部長会で決定する。</a:t>
            </a:r>
            <a:endParaRPr kumimoji="1"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・本人、家族への病棟の状況説明は必要</a:t>
            </a:r>
            <a:endParaRPr lang="en-US" altLang="ja-JP" sz="1200" dirty="0">
              <a:latin typeface="BIZ UDPゴシック" panose="020B0400000000000000" pitchFamily="50" charset="-128"/>
              <a:ea typeface="BIZ UDPゴシック" panose="020B0400000000000000" pitchFamily="50" charset="-128"/>
            </a:endParaRPr>
          </a:p>
          <a:p>
            <a:r>
              <a:rPr kumimoji="1" lang="ja-JP" altLang="en-US" sz="1200" dirty="0">
                <a:latin typeface="BIZ UDPゴシック" panose="020B0400000000000000" pitchFamily="50" charset="-128"/>
                <a:ea typeface="BIZ UDPゴシック" panose="020B0400000000000000" pitchFamily="50" charset="-128"/>
              </a:rPr>
              <a:t>　　　・本人、家族の同意が必要（同意書検討）</a:t>
            </a:r>
            <a:endParaRPr kumimoji="1" lang="en-US" altLang="ja-JP" sz="1200" dirty="0">
              <a:latin typeface="BIZ UDPゴシック" panose="020B0400000000000000" pitchFamily="50" charset="-128"/>
              <a:ea typeface="BIZ UDPゴシック" panose="020B0400000000000000" pitchFamily="50" charset="-128"/>
            </a:endParaRPr>
          </a:p>
          <a:p>
            <a:r>
              <a:rPr lang="ja-JP" altLang="en-US" sz="1200" dirty="0">
                <a:latin typeface="BIZ UDPゴシック" panose="020B0400000000000000" pitchFamily="50" charset="-128"/>
                <a:ea typeface="BIZ UDPゴシック" panose="020B0400000000000000" pitchFamily="50" charset="-128"/>
              </a:rPr>
              <a:t>　　　・ハイリスク患者については主治医の判断とする</a:t>
            </a:r>
            <a:endParaRPr lang="en-US" altLang="ja-JP" sz="1200"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8</a:t>
            </a:fld>
            <a:endParaRPr kumimoji="1" lang="ja-JP" altLang="en-US" dirty="0"/>
          </a:p>
        </p:txBody>
      </p:sp>
    </p:spTree>
    <p:extLst>
      <p:ext uri="{BB962C8B-B14F-4D97-AF65-F5344CB8AC3E}">
        <p14:creationId xmlns:p14="http://schemas.microsoft.com/office/powerpoint/2010/main" val="2918531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03313"/>
            <a:ext cx="5486400" cy="3086100"/>
          </a:xfrm>
        </p:spPr>
      </p:sp>
      <p:sp>
        <p:nvSpPr>
          <p:cNvPr id="3" name="ノート プレースホルダー 2"/>
          <p:cNvSpPr>
            <a:spLocks noGrp="1"/>
          </p:cNvSpPr>
          <p:nvPr>
            <p:ph type="body" idx="1"/>
          </p:nvPr>
        </p:nvSpPr>
        <p:spPr>
          <a:xfrm>
            <a:off x="685800" y="4400549"/>
            <a:ext cx="5486400" cy="4514851"/>
          </a:xfrm>
        </p:spPr>
        <p:txBody>
          <a:bodyPr/>
          <a:lstStyle/>
          <a:p>
            <a:r>
              <a:rPr kumimoji="1" lang="ja-JP" altLang="en-US" dirty="0">
                <a:latin typeface="BIZ UDPゴシック" panose="020B0400000000000000" pitchFamily="50" charset="-128"/>
                <a:ea typeface="BIZ UDPゴシック" panose="020B0400000000000000" pitchFamily="50" charset="-128"/>
              </a:rPr>
              <a:t>患者さんが陽性になった場合、陽性患者を入院させた場合の療養期間についても、職員が陽性になった時と同様で発症日を</a:t>
            </a:r>
            <a:r>
              <a:rPr kumimoji="1" lang="en-US" altLang="ja-JP" dirty="0">
                <a:latin typeface="BIZ UDPゴシック" panose="020B0400000000000000" pitchFamily="50" charset="-128"/>
                <a:ea typeface="BIZ UDPゴシック" panose="020B0400000000000000" pitchFamily="50" charset="-128"/>
              </a:rPr>
              <a:t>0</a:t>
            </a:r>
            <a:r>
              <a:rPr kumimoji="1" lang="ja-JP" altLang="en-US" dirty="0">
                <a:latin typeface="BIZ UDPゴシック" panose="020B0400000000000000" pitchFamily="50" charset="-128"/>
                <a:ea typeface="BIZ UDPゴシック" panose="020B0400000000000000" pitchFamily="50" charset="-128"/>
              </a:rPr>
              <a:t>日とし、</a:t>
            </a:r>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日間の療養期間とします。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療養においては、他患者さんとの接触を避けるため「隔離」と表現しています。</a:t>
            </a:r>
          </a:p>
          <a:p>
            <a:r>
              <a:rPr kumimoji="1" lang="ja-JP" altLang="en-US" dirty="0">
                <a:latin typeface="BIZ UDPゴシック" panose="020B0400000000000000" pitchFamily="50" charset="-128"/>
                <a:ea typeface="BIZ UDPゴシック" panose="020B0400000000000000" pitchFamily="50" charset="-128"/>
              </a:rPr>
              <a:t>発症日からの個室使用が望ましいですが、難しい場合やもともと多床室しかない</a:t>
            </a:r>
          </a:p>
          <a:p>
            <a:r>
              <a:rPr kumimoji="1" lang="ja-JP" altLang="en-US" dirty="0">
                <a:latin typeface="BIZ UDPゴシック" panose="020B0400000000000000" pitchFamily="50" charset="-128"/>
                <a:ea typeface="BIZ UDPゴシック" panose="020B0400000000000000" pitchFamily="50" charset="-128"/>
              </a:rPr>
              <a:t>病棟では、カーテン隔離などのコホートを行ってください。</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家族へ陽性になったことをお知らせしてください。</a:t>
            </a:r>
            <a:endParaRPr kumimoji="1" lang="ja-JP" altLang="en-US"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日間の間に発熱やのどの痛み、咳などの症状が軽快していれば</a:t>
            </a:r>
            <a:r>
              <a:rPr kumimoji="1" lang="en-US" altLang="ja-JP" dirty="0">
                <a:latin typeface="BIZ UDPゴシック" panose="020B0400000000000000" pitchFamily="50" charset="-128"/>
                <a:ea typeface="BIZ UDPゴシック" panose="020B0400000000000000" pitchFamily="50" charset="-128"/>
              </a:rPr>
              <a:t>6</a:t>
            </a:r>
            <a:r>
              <a:rPr kumimoji="1" lang="ja-JP" altLang="en-US" dirty="0">
                <a:latin typeface="BIZ UDPゴシック" panose="020B0400000000000000" pitchFamily="50" charset="-128"/>
                <a:ea typeface="BIZ UDPゴシック" panose="020B0400000000000000" pitchFamily="50" charset="-128"/>
              </a:rPr>
              <a:t>日目に療養</a:t>
            </a:r>
          </a:p>
          <a:p>
            <a:r>
              <a:rPr lang="ja-JP" altLang="en-US" dirty="0">
                <a:latin typeface="BIZ UDPゴシック" panose="020B0400000000000000" pitchFamily="50" charset="-128"/>
                <a:ea typeface="BIZ UDPゴシック" panose="020B0400000000000000" pitchFamily="50" charset="-128"/>
              </a:rPr>
              <a:t>解除可能</a:t>
            </a:r>
            <a:r>
              <a:rPr kumimoji="1" lang="ja-JP" altLang="en-US" dirty="0">
                <a:latin typeface="BIZ UDPゴシック" panose="020B0400000000000000" pitchFamily="50" charset="-128"/>
                <a:ea typeface="BIZ UDPゴシック" panose="020B0400000000000000" pitchFamily="50" charset="-128"/>
              </a:rPr>
              <a:t>となります。</a:t>
            </a:r>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「発症日」も職員同様、症状が出始めた日を「発症日（</a:t>
            </a:r>
            <a:r>
              <a:rPr kumimoji="1" lang="en-US" altLang="ja-JP" dirty="0">
                <a:latin typeface="BIZ UDPゴシック" panose="020B0400000000000000" pitchFamily="50" charset="-128"/>
                <a:ea typeface="BIZ UDPゴシック" panose="020B0400000000000000" pitchFamily="50" charset="-128"/>
              </a:rPr>
              <a:t>0</a:t>
            </a:r>
            <a:r>
              <a:rPr kumimoji="1" lang="ja-JP" altLang="en-US" dirty="0">
                <a:latin typeface="BIZ UDPゴシック" panose="020B0400000000000000" pitchFamily="50" charset="-128"/>
                <a:ea typeface="BIZ UDPゴシック" panose="020B0400000000000000" pitchFamily="50" charset="-128"/>
              </a:rPr>
              <a:t>日目）」としますが、発症日が明らかでない場合は「陽性が確定した検体採取日を発症日（</a:t>
            </a:r>
            <a:r>
              <a:rPr kumimoji="1" lang="en-US" altLang="ja-JP" dirty="0">
                <a:latin typeface="BIZ UDPゴシック" panose="020B0400000000000000" pitchFamily="50" charset="-128"/>
                <a:ea typeface="BIZ UDPゴシック" panose="020B0400000000000000" pitchFamily="50" charset="-128"/>
              </a:rPr>
              <a:t>0</a:t>
            </a:r>
            <a:r>
              <a:rPr kumimoji="1" lang="ja-JP" altLang="en-US" dirty="0">
                <a:latin typeface="BIZ UDPゴシック" panose="020B0400000000000000" pitchFamily="50" charset="-128"/>
                <a:ea typeface="BIZ UDPゴシック" panose="020B0400000000000000" pitchFamily="50" charset="-128"/>
              </a:rPr>
              <a:t>日目）」とします。</a:t>
            </a:r>
          </a:p>
          <a:p>
            <a:endParaRPr kumimoji="1" lang="ja-JP" altLang="en-US"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en-US" altLang="ja-JP" dirty="0">
                <a:latin typeface="BIZ UDPゴシック" panose="020B0400000000000000" pitchFamily="50" charset="-128"/>
                <a:ea typeface="BIZ UDPゴシック" panose="020B0400000000000000" pitchFamily="50" charset="-128"/>
              </a:rPr>
              <a:t>5</a:t>
            </a:r>
            <a:r>
              <a:rPr kumimoji="1" lang="ja-JP" altLang="en-US" dirty="0">
                <a:latin typeface="BIZ UDPゴシック" panose="020B0400000000000000" pitchFamily="50" charset="-128"/>
                <a:ea typeface="BIZ UDPゴシック" panose="020B0400000000000000" pitchFamily="50" charset="-128"/>
              </a:rPr>
              <a:t>日目でも発熱やのどの痛み、咳などの症状の改善がなく持続している場合は</a:t>
            </a:r>
          </a:p>
          <a:p>
            <a:r>
              <a:rPr lang="ja-JP" altLang="en-US" dirty="0">
                <a:latin typeface="BIZ UDPゴシック" panose="020B0400000000000000" pitchFamily="50" charset="-128"/>
                <a:ea typeface="BIZ UDPゴシック" panose="020B0400000000000000" pitchFamily="50" charset="-128"/>
              </a:rPr>
              <a:t>、職員陽性時同様、</a:t>
            </a:r>
            <a:r>
              <a:rPr kumimoji="1" lang="ja-JP" altLang="en-US" dirty="0">
                <a:latin typeface="BIZ UDPゴシック" panose="020B0400000000000000" pitchFamily="50" charset="-128"/>
                <a:ea typeface="BIZ UDPゴシック" panose="020B0400000000000000" pitchFamily="50" charset="-128"/>
              </a:rPr>
              <a:t>療養期間が延びることとなります</a:t>
            </a:r>
            <a:endParaRPr lang="en-US" altLang="ja-JP"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「症状が軽快している」ですが、解熱剤を使用せず解熱していることや、呼吸器症状が改善傾向であることを指します。</a:t>
            </a:r>
            <a:endParaRPr kumimoji="1"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t>②</a:t>
            </a:r>
            <a:r>
              <a:rPr lang="ja-JP" altLang="en-US" dirty="0">
                <a:latin typeface="BIZ UDPゴシック" panose="020B0400000000000000" pitchFamily="50" charset="-128"/>
                <a:ea typeface="BIZ UDPゴシック" panose="020B0400000000000000" pitchFamily="50" charset="-128"/>
              </a:rPr>
              <a:t>クラスターが発生した場合</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　・クラスター発生時は陽性者、有熱者家族への連絡が必須。</a:t>
            </a:r>
            <a:endParaRPr lang="ja-JP" altLang="en-US" dirty="0"/>
          </a:p>
          <a:p>
            <a:endParaRPr kumimoji="1" lang="ja-JP" altLang="en-US" dirty="0">
              <a:latin typeface="BIZ UDPゴシック" panose="020B0400000000000000" pitchFamily="50" charset="-128"/>
              <a:ea typeface="BIZ UDPゴシック" panose="020B0400000000000000" pitchFamily="50" charset="-128"/>
            </a:endParaRPr>
          </a:p>
        </p:txBody>
      </p:sp>
      <p:sp>
        <p:nvSpPr>
          <p:cNvPr id="4" name="スライド番号プレースホルダー 3"/>
          <p:cNvSpPr>
            <a:spLocks noGrp="1"/>
          </p:cNvSpPr>
          <p:nvPr>
            <p:ph type="sldNum" sz="quarter" idx="5"/>
          </p:nvPr>
        </p:nvSpPr>
        <p:spPr/>
        <p:txBody>
          <a:bodyPr/>
          <a:lstStyle/>
          <a:p>
            <a:fld id="{F22DEA0B-131E-4858-B31A-AB7333BE44AC}" type="slidenum">
              <a:rPr kumimoji="1" lang="ja-JP" altLang="en-US" smtClean="0"/>
              <a:t>9</a:t>
            </a:fld>
            <a:endParaRPr kumimoji="1" lang="ja-JP" altLang="en-US"/>
          </a:p>
        </p:txBody>
      </p:sp>
    </p:spTree>
    <p:extLst>
      <p:ext uri="{BB962C8B-B14F-4D97-AF65-F5344CB8AC3E}">
        <p14:creationId xmlns:p14="http://schemas.microsoft.com/office/powerpoint/2010/main" val="3858888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2A54C80-263E-416B-A8E0-580EDEADCBDC}" type="datetimeFigureOut">
              <a:rPr lang="en-US" dirty="0"/>
              <a:t>5/2/2023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dirty="0"/>
              <a:pPr/>
              <a:t>5/2/2023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5/2/2023</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ED36A0-9799-24B6-9DC2-E4B943ED3D2A}"/>
              </a:ext>
            </a:extLst>
          </p:cNvPr>
          <p:cNvSpPr>
            <a:spLocks noGrp="1"/>
          </p:cNvSpPr>
          <p:nvPr>
            <p:ph type="ctrTitle"/>
          </p:nvPr>
        </p:nvSpPr>
        <p:spPr>
          <a:xfrm>
            <a:off x="680484" y="1116075"/>
            <a:ext cx="8593519" cy="2637046"/>
          </a:xfrm>
        </p:spPr>
        <p:txBody>
          <a:bodyPr/>
          <a:lstStyle/>
          <a:p>
            <a:r>
              <a:rPr kumimoji="1" lang="ja-JP" altLang="en-US" sz="4800" dirty="0"/>
              <a:t>新型コロナウイルス感染症</a:t>
            </a:r>
            <a:br>
              <a:rPr lang="en-US" altLang="ja-JP" sz="4800" dirty="0"/>
            </a:br>
            <a:r>
              <a:rPr kumimoji="1" lang="ja-JP" altLang="en-US" sz="4800" dirty="0"/>
              <a:t>５類感染症への位置づけ変更</a:t>
            </a:r>
            <a:br>
              <a:rPr kumimoji="1" lang="en-US" altLang="ja-JP" sz="4800" dirty="0"/>
            </a:br>
            <a:r>
              <a:rPr kumimoji="1" lang="ja-JP" altLang="en-US" sz="4800" dirty="0"/>
              <a:t>について</a:t>
            </a:r>
          </a:p>
        </p:txBody>
      </p:sp>
      <p:sp>
        <p:nvSpPr>
          <p:cNvPr id="3" name="字幕 2">
            <a:extLst>
              <a:ext uri="{FF2B5EF4-FFF2-40B4-BE49-F238E27FC236}">
                <a16:creationId xmlns:a16="http://schemas.microsoft.com/office/drawing/2014/main" id="{03FC43DC-A734-DA7C-AD06-F7F7DA4E6636}"/>
              </a:ext>
            </a:extLst>
          </p:cNvPr>
          <p:cNvSpPr>
            <a:spLocks noGrp="1"/>
          </p:cNvSpPr>
          <p:nvPr>
            <p:ph type="subTitle" idx="1"/>
          </p:nvPr>
        </p:nvSpPr>
        <p:spPr>
          <a:xfrm>
            <a:off x="2212532" y="4645026"/>
            <a:ext cx="7766936" cy="1096899"/>
          </a:xfrm>
        </p:spPr>
        <p:txBody>
          <a:bodyPr>
            <a:normAutofit/>
          </a:bodyPr>
          <a:lstStyle/>
          <a:p>
            <a:r>
              <a:rPr kumimoji="1" lang="ja-JP" altLang="en-US" sz="2800" b="1" dirty="0"/>
              <a:t>令和５年５月８日</a:t>
            </a:r>
            <a:endParaRPr kumimoji="1" lang="en-US" altLang="ja-JP" sz="2800" b="1" dirty="0"/>
          </a:p>
          <a:p>
            <a:r>
              <a:rPr kumimoji="1" lang="ja-JP" altLang="en-US" sz="2800" b="1" dirty="0"/>
              <a:t>井口野間病院コロナ部会</a:t>
            </a:r>
          </a:p>
        </p:txBody>
      </p:sp>
    </p:spTree>
    <p:extLst>
      <p:ext uri="{BB962C8B-B14F-4D97-AF65-F5344CB8AC3E}">
        <p14:creationId xmlns:p14="http://schemas.microsoft.com/office/powerpoint/2010/main" val="2008403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A5A353-BBF6-CC4B-4721-6ACE6428F63F}"/>
              </a:ext>
            </a:extLst>
          </p:cNvPr>
          <p:cNvSpPr>
            <a:spLocks noGrp="1"/>
          </p:cNvSpPr>
          <p:nvPr>
            <p:ph type="title"/>
          </p:nvPr>
        </p:nvSpPr>
        <p:spPr>
          <a:xfrm>
            <a:off x="677334" y="609600"/>
            <a:ext cx="8596668" cy="525137"/>
          </a:xfrm>
        </p:spPr>
        <p:txBody>
          <a:bodyPr>
            <a:normAutofit fontScale="90000"/>
          </a:bodyPr>
          <a:lstStyle/>
          <a:p>
            <a:r>
              <a:rPr lang="en-US" altLang="ja-JP" sz="2800" dirty="0">
                <a:latin typeface="BIZ UDPゴシック" panose="020B0400000000000000" pitchFamily="50" charset="-128"/>
                <a:ea typeface="BIZ UDPゴシック" panose="020B0400000000000000" pitchFamily="50" charset="-128"/>
              </a:rPr>
              <a:t>3</a:t>
            </a:r>
            <a:r>
              <a:rPr lang="ja-JP" altLang="en-US" sz="2800" dirty="0">
                <a:latin typeface="BIZ UDPゴシック" panose="020B0400000000000000" pitchFamily="50" charset="-128"/>
                <a:ea typeface="BIZ UDPゴシック" panose="020B0400000000000000" pitchFamily="50" charset="-128"/>
              </a:rPr>
              <a:t>　　</a:t>
            </a:r>
            <a:r>
              <a:rPr lang="ja-JP" altLang="en-US" sz="2800" dirty="0">
                <a:solidFill>
                  <a:schemeClr val="accent2">
                    <a:lumMod val="60000"/>
                    <a:lumOff val="40000"/>
                  </a:schemeClr>
                </a:solidFill>
                <a:latin typeface="BIZ UDPゴシック" panose="020B0400000000000000" pitchFamily="50" charset="-128"/>
                <a:ea typeface="BIZ UDPゴシック" panose="020B0400000000000000" pitchFamily="50" charset="-128"/>
              </a:rPr>
              <a:t>患者の取り扱いについて</a:t>
            </a:r>
            <a:br>
              <a:rPr lang="ja-JP" altLang="en-US" sz="1400" dirty="0">
                <a:solidFill>
                  <a:schemeClr val="accent2">
                    <a:lumMod val="60000"/>
                    <a:lumOff val="40000"/>
                  </a:schemeClr>
                </a:solidFill>
              </a:rPr>
            </a:br>
            <a:br>
              <a:rPr lang="en-US" altLang="ja-JP" sz="2800" dirty="0">
                <a:latin typeface="BIZ UDPゴシック" panose="020B0400000000000000" pitchFamily="50" charset="-128"/>
                <a:ea typeface="BIZ UDPゴシック" panose="020B0400000000000000" pitchFamily="50" charset="-128"/>
              </a:rPr>
            </a:br>
            <a:endParaRPr kumimoji="1" lang="ja-JP" altLang="en-US" sz="2800" dirty="0">
              <a:latin typeface="BIZ UDPゴシック" panose="020B0400000000000000" pitchFamily="50" charset="-128"/>
              <a:ea typeface="BIZ UDP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96D64FB8-F5E7-A901-D59F-C7EF52594805}"/>
              </a:ext>
            </a:extLst>
          </p:cNvPr>
          <p:cNvSpPr>
            <a:spLocks noGrp="1"/>
          </p:cNvSpPr>
          <p:nvPr>
            <p:ph idx="1"/>
          </p:nvPr>
        </p:nvSpPr>
        <p:spPr>
          <a:xfrm>
            <a:off x="677333" y="1222872"/>
            <a:ext cx="10837333" cy="4752389"/>
          </a:xfrm>
        </p:spPr>
        <p:txBody>
          <a:bodyPr>
            <a:normAutofit/>
          </a:bodyPr>
          <a:lstStyle/>
          <a:p>
            <a:pPr marL="0" indent="0">
              <a:buNone/>
            </a:pPr>
            <a:r>
              <a:rPr kumimoji="1" lang="ja-JP" altLang="en-US" sz="1900" b="1" dirty="0">
                <a:latin typeface="BIZ UDPゴシック" panose="020B0400000000000000" pitchFamily="50" charset="-128"/>
                <a:ea typeface="BIZ UDPゴシック" panose="020B0400000000000000" pitchFamily="50" charset="-128"/>
              </a:rPr>
              <a:t>＜検査体制＞</a:t>
            </a:r>
            <a:r>
              <a:rPr kumimoji="1" lang="ja-JP" altLang="en-US" sz="1900" dirty="0">
                <a:latin typeface="BIZ UDPゴシック" panose="020B0400000000000000" pitchFamily="50" charset="-128"/>
                <a:ea typeface="BIZ UDPゴシック" panose="020B0400000000000000" pitchFamily="50" charset="-128"/>
              </a:rPr>
              <a:t>検査の公費負担は終了</a:t>
            </a:r>
            <a:endParaRPr kumimoji="1" lang="en-US" altLang="ja-JP" sz="1900" dirty="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①患者もしくは職員陽性時の集中的検査</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⇒基本実施しない。ただし入院患者に陽性者が発生した場合は、同室者及び濃厚接触のある</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　　　　患者に対しては抗原検査を実施し、</a:t>
            </a:r>
            <a:r>
              <a:rPr kumimoji="1" lang="en-US" altLang="ja-JP" sz="1600" dirty="0">
                <a:latin typeface="BIZ UDPゴシック" panose="020B0400000000000000" pitchFamily="50" charset="-128"/>
                <a:ea typeface="BIZ UDPゴシック" panose="020B0400000000000000" pitchFamily="50" charset="-128"/>
              </a:rPr>
              <a:t>5</a:t>
            </a:r>
            <a:r>
              <a:rPr kumimoji="1" lang="ja-JP" altLang="en-US" sz="1600" dirty="0">
                <a:latin typeface="BIZ UDPゴシック" panose="020B0400000000000000" pitchFamily="50" charset="-128"/>
                <a:ea typeface="BIZ UDPゴシック" panose="020B0400000000000000" pitchFamily="50" charset="-128"/>
              </a:rPr>
              <a:t>日間の健康観察を行う。</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②患者発熱時</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kumimoji="1" lang="ja-JP" altLang="en-US" sz="1600" dirty="0">
                <a:latin typeface="BIZ UDPゴシック" panose="020B0400000000000000" pitchFamily="50" charset="-128"/>
                <a:ea typeface="BIZ UDPゴシック" panose="020B0400000000000000" pitchFamily="50" charset="-128"/>
              </a:rPr>
              <a:t>⇒医師報告→指示→抗原検査：陽性の場合は陽性者対応に準ずる</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　　⇒医師報告→指示→抗原検査：陰性→症状または</a:t>
            </a:r>
            <a:r>
              <a:rPr kumimoji="1" lang="en-US" altLang="ja-JP" sz="1600" dirty="0">
                <a:latin typeface="BIZ UDPゴシック" panose="020B0400000000000000" pitchFamily="50" charset="-128"/>
                <a:ea typeface="BIZ UDPゴシック" panose="020B0400000000000000" pitchFamily="50" charset="-128"/>
              </a:rPr>
              <a:t>X-P</a:t>
            </a:r>
            <a:r>
              <a:rPr kumimoji="1" lang="ja-JP" altLang="en-US" sz="1600" dirty="0">
                <a:latin typeface="BIZ UDPゴシック" panose="020B0400000000000000" pitchFamily="50" charset="-128"/>
                <a:ea typeface="BIZ UDPゴシック" panose="020B0400000000000000" pitchFamily="50" charset="-128"/>
              </a:rPr>
              <a:t>や</a:t>
            </a:r>
            <a:r>
              <a:rPr kumimoji="1" lang="en-US" altLang="ja-JP" sz="1600" dirty="0">
                <a:latin typeface="BIZ UDPゴシック" panose="020B0400000000000000" pitchFamily="50" charset="-128"/>
                <a:ea typeface="BIZ UDPゴシック" panose="020B0400000000000000" pitchFamily="50" charset="-128"/>
              </a:rPr>
              <a:t>CT</a:t>
            </a:r>
            <a:r>
              <a:rPr kumimoji="1" lang="ja-JP" altLang="en-US" sz="1600" dirty="0">
                <a:latin typeface="BIZ UDPゴシック" panose="020B0400000000000000" pitchFamily="50" charset="-128"/>
                <a:ea typeface="BIZ UDPゴシック" panose="020B0400000000000000" pitchFamily="50" charset="-128"/>
              </a:rPr>
              <a:t>の結果、医師の判断で</a:t>
            </a:r>
            <a:r>
              <a:rPr kumimoji="1" lang="en-US" altLang="ja-JP" sz="1600" dirty="0">
                <a:latin typeface="BIZ UDPゴシック" panose="020B0400000000000000" pitchFamily="50" charset="-128"/>
                <a:ea typeface="BIZ UDPゴシック" panose="020B0400000000000000" pitchFamily="50" charset="-128"/>
              </a:rPr>
              <a:t>PCR</a:t>
            </a:r>
            <a:r>
              <a:rPr kumimoji="1" lang="ja-JP" altLang="en-US" sz="1600" dirty="0">
                <a:latin typeface="BIZ UDPゴシック" panose="020B0400000000000000" pitchFamily="50" charset="-128"/>
                <a:ea typeface="BIZ UDPゴシック" panose="020B0400000000000000" pitchFamily="50" charset="-128"/>
              </a:rPr>
              <a:t>検査</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700513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E81ACE-3B61-99EB-E64C-9FADD9B75734}"/>
              </a:ext>
            </a:extLst>
          </p:cNvPr>
          <p:cNvSpPr>
            <a:spLocks noGrp="1"/>
          </p:cNvSpPr>
          <p:nvPr>
            <p:ph type="title"/>
          </p:nvPr>
        </p:nvSpPr>
        <p:spPr>
          <a:xfrm>
            <a:off x="677334" y="609600"/>
            <a:ext cx="8596668" cy="646323"/>
          </a:xfrm>
        </p:spPr>
        <p:txBody>
          <a:bodyPr>
            <a:normAutofit/>
          </a:bodyPr>
          <a:lstStyle/>
          <a:p>
            <a:r>
              <a:rPr lang="en-US" altLang="ja-JP" sz="2800" dirty="0">
                <a:latin typeface="BIZ UDPゴシック" panose="020B0400000000000000" pitchFamily="50" charset="-128"/>
                <a:ea typeface="BIZ UDPゴシック" panose="020B0400000000000000" pitchFamily="50" charset="-128"/>
              </a:rPr>
              <a:t>3</a:t>
            </a:r>
            <a:r>
              <a:rPr lang="ja-JP" altLang="en-US" sz="2800" dirty="0">
                <a:latin typeface="BIZ UDPゴシック" panose="020B0400000000000000" pitchFamily="50" charset="-128"/>
                <a:ea typeface="BIZ UDPゴシック" panose="020B0400000000000000" pitchFamily="50" charset="-128"/>
              </a:rPr>
              <a:t>　　</a:t>
            </a:r>
            <a:r>
              <a:rPr lang="ja-JP" altLang="en-US" sz="2800" dirty="0">
                <a:solidFill>
                  <a:schemeClr val="accent2">
                    <a:lumMod val="60000"/>
                    <a:lumOff val="40000"/>
                  </a:schemeClr>
                </a:solidFill>
                <a:latin typeface="BIZ UDPゴシック" panose="020B0400000000000000" pitchFamily="50" charset="-128"/>
                <a:ea typeface="BIZ UDPゴシック" panose="020B0400000000000000" pitchFamily="50" charset="-128"/>
              </a:rPr>
              <a:t>患者の取り扱いについて</a:t>
            </a:r>
            <a:endParaRPr kumimoji="1" lang="ja-JP" altLang="en-US" sz="2800" dirty="0">
              <a:latin typeface="BIZ UDPゴシック" panose="020B0400000000000000" pitchFamily="50" charset="-128"/>
              <a:ea typeface="BIZ UDP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54157CDB-BF93-94E2-7B7D-F70659B6C9ED}"/>
              </a:ext>
            </a:extLst>
          </p:cNvPr>
          <p:cNvSpPr>
            <a:spLocks noGrp="1"/>
          </p:cNvSpPr>
          <p:nvPr>
            <p:ph idx="1"/>
          </p:nvPr>
        </p:nvSpPr>
        <p:spPr>
          <a:xfrm>
            <a:off x="677334" y="1774999"/>
            <a:ext cx="8596668" cy="3215642"/>
          </a:xfrm>
        </p:spPr>
        <p:txBody>
          <a:bodyPr>
            <a:normAutofit/>
          </a:bodyPr>
          <a:lstStyle/>
          <a:p>
            <a:pPr marL="0" indent="0">
              <a:buNone/>
            </a:pPr>
            <a:r>
              <a:rPr lang="ja-JP" altLang="en-US" sz="1600" dirty="0">
                <a:latin typeface="BIZ UDPゴシック" panose="020B0400000000000000" pitchFamily="50" charset="-128"/>
                <a:ea typeface="BIZ UDPゴシック" panose="020B0400000000000000" pitchFamily="50" charset="-128"/>
              </a:rPr>
              <a:t>＜感染対策について＞</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①継続する感染対策⇒換気・密を避ける・業務時のマスク着用・手指衛生・エアロゾル感染対策</a:t>
            </a: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②陽性者（疑い含む）対応時の</a:t>
            </a:r>
            <a:r>
              <a:rPr kumimoji="1" lang="en-US" altLang="ja-JP" sz="1600" dirty="0">
                <a:latin typeface="BIZ UDPゴシック" panose="020B0400000000000000" pitchFamily="50" charset="-128"/>
                <a:ea typeface="BIZ UDPゴシック" panose="020B0400000000000000" pitchFamily="50" charset="-128"/>
              </a:rPr>
              <a:t>PPE</a:t>
            </a:r>
            <a:r>
              <a:rPr lang="ja-JP" altLang="en-US" sz="1600" dirty="0">
                <a:latin typeface="BIZ UDPゴシック" panose="020B0400000000000000" pitchFamily="50" charset="-128"/>
                <a:ea typeface="BIZ UDPゴシック" panose="020B0400000000000000" pitchFamily="50" charset="-128"/>
              </a:rPr>
              <a:t>の種類</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　⇒陽性者（疑い含む）対応時は、サージカルマスク・フェイスシールド・エプロン（袖なし）で可。</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r>
              <a:rPr lang="ja-JP" altLang="en-US" sz="1600" dirty="0">
                <a:latin typeface="BIZ UDPゴシック" panose="020B0400000000000000" pitchFamily="50" charset="-128"/>
                <a:ea typeface="BIZ UDPゴシック" panose="020B0400000000000000" pitchFamily="50" charset="-128"/>
              </a:rPr>
              <a:t>　　</a:t>
            </a:r>
            <a:r>
              <a:rPr lang="en-US" altLang="ja-JP" sz="1600" dirty="0">
                <a:latin typeface="BIZ UDPゴシック" panose="020B0400000000000000" pitchFamily="50" charset="-128"/>
                <a:ea typeface="BIZ UDPゴシック" panose="020B0400000000000000" pitchFamily="50" charset="-128"/>
              </a:rPr>
              <a:t>※</a:t>
            </a:r>
            <a:r>
              <a:rPr lang="ja-JP" altLang="en-US" sz="1600" dirty="0">
                <a:latin typeface="BIZ UDPゴシック" panose="020B0400000000000000" pitchFamily="50" charset="-128"/>
                <a:ea typeface="BIZ UDPゴシック" panose="020B0400000000000000" pitchFamily="50" charset="-128"/>
              </a:rPr>
              <a:t>吸引等のエアロゾルが発生する予測がつく処置を行う場合は上記</a:t>
            </a:r>
            <a:r>
              <a:rPr lang="en-US" altLang="ja-JP" sz="1600" dirty="0">
                <a:latin typeface="BIZ UDPゴシック" panose="020B0400000000000000" pitchFamily="50" charset="-128"/>
                <a:ea typeface="BIZ UDPゴシック" panose="020B0400000000000000" pitchFamily="50" charset="-128"/>
              </a:rPr>
              <a:t>3</a:t>
            </a:r>
            <a:r>
              <a:rPr lang="ja-JP" altLang="en-US" sz="1600" dirty="0">
                <a:latin typeface="BIZ UDPゴシック" panose="020B0400000000000000" pitchFamily="50" charset="-128"/>
                <a:ea typeface="BIZ UDPゴシック" panose="020B0400000000000000" pitchFamily="50" charset="-128"/>
              </a:rPr>
              <a:t>点に加え、</a:t>
            </a:r>
            <a:r>
              <a:rPr lang="en-US" altLang="ja-JP" sz="1600" dirty="0">
                <a:latin typeface="BIZ UDPゴシック" panose="020B0400000000000000" pitchFamily="50" charset="-128"/>
                <a:ea typeface="BIZ UDPゴシック" panose="020B0400000000000000" pitchFamily="50" charset="-128"/>
              </a:rPr>
              <a:t>N95</a:t>
            </a:r>
            <a:r>
              <a:rPr lang="ja-JP" altLang="en-US" sz="1600" dirty="0">
                <a:latin typeface="BIZ UDPゴシック" panose="020B0400000000000000" pitchFamily="50" charset="-128"/>
                <a:ea typeface="BIZ UDPゴシック" panose="020B0400000000000000" pitchFamily="50" charset="-128"/>
              </a:rPr>
              <a:t>マスク</a:t>
            </a:r>
            <a:endParaRPr lang="en-US" altLang="ja-JP" sz="1600" dirty="0">
              <a:latin typeface="BIZ UDPゴシック" panose="020B0400000000000000" pitchFamily="50" charset="-128"/>
              <a:ea typeface="BIZ UDPゴシック" panose="020B0400000000000000" pitchFamily="50" charset="-128"/>
            </a:endParaRPr>
          </a:p>
          <a:p>
            <a:pPr marL="0" indent="0">
              <a:buNone/>
            </a:pPr>
            <a:r>
              <a:rPr kumimoji="1" lang="ja-JP" altLang="en-US" sz="1600" dirty="0">
                <a:latin typeface="BIZ UDPゴシック" panose="020B0400000000000000" pitchFamily="50" charset="-128"/>
                <a:ea typeface="BIZ UDPゴシック" panose="020B0400000000000000" pitchFamily="50" charset="-128"/>
              </a:rPr>
              <a:t>　　　　着用にて患者対応とする。</a:t>
            </a:r>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ja-JP" altLang="en-US"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222007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110D6A-10E9-6BF6-6047-7813F6BEC639}"/>
              </a:ext>
            </a:extLst>
          </p:cNvPr>
          <p:cNvSpPr>
            <a:spLocks noGrp="1"/>
          </p:cNvSpPr>
          <p:nvPr>
            <p:ph type="title"/>
          </p:nvPr>
        </p:nvSpPr>
        <p:spPr>
          <a:xfrm>
            <a:off x="776006" y="301127"/>
            <a:ext cx="8596668" cy="514120"/>
          </a:xfrm>
        </p:spPr>
        <p:txBody>
          <a:bodyPr>
            <a:normAutofit fontScale="90000"/>
          </a:bodyPr>
          <a:lstStyle/>
          <a:p>
            <a:r>
              <a:rPr kumimoji="1" lang="en-US" altLang="ja-JP" sz="2800" dirty="0">
                <a:latin typeface="BIZ UDPゴシック" panose="020B0400000000000000" pitchFamily="50" charset="-128"/>
                <a:ea typeface="BIZ UDPゴシック" panose="020B0400000000000000" pitchFamily="50" charset="-128"/>
              </a:rPr>
              <a:t>6.</a:t>
            </a:r>
            <a:r>
              <a:rPr kumimoji="1" lang="ja-JP" altLang="en-US" sz="2800" dirty="0">
                <a:latin typeface="BIZ UDPゴシック" panose="020B0400000000000000" pitchFamily="50" charset="-128"/>
                <a:ea typeface="BIZ UDPゴシック" panose="020B0400000000000000" pitchFamily="50" charset="-128"/>
              </a:rPr>
              <a:t>フェーズ表の変更</a:t>
            </a:r>
          </a:p>
        </p:txBody>
      </p:sp>
      <p:pic>
        <p:nvPicPr>
          <p:cNvPr id="5" name="図 4">
            <a:extLst>
              <a:ext uri="{FF2B5EF4-FFF2-40B4-BE49-F238E27FC236}">
                <a16:creationId xmlns:a16="http://schemas.microsoft.com/office/drawing/2014/main" id="{2DEE80B0-752D-3FF4-4F86-81C43F15EC2F}"/>
              </a:ext>
            </a:extLst>
          </p:cNvPr>
          <p:cNvPicPr>
            <a:picLocks noChangeAspect="1"/>
          </p:cNvPicPr>
          <p:nvPr/>
        </p:nvPicPr>
        <p:blipFill rotWithShape="1">
          <a:blip r:embed="rId3"/>
          <a:srcRect b="14699"/>
          <a:stretch/>
        </p:blipFill>
        <p:spPr>
          <a:xfrm>
            <a:off x="496832" y="903382"/>
            <a:ext cx="9451399" cy="5849957"/>
          </a:xfrm>
          <a:prstGeom prst="rect">
            <a:avLst/>
          </a:prstGeom>
        </p:spPr>
      </p:pic>
    </p:spTree>
    <p:extLst>
      <p:ext uri="{BB962C8B-B14F-4D97-AF65-F5344CB8AC3E}">
        <p14:creationId xmlns:p14="http://schemas.microsoft.com/office/powerpoint/2010/main" val="3003609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3F1A9853-EBDC-9BE9-9BF2-04FB96D13F28}"/>
              </a:ext>
            </a:extLst>
          </p:cNvPr>
          <p:cNvPicPr>
            <a:picLocks noChangeAspect="1"/>
          </p:cNvPicPr>
          <p:nvPr/>
        </p:nvPicPr>
        <p:blipFill>
          <a:blip r:embed="rId3"/>
          <a:stretch>
            <a:fillRect/>
          </a:stretch>
        </p:blipFill>
        <p:spPr>
          <a:xfrm>
            <a:off x="1428061" y="343933"/>
            <a:ext cx="6934200" cy="5200650"/>
          </a:xfrm>
          <a:prstGeom prst="rect">
            <a:avLst/>
          </a:prstGeom>
        </p:spPr>
      </p:pic>
      <p:sp>
        <p:nvSpPr>
          <p:cNvPr id="3" name="テキスト ボックス 2">
            <a:extLst>
              <a:ext uri="{FF2B5EF4-FFF2-40B4-BE49-F238E27FC236}">
                <a16:creationId xmlns:a16="http://schemas.microsoft.com/office/drawing/2014/main" id="{5CE3F405-E26A-07EB-993D-EF870170240E}"/>
              </a:ext>
            </a:extLst>
          </p:cNvPr>
          <p:cNvSpPr txBox="1"/>
          <p:nvPr/>
        </p:nvSpPr>
        <p:spPr>
          <a:xfrm>
            <a:off x="1641513" y="4021156"/>
            <a:ext cx="7469436" cy="584775"/>
          </a:xfrm>
          <a:prstGeom prst="rect">
            <a:avLst/>
          </a:prstGeom>
          <a:noFill/>
        </p:spPr>
        <p:txBody>
          <a:bodyPr wrap="square" rtlCol="0">
            <a:spAutoFit/>
          </a:bodyPr>
          <a:lstStyle/>
          <a:p>
            <a:r>
              <a:rPr kumimoji="1" lang="ja-JP" altLang="en-US" sz="1600" dirty="0">
                <a:latin typeface="Microsoft YaHei UI" panose="020B0503020204020204" pitchFamily="34" charset="-122"/>
                <a:ea typeface="Microsoft YaHei UI" panose="020B0503020204020204" pitchFamily="34" charset="-122"/>
              </a:rPr>
              <a:t>ご質問等ございましたら、発表者までメールにてお問合せくださいませ。</a:t>
            </a:r>
            <a:endParaRPr kumimoji="1" lang="en-US" altLang="ja-JP" sz="1600" dirty="0">
              <a:latin typeface="Microsoft YaHei UI" panose="020B0503020204020204" pitchFamily="34" charset="-122"/>
              <a:ea typeface="Microsoft YaHei UI" panose="020B0503020204020204" pitchFamily="34" charset="-122"/>
            </a:endParaRPr>
          </a:p>
          <a:p>
            <a:r>
              <a:rPr kumimoji="1" lang="ja-JP" altLang="en-US" sz="1600" dirty="0">
                <a:latin typeface="Microsoft YaHei UI" panose="020B0503020204020204" pitchFamily="34" charset="-122"/>
                <a:ea typeface="Microsoft YaHei UI" panose="020B0503020204020204" pitchFamily="34" charset="-122"/>
              </a:rPr>
              <a:t>コロナ部会で確認ののち、お返事させていただきます。</a:t>
            </a:r>
          </a:p>
        </p:txBody>
      </p:sp>
    </p:spTree>
    <p:extLst>
      <p:ext uri="{BB962C8B-B14F-4D97-AF65-F5344CB8AC3E}">
        <p14:creationId xmlns:p14="http://schemas.microsoft.com/office/powerpoint/2010/main" val="860299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116135-EF36-2097-48EB-EDB2AD1C23B9}"/>
              </a:ext>
            </a:extLst>
          </p:cNvPr>
          <p:cNvSpPr>
            <a:spLocks noGrp="1"/>
          </p:cNvSpPr>
          <p:nvPr>
            <p:ph type="title"/>
          </p:nvPr>
        </p:nvSpPr>
        <p:spPr>
          <a:xfrm>
            <a:off x="3782115" y="297712"/>
            <a:ext cx="5403751" cy="623777"/>
          </a:xfrm>
        </p:spPr>
        <p:txBody>
          <a:bodyPr>
            <a:normAutofit fontScale="90000"/>
          </a:bodyPr>
          <a:lstStyle/>
          <a:p>
            <a:r>
              <a:rPr kumimoji="1" lang="ja-JP" altLang="en-US" dirty="0"/>
              <a:t>目次</a:t>
            </a:r>
          </a:p>
        </p:txBody>
      </p:sp>
      <p:sp>
        <p:nvSpPr>
          <p:cNvPr id="3" name="コンテンツ プレースホルダー 2">
            <a:extLst>
              <a:ext uri="{FF2B5EF4-FFF2-40B4-BE49-F238E27FC236}">
                <a16:creationId xmlns:a16="http://schemas.microsoft.com/office/drawing/2014/main" id="{A82FFA6B-E957-510A-76A3-D3AAE2AB919C}"/>
              </a:ext>
            </a:extLst>
          </p:cNvPr>
          <p:cNvSpPr>
            <a:spLocks noGrp="1"/>
          </p:cNvSpPr>
          <p:nvPr>
            <p:ph idx="1"/>
          </p:nvPr>
        </p:nvSpPr>
        <p:spPr>
          <a:xfrm>
            <a:off x="765468" y="921489"/>
            <a:ext cx="8596668" cy="6019138"/>
          </a:xfrm>
        </p:spPr>
        <p:txBody>
          <a:bodyPr>
            <a:normAutofit fontScale="55000" lnSpcReduction="20000"/>
          </a:bodyPr>
          <a:lstStyle/>
          <a:p>
            <a:pPr marL="0" indent="0">
              <a:buNone/>
            </a:pPr>
            <a:endParaRPr lang="en-US" altLang="ja-JP" dirty="0"/>
          </a:p>
          <a:p>
            <a:pPr marL="0" indent="0">
              <a:buNone/>
            </a:pPr>
            <a:r>
              <a:rPr kumimoji="1" lang="ja-JP" altLang="en-US" sz="3300" dirty="0">
                <a:solidFill>
                  <a:schemeClr val="accent1"/>
                </a:solidFill>
                <a:latin typeface="BIZ UDPゴシック" panose="020B0400000000000000" pitchFamily="50" charset="-128"/>
                <a:ea typeface="BIZ UDPゴシック" panose="020B0400000000000000" pitchFamily="50" charset="-128"/>
              </a:rPr>
              <a:t>▶</a:t>
            </a:r>
            <a:r>
              <a:rPr kumimoji="1" lang="ja-JP" altLang="en-US" sz="3300" dirty="0">
                <a:latin typeface="BIZ UDPゴシック" panose="020B0400000000000000" pitchFamily="50" charset="-128"/>
                <a:ea typeface="BIZ UDPゴシック" panose="020B0400000000000000" pitchFamily="50" charset="-128"/>
              </a:rPr>
              <a:t>　</a:t>
            </a:r>
            <a:r>
              <a:rPr kumimoji="1" lang="en-US" altLang="ja-JP" sz="3300" dirty="0">
                <a:latin typeface="BIZ UDPゴシック" panose="020B0400000000000000" pitchFamily="50" charset="-128"/>
                <a:ea typeface="BIZ UDPゴシック" panose="020B0400000000000000" pitchFamily="50" charset="-128"/>
              </a:rPr>
              <a:t>1</a:t>
            </a:r>
            <a:r>
              <a:rPr kumimoji="1" lang="ja-JP" altLang="en-US" sz="3300" dirty="0">
                <a:latin typeface="BIZ UDPゴシック" panose="020B0400000000000000" pitchFamily="50" charset="-128"/>
                <a:ea typeface="BIZ UDPゴシック" panose="020B0400000000000000" pitchFamily="50" charset="-128"/>
              </a:rPr>
              <a:t>　５類移行後の対応変更に関しての当院の考え</a:t>
            </a:r>
            <a:endParaRPr kumimoji="1"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latin typeface="BIZ UDPゴシック" panose="020B0400000000000000" pitchFamily="50" charset="-128"/>
                <a:ea typeface="BIZ UDPゴシック" panose="020B0400000000000000" pitchFamily="50" charset="-128"/>
              </a:rPr>
              <a:t>感染者の療養期間</a:t>
            </a: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a:t>
            </a:r>
            <a:r>
              <a:rPr lang="ja-JP" altLang="en-US" sz="3300" dirty="0">
                <a:solidFill>
                  <a:schemeClr val="tx1"/>
                </a:solidFill>
                <a:latin typeface="BIZ UDPゴシック" panose="020B0400000000000000" pitchFamily="50" charset="-128"/>
                <a:ea typeface="BIZ UDPゴシック" panose="020B0400000000000000" pitchFamily="50" charset="-128"/>
              </a:rPr>
              <a:t>濃厚接触者の考え方</a:t>
            </a:r>
            <a:endParaRPr lang="en-US" altLang="ja-JP" sz="3300" dirty="0">
              <a:solidFill>
                <a:schemeClr val="tx1"/>
              </a:solidFill>
              <a:latin typeface="BIZ UDPゴシック" panose="020B0400000000000000" pitchFamily="50" charset="-128"/>
              <a:ea typeface="BIZ UDPゴシック" panose="020B0400000000000000" pitchFamily="50" charset="-128"/>
            </a:endParaRPr>
          </a:p>
          <a:p>
            <a:pPr marL="0" indent="0">
              <a:buNone/>
            </a:pP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solidFill>
                  <a:schemeClr val="tx1"/>
                </a:solidFill>
                <a:latin typeface="BIZ UDPゴシック" panose="020B0400000000000000" pitchFamily="50" charset="-128"/>
                <a:ea typeface="BIZ UDPゴシック" panose="020B0400000000000000" pitchFamily="50" charset="-128"/>
              </a:rPr>
              <a:t>検査体制について</a:t>
            </a:r>
            <a:endParaRPr lang="en-US" altLang="ja-JP" sz="3300" dirty="0">
              <a:solidFill>
                <a:schemeClr val="tx1"/>
              </a:solidFill>
              <a:latin typeface="BIZ UDPゴシック" panose="020B0400000000000000" pitchFamily="50" charset="-128"/>
              <a:ea typeface="BIZ UDPゴシック" panose="020B0400000000000000" pitchFamily="50" charset="-128"/>
            </a:endParaRPr>
          </a:p>
          <a:p>
            <a:pPr marL="0" indent="0">
              <a:buNone/>
            </a:pP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solidFill>
                  <a:schemeClr val="accent1"/>
                </a:solidFill>
                <a:latin typeface="BIZ UDPゴシック" panose="020B0400000000000000" pitchFamily="50" charset="-128"/>
                <a:ea typeface="BIZ UDPゴシック" panose="020B0400000000000000" pitchFamily="50" charset="-128"/>
              </a:rPr>
              <a:t>▶</a:t>
            </a:r>
            <a:r>
              <a:rPr lang="ja-JP" altLang="en-US" sz="3300" dirty="0">
                <a:latin typeface="BIZ UDPゴシック" panose="020B0400000000000000" pitchFamily="50" charset="-128"/>
                <a:ea typeface="BIZ UDPゴシック" panose="020B0400000000000000" pitchFamily="50" charset="-128"/>
              </a:rPr>
              <a:t>　</a:t>
            </a:r>
            <a:r>
              <a:rPr lang="en-US" altLang="ja-JP" sz="3300" dirty="0">
                <a:latin typeface="BIZ UDPゴシック" panose="020B0400000000000000" pitchFamily="50" charset="-128"/>
                <a:ea typeface="BIZ UDPゴシック" panose="020B0400000000000000" pitchFamily="50" charset="-128"/>
              </a:rPr>
              <a:t>2</a:t>
            </a:r>
            <a:r>
              <a:rPr lang="ja-JP" altLang="en-US" sz="3300" dirty="0">
                <a:latin typeface="BIZ UDPゴシック" panose="020B0400000000000000" pitchFamily="50" charset="-128"/>
                <a:ea typeface="BIZ UDPゴシック" panose="020B0400000000000000" pitchFamily="50" charset="-128"/>
              </a:rPr>
              <a:t>　職員の勤務や検査に関して　</a:t>
            </a: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latin typeface="BIZ UDPゴシック" panose="020B0400000000000000" pitchFamily="50" charset="-128"/>
                <a:ea typeface="BIZ UDPゴシック" panose="020B0400000000000000" pitchFamily="50" charset="-128"/>
              </a:rPr>
              <a:t>職員が感染した場合の療養期間</a:t>
            </a: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solidFill>
                  <a:schemeClr val="tx1"/>
                </a:solidFill>
                <a:latin typeface="BIZ UDPゴシック" panose="020B0400000000000000" pitchFamily="50" charset="-128"/>
                <a:ea typeface="BIZ UDPゴシック" panose="020B0400000000000000" pitchFamily="50" charset="-128"/>
              </a:rPr>
              <a:t>家族・その他が感染した場合</a:t>
            </a:r>
            <a:endParaRPr lang="en-US" altLang="ja-JP" sz="3300" dirty="0">
              <a:solidFill>
                <a:schemeClr val="tx1"/>
              </a:solidFill>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solidFill>
                  <a:schemeClr val="accent1"/>
                </a:solidFill>
                <a:latin typeface="BIZ UDPゴシック" panose="020B0400000000000000" pitchFamily="50" charset="-128"/>
                <a:ea typeface="BIZ UDPゴシック" panose="020B0400000000000000" pitchFamily="50" charset="-128"/>
              </a:rPr>
              <a:t>▶</a:t>
            </a:r>
            <a:r>
              <a:rPr lang="ja-JP" altLang="en-US" sz="3300" dirty="0">
                <a:latin typeface="BIZ UDPゴシック" panose="020B0400000000000000" pitchFamily="50" charset="-128"/>
                <a:ea typeface="BIZ UDPゴシック" panose="020B0400000000000000" pitchFamily="50" charset="-128"/>
              </a:rPr>
              <a:t>　</a:t>
            </a:r>
            <a:r>
              <a:rPr lang="en-US" altLang="ja-JP" sz="3300" dirty="0">
                <a:latin typeface="BIZ UDPゴシック" panose="020B0400000000000000" pitchFamily="50" charset="-128"/>
                <a:ea typeface="BIZ UDPゴシック" panose="020B0400000000000000" pitchFamily="50" charset="-128"/>
              </a:rPr>
              <a:t>3</a:t>
            </a:r>
            <a:r>
              <a:rPr lang="ja-JP" altLang="en-US" sz="3300" dirty="0">
                <a:latin typeface="BIZ UDPゴシック" panose="020B0400000000000000" pitchFamily="50" charset="-128"/>
                <a:ea typeface="BIZ UDPゴシック" panose="020B0400000000000000" pitchFamily="50" charset="-128"/>
              </a:rPr>
              <a:t>　患者の取り扱いについて</a:t>
            </a: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solidFill>
                  <a:schemeClr val="tx1"/>
                </a:solidFill>
                <a:latin typeface="BIZ UDPゴシック" panose="020B0400000000000000" pitchFamily="50" charset="-128"/>
                <a:ea typeface="BIZ UDPゴシック" panose="020B0400000000000000" pitchFamily="50" charset="-128"/>
              </a:rPr>
              <a:t>入院に関して</a:t>
            </a:r>
            <a:endParaRPr lang="en-US" altLang="ja-JP" sz="3300" dirty="0">
              <a:solidFill>
                <a:schemeClr val="tx1"/>
              </a:solidFill>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solidFill>
                  <a:schemeClr val="tx1"/>
                </a:solidFill>
                <a:latin typeface="BIZ UDPゴシック" panose="020B0400000000000000" pitchFamily="50" charset="-128"/>
                <a:ea typeface="BIZ UDPゴシック" panose="020B0400000000000000" pitchFamily="50" charset="-128"/>
              </a:rPr>
              <a:t>入院患者が感染した場合</a:t>
            </a:r>
            <a:endParaRPr lang="en-US" altLang="ja-JP" sz="3300" dirty="0">
              <a:solidFill>
                <a:schemeClr val="tx1"/>
              </a:solidFill>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solidFill>
                  <a:schemeClr val="tx1"/>
                </a:solidFill>
                <a:latin typeface="BIZ UDPゴシック" panose="020B0400000000000000" pitchFamily="50" charset="-128"/>
                <a:ea typeface="BIZ UDPゴシック" panose="020B0400000000000000" pitchFamily="50" charset="-128"/>
              </a:rPr>
              <a:t>検査体制</a:t>
            </a:r>
            <a:endParaRPr lang="en-US" altLang="ja-JP" sz="3300" dirty="0">
              <a:solidFill>
                <a:schemeClr val="tx1"/>
              </a:solidFill>
              <a:latin typeface="BIZ UDPゴシック" panose="020B0400000000000000" pitchFamily="50" charset="-128"/>
              <a:ea typeface="BIZ UDPゴシック" panose="020B0400000000000000" pitchFamily="50" charset="-128"/>
            </a:endParaRPr>
          </a:p>
          <a:p>
            <a:pPr marL="0" indent="0">
              <a:buNone/>
            </a:pPr>
            <a:r>
              <a:rPr lang="ja-JP" altLang="en-US" sz="3300" dirty="0">
                <a:latin typeface="BIZ UDPゴシック" panose="020B0400000000000000" pitchFamily="50" charset="-128"/>
                <a:ea typeface="BIZ UDPゴシック" panose="020B0400000000000000" pitchFamily="50" charset="-128"/>
              </a:rPr>
              <a:t>　　　　</a:t>
            </a:r>
            <a:r>
              <a:rPr lang="ja-JP" altLang="en-US" sz="3300" dirty="0">
                <a:solidFill>
                  <a:schemeClr val="accent1"/>
                </a:solidFill>
                <a:latin typeface="BIZ UDPゴシック" panose="020B0400000000000000" pitchFamily="50" charset="-128"/>
                <a:ea typeface="BIZ UDPゴシック" panose="020B0400000000000000" pitchFamily="50" charset="-128"/>
              </a:rPr>
              <a:t> ◆</a:t>
            </a:r>
            <a:r>
              <a:rPr lang="ja-JP" altLang="en-US" sz="3300" dirty="0">
                <a:latin typeface="BIZ UDPゴシック" panose="020B0400000000000000" pitchFamily="50" charset="-128"/>
                <a:ea typeface="BIZ UDPゴシック" panose="020B0400000000000000" pitchFamily="50" charset="-128"/>
              </a:rPr>
              <a:t>フェーズについて</a:t>
            </a:r>
            <a:endParaRPr lang="en-US" altLang="ja-JP" sz="3300" dirty="0">
              <a:latin typeface="BIZ UDPゴシック" panose="020B0400000000000000" pitchFamily="50" charset="-128"/>
              <a:ea typeface="BIZ UDPゴシック" panose="020B0400000000000000" pitchFamily="50" charset="-128"/>
            </a:endParaRPr>
          </a:p>
          <a:p>
            <a:pPr marL="0" indent="0">
              <a:buNone/>
            </a:pPr>
            <a:endParaRPr lang="en-US" altLang="ja-JP" sz="3300" dirty="0">
              <a:latin typeface="BIZ UDPゴシック" panose="020B0400000000000000" pitchFamily="50" charset="-128"/>
              <a:ea typeface="BIZ UDPゴシック" panose="020B0400000000000000" pitchFamily="50" charset="-128"/>
            </a:endParaRPr>
          </a:p>
          <a:p>
            <a:pPr marL="0" indent="0">
              <a:buNone/>
            </a:pPr>
            <a:r>
              <a:rPr lang="ja-JP" altLang="en-US" sz="3300" dirty="0">
                <a:solidFill>
                  <a:schemeClr val="accent1"/>
                </a:solidFill>
                <a:latin typeface="BIZ UDPゴシック" panose="020B0400000000000000" pitchFamily="50" charset="-128"/>
                <a:ea typeface="BIZ UDPゴシック" panose="020B0400000000000000" pitchFamily="50" charset="-128"/>
              </a:rPr>
              <a:t>▶</a:t>
            </a:r>
            <a:r>
              <a:rPr lang="ja-JP" altLang="en-US" sz="3300" dirty="0">
                <a:latin typeface="BIZ UDPゴシック" panose="020B0400000000000000" pitchFamily="50" charset="-128"/>
                <a:ea typeface="BIZ UDPゴシック" panose="020B0400000000000000" pitchFamily="50" charset="-128"/>
              </a:rPr>
              <a:t>　</a:t>
            </a:r>
            <a:r>
              <a:rPr lang="en-US" altLang="ja-JP" sz="3300" dirty="0">
                <a:latin typeface="BIZ UDPゴシック" panose="020B0400000000000000" pitchFamily="50" charset="-128"/>
                <a:ea typeface="BIZ UDPゴシック" panose="020B0400000000000000" pitchFamily="50" charset="-128"/>
              </a:rPr>
              <a:t>4</a:t>
            </a:r>
            <a:r>
              <a:rPr lang="ja-JP" altLang="en-US" sz="3300" dirty="0">
                <a:latin typeface="BIZ UDPゴシック" panose="020B0400000000000000" pitchFamily="50" charset="-128"/>
                <a:ea typeface="BIZ UDPゴシック" panose="020B0400000000000000" pitchFamily="50" charset="-128"/>
              </a:rPr>
              <a:t>　全般の相談窓口・報告相談　</a:t>
            </a:r>
            <a:endParaRPr lang="en-US" altLang="ja-JP" sz="33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689281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2AADB1-3CE7-4AAC-148F-AF67B650B856}"/>
              </a:ext>
            </a:extLst>
          </p:cNvPr>
          <p:cNvSpPr>
            <a:spLocks noGrp="1"/>
          </p:cNvSpPr>
          <p:nvPr>
            <p:ph type="title"/>
          </p:nvPr>
        </p:nvSpPr>
        <p:spPr>
          <a:xfrm>
            <a:off x="688350" y="135876"/>
            <a:ext cx="9469201" cy="602255"/>
          </a:xfrm>
        </p:spPr>
        <p:txBody>
          <a:bodyPr>
            <a:normAutofit fontScale="90000"/>
          </a:bodyPr>
          <a:lstStyle/>
          <a:p>
            <a:r>
              <a:rPr kumimoji="1" lang="en-US" altLang="ja-JP" sz="3200" dirty="0"/>
              <a:t>1.</a:t>
            </a:r>
            <a:r>
              <a:rPr kumimoji="1" lang="ja-JP" altLang="en-US" sz="3200" dirty="0"/>
              <a:t>５類移行後の対応変更に関しての当院の考え（</a:t>
            </a:r>
            <a:r>
              <a:rPr kumimoji="1" lang="en-US" altLang="ja-JP" sz="3200" dirty="0"/>
              <a:t>1</a:t>
            </a:r>
            <a:r>
              <a:rPr kumimoji="1" lang="ja-JP" altLang="en-US" sz="3200" dirty="0"/>
              <a:t>）</a:t>
            </a:r>
          </a:p>
        </p:txBody>
      </p:sp>
      <p:sp>
        <p:nvSpPr>
          <p:cNvPr id="3" name="コンテンツ プレースホルダー 2">
            <a:extLst>
              <a:ext uri="{FF2B5EF4-FFF2-40B4-BE49-F238E27FC236}">
                <a16:creationId xmlns:a16="http://schemas.microsoft.com/office/drawing/2014/main" id="{039CF5F3-4AF7-B266-B010-8E822C0916F9}"/>
              </a:ext>
            </a:extLst>
          </p:cNvPr>
          <p:cNvSpPr>
            <a:spLocks noGrp="1"/>
          </p:cNvSpPr>
          <p:nvPr>
            <p:ph idx="1"/>
          </p:nvPr>
        </p:nvSpPr>
        <p:spPr>
          <a:xfrm>
            <a:off x="0" y="738131"/>
            <a:ext cx="11617491" cy="6119869"/>
          </a:xfrm>
          <a:ln>
            <a:solidFill>
              <a:schemeClr val="tx1"/>
            </a:solidFill>
          </a:ln>
        </p:spPr>
        <p:txBody>
          <a:bodyPr>
            <a:normAutofit fontScale="47500" lnSpcReduction="20000"/>
          </a:bodyPr>
          <a:lstStyle/>
          <a:p>
            <a:pPr marL="0" indent="0">
              <a:buNone/>
            </a:pPr>
            <a:r>
              <a:rPr kumimoji="1" lang="ja-JP" altLang="en-US" sz="3400" b="1" dirty="0">
                <a:latin typeface="BIZ UDPゴシック" panose="020B0400000000000000" pitchFamily="50" charset="-128"/>
                <a:ea typeface="BIZ UDPゴシック" panose="020B0400000000000000" pitchFamily="50" charset="-128"/>
              </a:rPr>
              <a:t>令和５年４月１４日　加藤大臣会見概要</a:t>
            </a:r>
          </a:p>
          <a:p>
            <a:pPr marL="0" indent="0">
              <a:buNone/>
            </a:pPr>
            <a:r>
              <a:rPr kumimoji="1" lang="ja-JP" altLang="en-US" sz="3400" dirty="0">
                <a:latin typeface="BIZ UDPゴシック" panose="020B0400000000000000" pitchFamily="50" charset="-128"/>
                <a:ea typeface="BIZ UDPゴシック" panose="020B0400000000000000" pitchFamily="50" charset="-128"/>
              </a:rPr>
              <a:t>　　　・季節性インフルエンザと同様個人の判断に委ねられることとなる</a:t>
            </a:r>
          </a:p>
          <a:p>
            <a:pPr marL="0" indent="0">
              <a:buNone/>
            </a:pPr>
            <a:r>
              <a:rPr kumimoji="1"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発症後５日を経過するまで外出を控えていただくことを推奨</a:t>
            </a:r>
          </a:p>
          <a:p>
            <a:pPr marL="0" indent="0">
              <a:buNone/>
            </a:pPr>
            <a:r>
              <a:rPr kumimoji="1"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症状軽快から</a:t>
            </a:r>
            <a:r>
              <a:rPr kumimoji="1" lang="en-US" altLang="ja-JP" sz="3400" dirty="0">
                <a:highlight>
                  <a:srgbClr val="00FFFF"/>
                </a:highlight>
                <a:latin typeface="BIZ UDPゴシック" panose="020B0400000000000000" pitchFamily="50" charset="-128"/>
                <a:ea typeface="BIZ UDPゴシック" panose="020B0400000000000000" pitchFamily="50" charset="-128"/>
              </a:rPr>
              <a:t>24</a:t>
            </a:r>
            <a:r>
              <a:rPr kumimoji="1" lang="ja-JP" altLang="en-US" sz="3400" dirty="0">
                <a:highlight>
                  <a:srgbClr val="00FFFF"/>
                </a:highlight>
                <a:latin typeface="BIZ UDPゴシック" panose="020B0400000000000000" pitchFamily="50" charset="-128"/>
                <a:ea typeface="BIZ UDPゴシック" panose="020B0400000000000000" pitchFamily="50" charset="-128"/>
              </a:rPr>
              <a:t>時間経過するまでは外出を控えること、また</a:t>
            </a:r>
            <a:r>
              <a:rPr kumimoji="1" lang="en-US" altLang="ja-JP" sz="3400" dirty="0">
                <a:highlight>
                  <a:srgbClr val="00FFFF"/>
                </a:highlight>
                <a:latin typeface="BIZ UDPゴシック" panose="020B0400000000000000" pitchFamily="50" charset="-128"/>
                <a:ea typeface="BIZ UDPゴシック" panose="020B0400000000000000" pitchFamily="50" charset="-128"/>
              </a:rPr>
              <a:t>10</a:t>
            </a:r>
            <a:r>
              <a:rPr kumimoji="1" lang="ja-JP" altLang="en-US" sz="3400" dirty="0">
                <a:highlight>
                  <a:srgbClr val="00FFFF"/>
                </a:highlight>
                <a:latin typeface="BIZ UDPゴシック" panose="020B0400000000000000" pitchFamily="50" charset="-128"/>
                <a:ea typeface="BIZ UDPゴシック" panose="020B0400000000000000" pitchFamily="50" charset="-128"/>
              </a:rPr>
              <a:t>日が経過するまではマスク着用やハイリスク者との</a:t>
            </a:r>
            <a:endParaRPr kumimoji="1" lang="en-US" altLang="ja-JP" sz="3400" dirty="0">
              <a:highlight>
                <a:srgbClr val="00FFFF"/>
              </a:highlight>
              <a:latin typeface="BIZ UDPゴシック" panose="020B0400000000000000" pitchFamily="50" charset="-128"/>
              <a:ea typeface="BIZ UDPゴシック" panose="020B0400000000000000" pitchFamily="50" charset="-128"/>
            </a:endParaRPr>
          </a:p>
          <a:p>
            <a:pPr marL="0" indent="0">
              <a:buNone/>
            </a:pPr>
            <a:r>
              <a:rPr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接触は控えることを推奨</a:t>
            </a:r>
          </a:p>
          <a:p>
            <a:pPr marL="0" indent="0">
              <a:buNone/>
            </a:pPr>
            <a:r>
              <a:rPr kumimoji="1" lang="ja-JP" altLang="en-US" sz="3400" dirty="0">
                <a:latin typeface="BIZ UDPゴシック" panose="020B0400000000000000" pitchFamily="50" charset="-128"/>
                <a:ea typeface="BIZ UDPゴシック" panose="020B0400000000000000" pitchFamily="50" charset="-128"/>
              </a:rPr>
              <a:t>　　　・無症状も有症状と同様とする</a:t>
            </a:r>
          </a:p>
          <a:p>
            <a:pPr marL="0" indent="0">
              <a:buNone/>
            </a:pPr>
            <a:r>
              <a:rPr kumimoji="1"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医療機関や高齢者施設については重症化リスクの高い方が多いことより、施設の管理者が従事者の就業制限について</a:t>
            </a:r>
            <a:endParaRPr kumimoji="1" lang="en-US" altLang="ja-JP" sz="3400" dirty="0">
              <a:highlight>
                <a:srgbClr val="00FFFF"/>
              </a:highlight>
              <a:latin typeface="BIZ UDPゴシック" panose="020B0400000000000000" pitchFamily="50" charset="-128"/>
              <a:ea typeface="BIZ UDPゴシック" panose="020B0400000000000000" pitchFamily="50" charset="-128"/>
            </a:endParaRPr>
          </a:p>
          <a:p>
            <a:pPr marL="0" indent="0">
              <a:buNone/>
            </a:pPr>
            <a:r>
              <a:rPr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判断を行う</a:t>
            </a:r>
          </a:p>
          <a:p>
            <a:pPr marL="0" indent="0">
              <a:buNone/>
            </a:pPr>
            <a:r>
              <a:rPr kumimoji="1" lang="ja-JP" altLang="en-US" sz="3400" dirty="0">
                <a:latin typeface="BIZ UDPゴシック" panose="020B0400000000000000" pitchFamily="50" charset="-128"/>
                <a:ea typeface="BIZ UDPゴシック" panose="020B0400000000000000" pitchFamily="50" charset="-128"/>
              </a:rPr>
              <a:t>　　　・感染者数については、毎週金曜日に定点医療機関から報告のあった前週の月曜日から日曜日までの患者数の報告となる</a:t>
            </a:r>
          </a:p>
          <a:p>
            <a:pPr marL="0" indent="0">
              <a:buNone/>
            </a:pPr>
            <a:endParaRPr kumimoji="1" lang="en-US" altLang="ja-JP" sz="3400" b="1" dirty="0">
              <a:latin typeface="BIZ UDPゴシック" panose="020B0400000000000000" pitchFamily="50" charset="-128"/>
              <a:ea typeface="BIZ UDPゴシック" panose="020B0400000000000000" pitchFamily="50" charset="-128"/>
            </a:endParaRPr>
          </a:p>
          <a:p>
            <a:pPr marL="0" indent="0">
              <a:buNone/>
            </a:pPr>
            <a:r>
              <a:rPr kumimoji="1" lang="ja-JP" altLang="en-US" sz="3400" b="1" dirty="0">
                <a:latin typeface="BIZ UDPゴシック" panose="020B0400000000000000" pitchFamily="50" charset="-128"/>
                <a:ea typeface="BIZ UDPゴシック" panose="020B0400000000000000" pitchFamily="50" charset="-128"/>
              </a:rPr>
              <a:t>厚生労働省より</a:t>
            </a:r>
            <a:r>
              <a:rPr kumimoji="1" lang="en-US" altLang="ja-JP" sz="3400" b="1" dirty="0">
                <a:latin typeface="BIZ UDPゴシック" panose="020B0400000000000000" pitchFamily="50" charset="-128"/>
                <a:ea typeface="BIZ UDPゴシック" panose="020B0400000000000000" pitchFamily="50" charset="-128"/>
              </a:rPr>
              <a:t>5</a:t>
            </a:r>
            <a:r>
              <a:rPr kumimoji="1" lang="ja-JP" altLang="en-US" sz="3400" b="1" dirty="0">
                <a:latin typeface="BIZ UDPゴシック" panose="020B0400000000000000" pitchFamily="50" charset="-128"/>
                <a:ea typeface="BIZ UDPゴシック" panose="020B0400000000000000" pitchFamily="50" charset="-128"/>
              </a:rPr>
              <a:t>月</a:t>
            </a:r>
            <a:r>
              <a:rPr kumimoji="1" lang="en-US" altLang="ja-JP" sz="3400" b="1" dirty="0">
                <a:latin typeface="BIZ UDPゴシック" panose="020B0400000000000000" pitchFamily="50" charset="-128"/>
                <a:ea typeface="BIZ UDPゴシック" panose="020B0400000000000000" pitchFamily="50" charset="-128"/>
              </a:rPr>
              <a:t>8</a:t>
            </a:r>
            <a:r>
              <a:rPr kumimoji="1" lang="ja-JP" altLang="en-US" sz="3400" b="1" dirty="0">
                <a:latin typeface="BIZ UDPゴシック" panose="020B0400000000000000" pitchFamily="50" charset="-128"/>
                <a:ea typeface="BIZ UDPゴシック" panose="020B0400000000000000" pitchFamily="50" charset="-128"/>
              </a:rPr>
              <a:t>日以降の取り扱いについてより抜粋</a:t>
            </a:r>
          </a:p>
          <a:p>
            <a:pPr marL="0" indent="0">
              <a:buNone/>
            </a:pPr>
            <a:r>
              <a:rPr kumimoji="1" lang="ja-JP" altLang="en-US" sz="3400" dirty="0">
                <a:latin typeface="BIZ UDPゴシック" panose="020B0400000000000000" pitchFamily="50" charset="-128"/>
                <a:ea typeface="BIZ UDPゴシック" panose="020B0400000000000000" pitchFamily="50" charset="-128"/>
              </a:rPr>
              <a:t>　　　・外出を控えることが推奨される期間</a:t>
            </a:r>
          </a:p>
          <a:p>
            <a:pPr marL="0" indent="0">
              <a:buNone/>
            </a:pPr>
            <a:r>
              <a:rPr kumimoji="1"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発症日を</a:t>
            </a:r>
            <a:r>
              <a:rPr kumimoji="1" lang="en-US" altLang="ja-JP" sz="3400" dirty="0">
                <a:highlight>
                  <a:srgbClr val="00FFFF"/>
                </a:highlight>
                <a:latin typeface="BIZ UDPゴシック" panose="020B0400000000000000" pitchFamily="50" charset="-128"/>
                <a:ea typeface="BIZ UDPゴシック" panose="020B0400000000000000" pitchFamily="50" charset="-128"/>
              </a:rPr>
              <a:t>0</a:t>
            </a:r>
            <a:r>
              <a:rPr kumimoji="1" lang="ja-JP" altLang="en-US" sz="3400" dirty="0">
                <a:highlight>
                  <a:srgbClr val="00FFFF"/>
                </a:highlight>
                <a:latin typeface="BIZ UDPゴシック" panose="020B0400000000000000" pitchFamily="50" charset="-128"/>
                <a:ea typeface="BIZ UDPゴシック" panose="020B0400000000000000" pitchFamily="50" charset="-128"/>
              </a:rPr>
              <a:t>日目として</a:t>
            </a:r>
            <a:r>
              <a:rPr kumimoji="1" lang="en-US" altLang="ja-JP" sz="3400" dirty="0">
                <a:highlight>
                  <a:srgbClr val="00FFFF"/>
                </a:highlight>
                <a:latin typeface="BIZ UDPゴシック" panose="020B0400000000000000" pitchFamily="50" charset="-128"/>
                <a:ea typeface="BIZ UDPゴシック" panose="020B0400000000000000" pitchFamily="50" charset="-128"/>
              </a:rPr>
              <a:t>5</a:t>
            </a:r>
            <a:r>
              <a:rPr kumimoji="1" lang="ja-JP" altLang="en-US" sz="3400" dirty="0">
                <a:highlight>
                  <a:srgbClr val="00FFFF"/>
                </a:highlight>
                <a:latin typeface="BIZ UDPゴシック" panose="020B0400000000000000" pitchFamily="50" charset="-128"/>
                <a:ea typeface="BIZ UDPゴシック" panose="020B0400000000000000" pitchFamily="50" charset="-128"/>
              </a:rPr>
              <a:t>日間は外出を控えること、かつ、</a:t>
            </a:r>
            <a:r>
              <a:rPr kumimoji="1" lang="en-US" altLang="ja-JP" sz="3400" dirty="0">
                <a:highlight>
                  <a:srgbClr val="00FFFF"/>
                </a:highlight>
                <a:latin typeface="BIZ UDPゴシック" panose="020B0400000000000000" pitchFamily="50" charset="-128"/>
                <a:ea typeface="BIZ UDPゴシック" panose="020B0400000000000000" pitchFamily="50" charset="-128"/>
              </a:rPr>
              <a:t>5</a:t>
            </a:r>
            <a:r>
              <a:rPr kumimoji="1" lang="ja-JP" altLang="en-US" sz="3400" dirty="0">
                <a:highlight>
                  <a:srgbClr val="00FFFF"/>
                </a:highlight>
                <a:latin typeface="BIZ UDPゴシック" panose="020B0400000000000000" pitchFamily="50" charset="-128"/>
                <a:ea typeface="BIZ UDPゴシック" panose="020B0400000000000000" pitchFamily="50" charset="-128"/>
              </a:rPr>
              <a:t>日目に症状が続いた場合は、熱が下がり、痰や喉の痛み</a:t>
            </a:r>
            <a:endParaRPr kumimoji="1" lang="en-US" altLang="ja-JP" sz="3400" dirty="0">
              <a:highlight>
                <a:srgbClr val="00FFFF"/>
              </a:highlight>
              <a:latin typeface="BIZ UDPゴシック" panose="020B0400000000000000" pitchFamily="50" charset="-128"/>
              <a:ea typeface="BIZ UDPゴシック" panose="020B0400000000000000" pitchFamily="50" charset="-128"/>
            </a:endParaRPr>
          </a:p>
          <a:p>
            <a:pPr marL="0" indent="0">
              <a:buNone/>
            </a:pPr>
            <a:r>
              <a:rPr lang="ja-JP" altLang="en-US" sz="3400" dirty="0">
                <a:latin typeface="BIZ UDPゴシック" panose="020B0400000000000000" pitchFamily="50" charset="-128"/>
                <a:ea typeface="BIZ UDPゴシック" panose="020B0400000000000000" pitchFamily="50" charset="-128"/>
              </a:rPr>
              <a:t>　　　　</a:t>
            </a:r>
            <a:r>
              <a:rPr kumimoji="1" lang="ja-JP" altLang="en-US" sz="3400" dirty="0">
                <a:highlight>
                  <a:srgbClr val="00FFFF"/>
                </a:highlight>
                <a:latin typeface="BIZ UDPゴシック" panose="020B0400000000000000" pitchFamily="50" charset="-128"/>
                <a:ea typeface="BIZ UDPゴシック" panose="020B0400000000000000" pitchFamily="50" charset="-128"/>
              </a:rPr>
              <a:t>などの症状が軽快して</a:t>
            </a:r>
            <a:r>
              <a:rPr kumimoji="1" lang="en-US" altLang="ja-JP" sz="3400" dirty="0">
                <a:highlight>
                  <a:srgbClr val="00FFFF"/>
                </a:highlight>
                <a:latin typeface="BIZ UDPゴシック" panose="020B0400000000000000" pitchFamily="50" charset="-128"/>
                <a:ea typeface="BIZ UDPゴシック" panose="020B0400000000000000" pitchFamily="50" charset="-128"/>
              </a:rPr>
              <a:t>24</a:t>
            </a:r>
            <a:r>
              <a:rPr kumimoji="1" lang="ja-JP" altLang="en-US" sz="3400" dirty="0">
                <a:highlight>
                  <a:srgbClr val="00FFFF"/>
                </a:highlight>
                <a:latin typeface="BIZ UDPゴシック" panose="020B0400000000000000" pitchFamily="50" charset="-128"/>
                <a:ea typeface="BIZ UDPゴシック" panose="020B0400000000000000" pitchFamily="50" charset="-128"/>
              </a:rPr>
              <a:t>時間程度が経過するまでは、外出を控え様子を見ることが推</a:t>
            </a:r>
            <a:r>
              <a:rPr kumimoji="1" lang="ja-JP" altLang="en-US" sz="3400" dirty="0">
                <a:latin typeface="BIZ UDPゴシック" panose="020B0400000000000000" pitchFamily="50" charset="-128"/>
                <a:ea typeface="BIZ UDPゴシック" panose="020B0400000000000000" pitchFamily="50" charset="-128"/>
              </a:rPr>
              <a:t>奨されます。</a:t>
            </a:r>
          </a:p>
          <a:p>
            <a:pPr marL="0" indent="0">
              <a:buNone/>
            </a:pPr>
            <a:r>
              <a:rPr kumimoji="1" lang="ja-JP" altLang="en-US" sz="3400" dirty="0">
                <a:latin typeface="BIZ UDPゴシック" panose="020B0400000000000000" pitchFamily="50" charset="-128"/>
                <a:ea typeface="BIZ UDPゴシック" panose="020B0400000000000000" pitchFamily="50" charset="-128"/>
              </a:rPr>
              <a:t>　　　・周りの人への配慮</a:t>
            </a:r>
          </a:p>
          <a:p>
            <a:pPr marL="0" indent="0">
              <a:buNone/>
            </a:pPr>
            <a:r>
              <a:rPr kumimoji="1" lang="ja-JP" altLang="en-US" sz="3400" dirty="0">
                <a:latin typeface="BIZ UDPゴシック" panose="020B0400000000000000" pitchFamily="50" charset="-128"/>
                <a:ea typeface="BIZ UDPゴシック" panose="020B0400000000000000" pitchFamily="50" charset="-128"/>
              </a:rPr>
              <a:t>　　　　</a:t>
            </a:r>
            <a:r>
              <a:rPr kumimoji="1" lang="en-US" altLang="ja-JP" sz="3400" dirty="0">
                <a:highlight>
                  <a:srgbClr val="00FFFF"/>
                </a:highlight>
                <a:latin typeface="BIZ UDPゴシック" panose="020B0400000000000000" pitchFamily="50" charset="-128"/>
                <a:ea typeface="BIZ UDPゴシック" panose="020B0400000000000000" pitchFamily="50" charset="-128"/>
              </a:rPr>
              <a:t>10</a:t>
            </a:r>
            <a:r>
              <a:rPr kumimoji="1" lang="ja-JP" altLang="en-US" sz="3400" dirty="0">
                <a:highlight>
                  <a:srgbClr val="00FFFF"/>
                </a:highlight>
                <a:latin typeface="BIZ UDPゴシック" panose="020B0400000000000000" pitchFamily="50" charset="-128"/>
                <a:ea typeface="BIZ UDPゴシック" panose="020B0400000000000000" pitchFamily="50" charset="-128"/>
              </a:rPr>
              <a:t>日間が経過するまでは、ウイルス排出の可能性があることから不織布マスクを着用したり</a:t>
            </a:r>
            <a:r>
              <a:rPr kumimoji="1" lang="ja-JP" altLang="en-US" sz="3400" dirty="0">
                <a:latin typeface="BIZ UDPゴシック" panose="020B0400000000000000" pitchFamily="50" charset="-128"/>
                <a:ea typeface="BIZ UDPゴシック" panose="020B0400000000000000" pitchFamily="50" charset="-128"/>
              </a:rPr>
              <a:t>、高齢者等ハイリスク</a:t>
            </a:r>
            <a:endParaRPr kumimoji="1" lang="en-US" altLang="ja-JP" sz="3400" dirty="0">
              <a:latin typeface="BIZ UDPゴシック" panose="020B0400000000000000" pitchFamily="50" charset="-128"/>
              <a:ea typeface="BIZ UDPゴシック" panose="020B0400000000000000" pitchFamily="50" charset="-128"/>
            </a:endParaRPr>
          </a:p>
          <a:p>
            <a:pPr marL="0" indent="0">
              <a:buNone/>
            </a:pPr>
            <a:r>
              <a:rPr lang="ja-JP" altLang="en-US" sz="3400" dirty="0">
                <a:latin typeface="BIZ UDPゴシック" panose="020B0400000000000000" pitchFamily="50" charset="-128"/>
                <a:ea typeface="BIZ UDPゴシック" panose="020B0400000000000000" pitchFamily="50" charset="-128"/>
              </a:rPr>
              <a:t>　　　　</a:t>
            </a:r>
            <a:r>
              <a:rPr kumimoji="1" lang="ja-JP" altLang="en-US" sz="3400" dirty="0">
                <a:latin typeface="BIZ UDPゴシック" panose="020B0400000000000000" pitchFamily="50" charset="-128"/>
                <a:ea typeface="BIZ UDPゴシック" panose="020B0400000000000000" pitchFamily="50" charset="-128"/>
              </a:rPr>
              <a:t>者と接触は控える等、周りの方へうつさないよう配慮しましょう</a:t>
            </a:r>
          </a:p>
          <a:p>
            <a:pPr marL="0" indent="0">
              <a:buNone/>
            </a:pPr>
            <a:endParaRPr kumimoji="1" lang="ja-JP" altLang="en-US" dirty="0"/>
          </a:p>
        </p:txBody>
      </p:sp>
    </p:spTree>
    <p:extLst>
      <p:ext uri="{BB962C8B-B14F-4D97-AF65-F5344CB8AC3E}">
        <p14:creationId xmlns:p14="http://schemas.microsoft.com/office/powerpoint/2010/main" val="2749688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52F387-7D78-9626-9178-9907EFFF22B8}"/>
              </a:ext>
            </a:extLst>
          </p:cNvPr>
          <p:cNvSpPr>
            <a:spLocks noGrp="1"/>
          </p:cNvSpPr>
          <p:nvPr>
            <p:ph type="title"/>
          </p:nvPr>
        </p:nvSpPr>
        <p:spPr>
          <a:xfrm>
            <a:off x="578711" y="389262"/>
            <a:ext cx="8596668" cy="448019"/>
          </a:xfrm>
        </p:spPr>
        <p:txBody>
          <a:bodyPr>
            <a:normAutofit fontScale="90000"/>
          </a:bodyPr>
          <a:lstStyle/>
          <a:p>
            <a:r>
              <a:rPr kumimoji="1" lang="en-US" altLang="ja-JP" sz="2800" dirty="0">
                <a:latin typeface="+mn-ea"/>
                <a:ea typeface="+mn-ea"/>
              </a:rPr>
              <a:t>1.</a:t>
            </a:r>
            <a:r>
              <a:rPr kumimoji="1" lang="ja-JP" altLang="en-US" sz="2800" dirty="0">
                <a:latin typeface="+mn-ea"/>
                <a:ea typeface="+mn-ea"/>
              </a:rPr>
              <a:t>５類移行後の対応変更に関しての当院の考え（</a:t>
            </a:r>
            <a:r>
              <a:rPr lang="en-US" altLang="ja-JP" sz="2800" dirty="0">
                <a:latin typeface="+mn-ea"/>
                <a:ea typeface="+mn-ea"/>
              </a:rPr>
              <a:t>2</a:t>
            </a:r>
            <a:r>
              <a:rPr kumimoji="1" lang="ja-JP" altLang="en-US" sz="2800" dirty="0">
                <a:latin typeface="+mn-ea"/>
                <a:ea typeface="+mn-ea"/>
              </a:rPr>
              <a:t>）</a:t>
            </a:r>
          </a:p>
        </p:txBody>
      </p:sp>
      <p:sp>
        <p:nvSpPr>
          <p:cNvPr id="6" name="コンテンツ プレースホルダー 5">
            <a:extLst>
              <a:ext uri="{FF2B5EF4-FFF2-40B4-BE49-F238E27FC236}">
                <a16:creationId xmlns:a16="http://schemas.microsoft.com/office/drawing/2014/main" id="{2E0F0060-6305-2A32-029F-A76DBC5F6FC9}"/>
              </a:ext>
            </a:extLst>
          </p:cNvPr>
          <p:cNvSpPr>
            <a:spLocks noGrp="1"/>
          </p:cNvSpPr>
          <p:nvPr>
            <p:ph idx="1"/>
          </p:nvPr>
        </p:nvSpPr>
        <p:spPr>
          <a:xfrm>
            <a:off x="617595" y="994638"/>
            <a:ext cx="8596668" cy="5474100"/>
          </a:xfrm>
        </p:spPr>
        <p:txBody>
          <a:bodyPr>
            <a:normAutofit/>
          </a:bodyPr>
          <a:lstStyle/>
          <a:p>
            <a:pPr marL="0" indent="0">
              <a:buNone/>
            </a:pPr>
            <a:r>
              <a:rPr kumimoji="1" lang="ja-JP" altLang="en-US" dirty="0"/>
              <a:t>◆感染者の療養期間</a:t>
            </a:r>
            <a:r>
              <a:rPr lang="ja-JP" altLang="en-US" dirty="0"/>
              <a:t>⇒</a:t>
            </a:r>
            <a:r>
              <a:rPr lang="ja-JP" altLang="en-US" dirty="0">
                <a:highlight>
                  <a:srgbClr val="00FFFF"/>
                </a:highlight>
              </a:rPr>
              <a:t>発症日を</a:t>
            </a:r>
            <a:r>
              <a:rPr lang="en-US" altLang="ja-JP" dirty="0">
                <a:highlight>
                  <a:srgbClr val="00FFFF"/>
                </a:highlight>
              </a:rPr>
              <a:t>0</a:t>
            </a:r>
            <a:r>
              <a:rPr lang="ja-JP" altLang="en-US" dirty="0">
                <a:highlight>
                  <a:srgbClr val="00FFFF"/>
                </a:highlight>
              </a:rPr>
              <a:t>日目とし</a:t>
            </a:r>
            <a:r>
              <a:rPr lang="en-US" altLang="ja-JP" dirty="0">
                <a:highlight>
                  <a:srgbClr val="00FFFF"/>
                </a:highlight>
              </a:rPr>
              <a:t>5</a:t>
            </a:r>
            <a:r>
              <a:rPr lang="ja-JP" altLang="en-US" dirty="0">
                <a:highlight>
                  <a:srgbClr val="00FFFF"/>
                </a:highlight>
              </a:rPr>
              <a:t>日間の療養</a:t>
            </a:r>
            <a:r>
              <a:rPr lang="ja-JP" altLang="en-US" dirty="0"/>
              <a:t>とする。</a:t>
            </a:r>
            <a:endParaRPr lang="en-US" altLang="ja-JP" dirty="0"/>
          </a:p>
          <a:p>
            <a:pPr marL="0" indent="0">
              <a:buNone/>
            </a:pPr>
            <a:endParaRPr lang="en-US" altLang="ja-JP" dirty="0"/>
          </a:p>
          <a:p>
            <a:pPr marL="0" indent="0">
              <a:buNone/>
            </a:pPr>
            <a:r>
              <a:rPr lang="ja-JP" altLang="en-US" dirty="0"/>
              <a:t>◆濃厚接触者の待機期間⇒</a:t>
            </a:r>
            <a:r>
              <a:rPr lang="ja-JP" altLang="en-US" dirty="0">
                <a:highlight>
                  <a:srgbClr val="00FFFF"/>
                </a:highlight>
              </a:rPr>
              <a:t>待機期間は無し</a:t>
            </a:r>
            <a:r>
              <a:rPr lang="ja-JP" altLang="en-US" dirty="0"/>
              <a:t>とする。</a:t>
            </a:r>
            <a:endParaRPr lang="en-US" altLang="ja-JP" dirty="0"/>
          </a:p>
          <a:p>
            <a:pPr marL="0" indent="0">
              <a:buNone/>
            </a:pPr>
            <a:r>
              <a:rPr lang="ja-JP" altLang="en-US" dirty="0"/>
              <a:t>　　　　　　　　　　（隔離対応が不可な場合は例外とする。別紙参照）</a:t>
            </a:r>
            <a:endParaRPr lang="en-US" altLang="ja-JP" dirty="0"/>
          </a:p>
          <a:p>
            <a:pPr marL="0" indent="0">
              <a:buNone/>
            </a:pPr>
            <a:endParaRPr lang="en-US" altLang="ja-JP" dirty="0"/>
          </a:p>
          <a:p>
            <a:pPr marL="0" indent="0">
              <a:buNone/>
            </a:pPr>
            <a:r>
              <a:rPr lang="ja-JP" altLang="en-US" dirty="0"/>
              <a:t>◆検査体制に関して⇒抗原検査を主に行う</a:t>
            </a:r>
            <a:endParaRPr lang="en-US" altLang="ja-JP" dirty="0"/>
          </a:p>
          <a:p>
            <a:pPr marL="0" indent="0">
              <a:buNone/>
            </a:pPr>
            <a:r>
              <a:rPr lang="ja-JP" altLang="en-US" dirty="0"/>
              <a:t>　　　　　　　　　　（職員・患者・に対しての検査体制は別紙参照）</a:t>
            </a:r>
            <a:endParaRPr lang="en-US" altLang="ja-JP" dirty="0"/>
          </a:p>
          <a:p>
            <a:pPr marL="0" indent="0">
              <a:buNone/>
            </a:pPr>
            <a:endParaRPr kumimoji="1" lang="en-US" altLang="ja-JP" dirty="0"/>
          </a:p>
          <a:p>
            <a:pPr marL="0" indent="0">
              <a:buNone/>
            </a:pPr>
            <a:endParaRPr kumimoji="1" lang="en-US" altLang="ja-JP" dirty="0">
              <a:solidFill>
                <a:srgbClr val="FF0000"/>
              </a:solidFill>
            </a:endParaRPr>
          </a:p>
          <a:p>
            <a:pPr marL="0" indent="0">
              <a:buNone/>
            </a:pPr>
            <a:r>
              <a:rPr lang="ja-JP" altLang="en-US" dirty="0">
                <a:solidFill>
                  <a:srgbClr val="FF0000"/>
                </a:solidFill>
              </a:rPr>
              <a:t>◆</a:t>
            </a:r>
            <a:r>
              <a:rPr kumimoji="1" lang="ja-JP" altLang="en-US" dirty="0">
                <a:solidFill>
                  <a:srgbClr val="FF0000"/>
                </a:solidFill>
              </a:rPr>
              <a:t>現場に混乱と不安を招く恐れがあるため、一時的に定め、今後の社会情勢を</a:t>
            </a:r>
            <a:endParaRPr kumimoji="1" lang="en-US" altLang="ja-JP" dirty="0">
              <a:solidFill>
                <a:srgbClr val="FF0000"/>
              </a:solidFill>
            </a:endParaRPr>
          </a:p>
          <a:p>
            <a:pPr marL="0" indent="0">
              <a:buNone/>
            </a:pPr>
            <a:r>
              <a:rPr lang="ja-JP" altLang="en-US" dirty="0">
                <a:solidFill>
                  <a:srgbClr val="FF0000"/>
                </a:solidFill>
              </a:rPr>
              <a:t>　</a:t>
            </a:r>
            <a:r>
              <a:rPr kumimoji="1" lang="ja-JP" altLang="en-US" dirty="0">
                <a:solidFill>
                  <a:srgbClr val="FF0000"/>
                </a:solidFill>
              </a:rPr>
              <a:t>見ながら段階的に変更を検討していくものとする。</a:t>
            </a:r>
            <a:endParaRPr lang="en-US" altLang="ja-JP" dirty="0">
              <a:solidFill>
                <a:srgbClr val="FF0000"/>
              </a:solidFill>
            </a:endParaRPr>
          </a:p>
          <a:p>
            <a:pPr marL="0" indent="0">
              <a:buNone/>
            </a:pPr>
            <a:r>
              <a:rPr lang="ja-JP" altLang="en-US" dirty="0">
                <a:solidFill>
                  <a:srgbClr val="FF0000"/>
                </a:solidFill>
              </a:rPr>
              <a:t>◆次回の改定検討は</a:t>
            </a:r>
            <a:r>
              <a:rPr lang="en-US" altLang="ja-JP" dirty="0">
                <a:solidFill>
                  <a:srgbClr val="FF0000"/>
                </a:solidFill>
              </a:rPr>
              <a:t>3</a:t>
            </a:r>
            <a:r>
              <a:rPr lang="ja-JP" altLang="en-US" dirty="0">
                <a:solidFill>
                  <a:srgbClr val="FF0000"/>
                </a:solidFill>
              </a:rPr>
              <a:t>か月後の令和</a:t>
            </a:r>
            <a:r>
              <a:rPr lang="en-US" altLang="ja-JP" dirty="0">
                <a:solidFill>
                  <a:srgbClr val="FF0000"/>
                </a:solidFill>
              </a:rPr>
              <a:t>5</a:t>
            </a:r>
            <a:r>
              <a:rPr lang="ja-JP" altLang="en-US" dirty="0">
                <a:solidFill>
                  <a:srgbClr val="FF0000"/>
                </a:solidFill>
              </a:rPr>
              <a:t>年</a:t>
            </a:r>
            <a:r>
              <a:rPr lang="en-US" altLang="ja-JP" dirty="0">
                <a:solidFill>
                  <a:srgbClr val="FF0000"/>
                </a:solidFill>
              </a:rPr>
              <a:t>8</a:t>
            </a:r>
            <a:r>
              <a:rPr lang="ja-JP" altLang="en-US" dirty="0">
                <a:solidFill>
                  <a:srgbClr val="FF0000"/>
                </a:solidFill>
              </a:rPr>
              <a:t>月とする。</a:t>
            </a:r>
            <a:endParaRPr kumimoji="1" lang="ja-JP" altLang="en-US" dirty="0">
              <a:solidFill>
                <a:srgbClr val="FF0000"/>
              </a:solidFill>
            </a:endParaRPr>
          </a:p>
          <a:p>
            <a:endParaRPr lang="ja-JP" altLang="en-US" dirty="0"/>
          </a:p>
        </p:txBody>
      </p:sp>
    </p:spTree>
    <p:extLst>
      <p:ext uri="{BB962C8B-B14F-4D97-AF65-F5344CB8AC3E}">
        <p14:creationId xmlns:p14="http://schemas.microsoft.com/office/powerpoint/2010/main" val="942507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88BA98-23F7-F5F4-6C3C-D1F1B7D4E2B1}"/>
              </a:ext>
            </a:extLst>
          </p:cNvPr>
          <p:cNvSpPr>
            <a:spLocks noGrp="1"/>
          </p:cNvSpPr>
          <p:nvPr>
            <p:ph type="title"/>
          </p:nvPr>
        </p:nvSpPr>
        <p:spPr>
          <a:xfrm>
            <a:off x="677334" y="609600"/>
            <a:ext cx="8596668" cy="624289"/>
          </a:xfrm>
        </p:spPr>
        <p:txBody>
          <a:bodyPr>
            <a:normAutofit/>
          </a:bodyPr>
          <a:lstStyle/>
          <a:p>
            <a:r>
              <a:rPr lang="en-US" altLang="ja-JP" sz="2800" dirty="0">
                <a:latin typeface="BIZ UDPゴシック" panose="020B0400000000000000" pitchFamily="50" charset="-128"/>
                <a:ea typeface="BIZ UDPゴシック" panose="020B0400000000000000" pitchFamily="50" charset="-128"/>
              </a:rPr>
              <a:t>2</a:t>
            </a:r>
            <a:r>
              <a:rPr lang="ja-JP" altLang="en-US" sz="2800" dirty="0">
                <a:latin typeface="BIZ UDPゴシック" panose="020B0400000000000000" pitchFamily="50" charset="-128"/>
                <a:ea typeface="BIZ UDPゴシック" panose="020B0400000000000000" pitchFamily="50" charset="-128"/>
              </a:rPr>
              <a:t>　職員の勤務や検査に関して（</a:t>
            </a:r>
            <a:r>
              <a:rPr lang="en-US" altLang="ja-JP" sz="2800" dirty="0">
                <a:latin typeface="BIZ UDPゴシック" panose="020B0400000000000000" pitchFamily="50" charset="-128"/>
                <a:ea typeface="BIZ UDPゴシック" panose="020B0400000000000000" pitchFamily="50" charset="-128"/>
              </a:rPr>
              <a:t>1</a:t>
            </a:r>
            <a:r>
              <a:rPr lang="ja-JP" altLang="en-US" sz="2800" dirty="0">
                <a:latin typeface="BIZ UDPゴシック" panose="020B0400000000000000" pitchFamily="50" charset="-128"/>
                <a:ea typeface="BIZ UDPゴシック" panose="020B0400000000000000" pitchFamily="50" charset="-128"/>
              </a:rPr>
              <a:t>）　</a:t>
            </a:r>
            <a:endParaRPr kumimoji="1" lang="ja-JP" altLang="en-US" sz="2800" dirty="0"/>
          </a:p>
        </p:txBody>
      </p:sp>
      <p:sp>
        <p:nvSpPr>
          <p:cNvPr id="6" name="コンテンツ プレースホルダー 5">
            <a:extLst>
              <a:ext uri="{FF2B5EF4-FFF2-40B4-BE49-F238E27FC236}">
                <a16:creationId xmlns:a16="http://schemas.microsoft.com/office/drawing/2014/main" id="{02B9726D-3DF5-ADDD-698B-94E068C65EE3}"/>
              </a:ext>
            </a:extLst>
          </p:cNvPr>
          <p:cNvSpPr>
            <a:spLocks noGrp="1"/>
          </p:cNvSpPr>
          <p:nvPr>
            <p:ph idx="1"/>
          </p:nvPr>
        </p:nvSpPr>
        <p:spPr>
          <a:xfrm>
            <a:off x="132201" y="1366091"/>
            <a:ext cx="8596668" cy="3880773"/>
          </a:xfrm>
        </p:spPr>
        <p:txBody>
          <a:bodyPr>
            <a:normAutofit/>
          </a:bodyPr>
          <a:lstStyle/>
          <a:p>
            <a:pPr marL="0" indent="0">
              <a:buNone/>
            </a:pPr>
            <a:endParaRPr lang="en-US" altLang="ja-JP" dirty="0"/>
          </a:p>
          <a:p>
            <a:pPr marL="0" indent="0">
              <a:buNone/>
            </a:pPr>
            <a:r>
              <a:rPr lang="en-US" altLang="ja-JP" sz="1900" dirty="0">
                <a:latin typeface="BIZ UDPゴシック" panose="020B0400000000000000" pitchFamily="50" charset="-128"/>
                <a:ea typeface="BIZ UDPゴシック" panose="020B0400000000000000" pitchFamily="50" charset="-128"/>
              </a:rPr>
              <a:t>&lt;</a:t>
            </a:r>
            <a:r>
              <a:rPr lang="ja-JP" altLang="en-US" sz="1900" dirty="0">
                <a:latin typeface="BIZ UDPゴシック" panose="020B0400000000000000" pitchFamily="50" charset="-128"/>
                <a:ea typeface="BIZ UDPゴシック" panose="020B0400000000000000" pitchFamily="50" charset="-128"/>
              </a:rPr>
              <a:t>職員が感染した場合の療養期間について</a:t>
            </a:r>
            <a:r>
              <a:rPr lang="en-US" altLang="ja-JP" sz="1900" dirty="0">
                <a:latin typeface="BIZ UDPゴシック" panose="020B0400000000000000" pitchFamily="50" charset="-128"/>
                <a:ea typeface="BIZ UDPゴシック" panose="020B0400000000000000" pitchFamily="50" charset="-128"/>
              </a:rPr>
              <a:t>&gt;	</a:t>
            </a:r>
          </a:p>
          <a:p>
            <a:pPr marL="0" indent="0">
              <a:buNone/>
            </a:pPr>
            <a:r>
              <a:rPr lang="en-US" altLang="ja-JP" dirty="0"/>
              <a:t>			</a:t>
            </a:r>
          </a:p>
          <a:p>
            <a:pPr marL="0" indent="0">
              <a:buNone/>
            </a:pPr>
            <a:r>
              <a:rPr lang="en-US" altLang="ja-JP" dirty="0"/>
              <a:t>				</a:t>
            </a:r>
          </a:p>
          <a:p>
            <a:endParaRPr lang="en-US" altLang="ja-JP" dirty="0"/>
          </a:p>
          <a:p>
            <a:pPr marL="0" indent="0">
              <a:buNone/>
            </a:pPr>
            <a:endParaRPr lang="en-US" altLang="ja-JP" sz="1900" dirty="0">
              <a:latin typeface="BIZ UDPゴシック" panose="020B0400000000000000" pitchFamily="50" charset="-128"/>
              <a:ea typeface="BIZ UDPゴシック" panose="020B0400000000000000" pitchFamily="50" charset="-128"/>
            </a:endParaRPr>
          </a:p>
          <a:p>
            <a:pPr marL="0" indent="0">
              <a:buNone/>
            </a:pPr>
            <a:r>
              <a:rPr lang="ja-JP" altLang="en-US" dirty="0"/>
              <a:t>				</a:t>
            </a:r>
          </a:p>
          <a:p>
            <a:pPr marL="0" indent="0">
              <a:buNone/>
            </a:pPr>
            <a:r>
              <a:rPr lang="ja-JP" altLang="en-US" dirty="0"/>
              <a:t>				</a:t>
            </a:r>
          </a:p>
          <a:p>
            <a:pPr marL="0" indent="0">
              <a:buNone/>
            </a:pPr>
            <a:endParaRPr lang="ja-JP" altLang="en-US" dirty="0"/>
          </a:p>
        </p:txBody>
      </p:sp>
      <p:pic>
        <p:nvPicPr>
          <p:cNvPr id="7" name="図 6">
            <a:extLst>
              <a:ext uri="{FF2B5EF4-FFF2-40B4-BE49-F238E27FC236}">
                <a16:creationId xmlns:a16="http://schemas.microsoft.com/office/drawing/2014/main" id="{1C3329DF-685D-56D3-1FAA-DAEE14E9C90F}"/>
              </a:ext>
            </a:extLst>
          </p:cNvPr>
          <p:cNvPicPr>
            <a:picLocks noChangeAspect="1"/>
          </p:cNvPicPr>
          <p:nvPr/>
        </p:nvPicPr>
        <p:blipFill>
          <a:blip r:embed="rId3"/>
          <a:stretch>
            <a:fillRect/>
          </a:stretch>
        </p:blipFill>
        <p:spPr>
          <a:xfrm>
            <a:off x="132200" y="2593898"/>
            <a:ext cx="10972801" cy="2121321"/>
          </a:xfrm>
          <a:prstGeom prst="rect">
            <a:avLst/>
          </a:prstGeom>
        </p:spPr>
      </p:pic>
    </p:spTree>
    <p:extLst>
      <p:ext uri="{BB962C8B-B14F-4D97-AF65-F5344CB8AC3E}">
        <p14:creationId xmlns:p14="http://schemas.microsoft.com/office/powerpoint/2010/main" val="280929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D9094-472C-BB21-C568-032B104667D3}"/>
              </a:ext>
            </a:extLst>
          </p:cNvPr>
          <p:cNvSpPr>
            <a:spLocks noGrp="1"/>
          </p:cNvSpPr>
          <p:nvPr>
            <p:ph type="title"/>
          </p:nvPr>
        </p:nvSpPr>
        <p:spPr>
          <a:xfrm>
            <a:off x="677334" y="609600"/>
            <a:ext cx="8596668" cy="646323"/>
          </a:xfrm>
        </p:spPr>
        <p:txBody>
          <a:bodyPr>
            <a:normAutofit/>
          </a:bodyPr>
          <a:lstStyle/>
          <a:p>
            <a:r>
              <a:rPr lang="en-US" altLang="ja-JP" sz="2000" dirty="0">
                <a:latin typeface="BIZ UDPゴシック" panose="020B0400000000000000" pitchFamily="50" charset="-128"/>
                <a:ea typeface="BIZ UDPゴシック" panose="020B0400000000000000" pitchFamily="50" charset="-128"/>
              </a:rPr>
              <a:t>2</a:t>
            </a:r>
            <a:r>
              <a:rPr lang="ja-JP" altLang="en-US" sz="2000" dirty="0">
                <a:latin typeface="BIZ UDPゴシック" panose="020B0400000000000000" pitchFamily="50" charset="-128"/>
                <a:ea typeface="BIZ UDPゴシック" panose="020B0400000000000000" pitchFamily="50" charset="-128"/>
              </a:rPr>
              <a:t>　職員の勤務や検査に関して（</a:t>
            </a:r>
            <a:r>
              <a:rPr lang="en-US" altLang="ja-JP" sz="2000" dirty="0">
                <a:latin typeface="BIZ UDPゴシック" panose="020B0400000000000000" pitchFamily="50" charset="-128"/>
                <a:ea typeface="BIZ UDPゴシック" panose="020B0400000000000000" pitchFamily="50" charset="-128"/>
              </a:rPr>
              <a:t>2</a:t>
            </a:r>
            <a:r>
              <a:rPr lang="ja-JP" altLang="en-US" sz="2000" dirty="0">
                <a:latin typeface="BIZ UDPゴシック" panose="020B0400000000000000" pitchFamily="50" charset="-128"/>
                <a:ea typeface="BIZ UDPゴシック" panose="020B0400000000000000" pitchFamily="50" charset="-128"/>
              </a:rPr>
              <a:t>）　</a:t>
            </a:r>
            <a:endParaRPr kumimoji="1" lang="ja-JP" altLang="en-US" sz="2000" dirty="0">
              <a:latin typeface="BIZ UDPゴシック" panose="020B0400000000000000" pitchFamily="50" charset="-128"/>
              <a:ea typeface="BIZ UDP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126A1465-64E3-22CE-9F21-E853CDEA9BD5}"/>
              </a:ext>
            </a:extLst>
          </p:cNvPr>
          <p:cNvSpPr>
            <a:spLocks noGrp="1"/>
          </p:cNvSpPr>
          <p:nvPr>
            <p:ph idx="1"/>
          </p:nvPr>
        </p:nvSpPr>
        <p:spPr>
          <a:xfrm>
            <a:off x="677334" y="1255924"/>
            <a:ext cx="8596668" cy="1090670"/>
          </a:xfrm>
          <a:ln>
            <a:solidFill>
              <a:schemeClr val="tx1"/>
            </a:solidFill>
          </a:ln>
        </p:spPr>
        <p:txBody>
          <a:bodyPr>
            <a:normAutofit/>
          </a:bodyPr>
          <a:lstStyle/>
          <a:p>
            <a:pPr marL="0" indent="0">
              <a:buNone/>
            </a:pPr>
            <a:r>
              <a:rPr kumimoji="1" lang="ja-JP" altLang="en-US" sz="1400" dirty="0">
                <a:latin typeface="BIZ UDPゴシック" panose="020B0400000000000000" pitchFamily="50" charset="-128"/>
                <a:ea typeface="BIZ UDPゴシック" panose="020B0400000000000000" pitchFamily="50" charset="-128"/>
              </a:rPr>
              <a:t>厚生労働省より</a:t>
            </a:r>
            <a:r>
              <a:rPr kumimoji="1" lang="en-US" altLang="ja-JP" sz="1400" dirty="0">
                <a:latin typeface="BIZ UDPゴシック" panose="020B0400000000000000" pitchFamily="50" charset="-128"/>
                <a:ea typeface="BIZ UDPゴシック" panose="020B0400000000000000" pitchFamily="50" charset="-128"/>
              </a:rPr>
              <a:t>5</a:t>
            </a:r>
            <a:r>
              <a:rPr kumimoji="1" lang="ja-JP" altLang="en-US" sz="1400" dirty="0">
                <a:latin typeface="BIZ UDPゴシック" panose="020B0400000000000000" pitchFamily="50" charset="-128"/>
                <a:ea typeface="BIZ UDPゴシック" panose="020B0400000000000000" pitchFamily="50" charset="-128"/>
              </a:rPr>
              <a:t>月</a:t>
            </a:r>
            <a:r>
              <a:rPr kumimoji="1" lang="en-US" altLang="ja-JP" sz="1400" dirty="0">
                <a:latin typeface="BIZ UDPゴシック" panose="020B0400000000000000" pitchFamily="50" charset="-128"/>
                <a:ea typeface="BIZ UDPゴシック" panose="020B0400000000000000" pitchFamily="50" charset="-128"/>
              </a:rPr>
              <a:t>8</a:t>
            </a:r>
            <a:r>
              <a:rPr kumimoji="1" lang="ja-JP" altLang="en-US" sz="1400" dirty="0">
                <a:latin typeface="BIZ UDPゴシック" panose="020B0400000000000000" pitchFamily="50" charset="-128"/>
                <a:ea typeface="BIZ UDPゴシック" panose="020B0400000000000000" pitchFamily="50" charset="-128"/>
              </a:rPr>
              <a:t>日以降の取り扱いについてより抜粋</a:t>
            </a:r>
          </a:p>
          <a:p>
            <a:pPr marL="0" indent="0">
              <a:buNone/>
            </a:pPr>
            <a:r>
              <a:rPr lang="ja-JP" altLang="en-US" sz="1400" dirty="0">
                <a:latin typeface="BIZ UDPゴシック" panose="020B0400000000000000" pitchFamily="50" charset="-128"/>
                <a:ea typeface="BIZ UDPゴシック" panose="020B0400000000000000" pitchFamily="50" charset="-128"/>
              </a:rPr>
              <a:t>・</a:t>
            </a:r>
            <a:r>
              <a:rPr kumimoji="1" lang="ja-JP" altLang="en-US" sz="1400" dirty="0">
                <a:latin typeface="BIZ UDPゴシック" panose="020B0400000000000000" pitchFamily="50" charset="-128"/>
                <a:ea typeface="BIZ UDPゴシック" panose="020B0400000000000000" pitchFamily="50" charset="-128"/>
              </a:rPr>
              <a:t>一般に保健所から新型コロナ患者の濃厚接触者として特定されることはありません。</a:t>
            </a:r>
          </a:p>
          <a:p>
            <a:pPr marL="0" indent="0">
              <a:buNone/>
            </a:pPr>
            <a:r>
              <a:rPr kumimoji="1" lang="ja-JP" altLang="en-US" sz="1400" dirty="0">
                <a:latin typeface="BIZ UDPゴシック" panose="020B0400000000000000" pitchFamily="50" charset="-128"/>
                <a:ea typeface="BIZ UDPゴシック" panose="020B0400000000000000" pitchFamily="50" charset="-128"/>
              </a:rPr>
              <a:t>・また、濃厚接触者として法律に基づく外出自粛は求められません</a:t>
            </a:r>
            <a:endParaRPr kumimoji="1" lang="en-US" altLang="ja-JP" sz="1400" dirty="0">
              <a:latin typeface="BIZ UDPゴシック" panose="020B0400000000000000" pitchFamily="50" charset="-128"/>
              <a:ea typeface="BIZ UDPゴシック" panose="020B0400000000000000" pitchFamily="50" charset="-128"/>
            </a:endParaRPr>
          </a:p>
          <a:p>
            <a:pPr marL="0" indent="0">
              <a:buNone/>
            </a:pPr>
            <a:endParaRPr lang="en-US" altLang="ja-JP" sz="1600" dirty="0">
              <a:latin typeface="BIZ UDPゴシック" panose="020B0400000000000000" pitchFamily="50" charset="-128"/>
              <a:ea typeface="BIZ UDPゴシック" panose="020B0400000000000000" pitchFamily="50" charset="-128"/>
            </a:endParaRPr>
          </a:p>
          <a:p>
            <a:pPr marL="0" indent="0">
              <a:buNone/>
            </a:pPr>
            <a:endParaRPr kumimoji="1" lang="ja-JP" altLang="en-US" sz="1600" dirty="0">
              <a:latin typeface="BIZ UDPゴシック" panose="020B0400000000000000" pitchFamily="50" charset="-128"/>
              <a:ea typeface="BIZ UDPゴシック" panose="020B0400000000000000" pitchFamily="50" charset="-128"/>
            </a:endParaRPr>
          </a:p>
          <a:p>
            <a:pPr marL="0" indent="0">
              <a:buNone/>
            </a:pPr>
            <a:endParaRPr kumimoji="1" lang="ja-JP" altLang="en-US" dirty="0"/>
          </a:p>
        </p:txBody>
      </p:sp>
      <p:sp>
        <p:nvSpPr>
          <p:cNvPr id="4" name="テキスト ボックス 3">
            <a:extLst>
              <a:ext uri="{FF2B5EF4-FFF2-40B4-BE49-F238E27FC236}">
                <a16:creationId xmlns:a16="http://schemas.microsoft.com/office/drawing/2014/main" id="{26D4C4F9-701D-7FD0-38DE-158AA0EFF38F}"/>
              </a:ext>
            </a:extLst>
          </p:cNvPr>
          <p:cNvSpPr txBox="1"/>
          <p:nvPr/>
        </p:nvSpPr>
        <p:spPr>
          <a:xfrm>
            <a:off x="324794" y="2555081"/>
            <a:ext cx="10890377" cy="3416320"/>
          </a:xfrm>
          <a:prstGeom prst="rect">
            <a:avLst/>
          </a:prstGeom>
          <a:noFill/>
        </p:spPr>
        <p:txBody>
          <a:bodyPr wrap="square" rtlCol="0">
            <a:spAutoFit/>
          </a:bodyPr>
          <a:lstStyle/>
          <a:p>
            <a:r>
              <a:rPr kumimoji="1" lang="ja-JP" altLang="en-US" b="1" dirty="0">
                <a:latin typeface="BIZ UDPゴシック" panose="020B0400000000000000" pitchFamily="50" charset="-128"/>
                <a:ea typeface="BIZ UDPゴシック" panose="020B0400000000000000" pitchFamily="50" charset="-128"/>
              </a:rPr>
              <a:t>＜当院での対応＞</a:t>
            </a:r>
            <a:endParaRPr kumimoji="1" lang="en-US" altLang="ja-JP" b="1"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ja-JP" altLang="en-US" dirty="0">
                <a:latin typeface="BIZ UDPゴシック" panose="020B0400000000000000" pitchFamily="50" charset="-128"/>
                <a:ea typeface="BIZ UDPゴシック" panose="020B0400000000000000" pitchFamily="50" charset="-128"/>
              </a:rPr>
              <a:t>・</a:t>
            </a:r>
            <a:r>
              <a:rPr kumimoji="1" lang="ja-JP" altLang="en-US" dirty="0">
                <a:highlight>
                  <a:srgbClr val="00FFFF"/>
                </a:highlight>
                <a:latin typeface="BIZ UDPゴシック" panose="020B0400000000000000" pitchFamily="50" charset="-128"/>
                <a:ea typeface="BIZ UDPゴシック" panose="020B0400000000000000" pitchFamily="50" charset="-128"/>
              </a:rPr>
              <a:t>濃厚接触者の特定→ 職員同居家族から陽性者が出た場合のみ、部署長へ報告</a:t>
            </a:r>
            <a:r>
              <a:rPr kumimoji="1" lang="ja-JP" altLang="en-US" dirty="0">
                <a:latin typeface="BIZ UDPゴシック" panose="020B0400000000000000" pitchFamily="50" charset="-128"/>
                <a:ea typeface="BIZ UDPゴシック" panose="020B0400000000000000" pitchFamily="50" charset="-128"/>
              </a:rPr>
              <a:t>。</a:t>
            </a:r>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r>
              <a:rPr kumimoji="1" lang="ja-JP" altLang="en-US" b="1" dirty="0">
                <a:latin typeface="BIZ UDPゴシック" panose="020B0400000000000000" pitchFamily="50" charset="-128"/>
                <a:ea typeface="BIZ UDPゴシック" panose="020B0400000000000000" pitchFamily="50" charset="-128"/>
              </a:rPr>
              <a:t>＜</a:t>
            </a:r>
            <a:r>
              <a:rPr kumimoji="1" lang="ja-JP" altLang="en-US" b="1" dirty="0">
                <a:highlight>
                  <a:srgbClr val="00FFFF"/>
                </a:highlight>
                <a:latin typeface="BIZ UDPゴシック" panose="020B0400000000000000" pitchFamily="50" charset="-128"/>
                <a:ea typeface="BIZ UDPゴシック" panose="020B0400000000000000" pitchFamily="50" charset="-128"/>
              </a:rPr>
              <a:t>濃厚接触者の待機期間</a:t>
            </a:r>
            <a:r>
              <a:rPr kumimoji="1" lang="ja-JP" altLang="en-US" b="1" dirty="0">
                <a:latin typeface="BIZ UDPゴシック" panose="020B0400000000000000" pitchFamily="50" charset="-128"/>
                <a:ea typeface="BIZ UDPゴシック" panose="020B0400000000000000" pitchFamily="50" charset="-128"/>
              </a:rPr>
              <a:t>＞</a:t>
            </a:r>
            <a:endParaRPr kumimoji="1" lang="en-US" altLang="ja-JP" b="1" dirty="0">
              <a:latin typeface="BIZ UDPゴシック" panose="020B0400000000000000" pitchFamily="50" charset="-128"/>
              <a:ea typeface="BIZ UDPゴシック" panose="020B0400000000000000" pitchFamily="50" charset="-128"/>
            </a:endParaRPr>
          </a:p>
          <a:p>
            <a:r>
              <a:rPr kumimoji="1" lang="en-US" altLang="ja-JP" dirty="0">
                <a:latin typeface="BIZ UDPゴシック" panose="020B0400000000000000" pitchFamily="50" charset="-128"/>
                <a:ea typeface="BIZ UDPゴシック" panose="020B0400000000000000" pitchFamily="50" charset="-128"/>
              </a:rPr>
              <a:t>※</a:t>
            </a:r>
            <a:r>
              <a:rPr kumimoji="1" lang="ja-JP" altLang="en-US" dirty="0">
                <a:latin typeface="BIZ UDPゴシック" panose="020B0400000000000000" pitchFamily="50" charset="-128"/>
                <a:ea typeface="BIZ UDPゴシック" panose="020B0400000000000000" pitchFamily="50" charset="-128"/>
              </a:rPr>
              <a:t>陽性者と感染対策がとれる同居者を隔離できる場合は、</a:t>
            </a:r>
            <a:r>
              <a:rPr kumimoji="1" lang="ja-JP" altLang="en-US" dirty="0">
                <a:highlight>
                  <a:srgbClr val="00FFFF"/>
                </a:highlight>
                <a:latin typeface="BIZ UDPゴシック" panose="020B0400000000000000" pitchFamily="50" charset="-128"/>
                <a:ea typeface="BIZ UDPゴシック" panose="020B0400000000000000" pitchFamily="50" charset="-128"/>
              </a:rPr>
              <a:t>待機期間なし</a:t>
            </a:r>
            <a:endParaRPr kumimoji="1" lang="en-US" altLang="ja-JP" dirty="0">
              <a:highlight>
                <a:srgbClr val="00FFFF"/>
              </a:highlight>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en-US" altLang="ja-JP" dirty="0">
              <a:latin typeface="BIZ UDPゴシック" panose="020B0400000000000000" pitchFamily="50" charset="-128"/>
              <a:ea typeface="BIZ UDPゴシック" panose="020B0400000000000000" pitchFamily="50" charset="-128"/>
            </a:endParaRPr>
          </a:p>
          <a:p>
            <a:endParaRPr kumimoji="1" lang="ja-JP" altLang="en-US" dirty="0">
              <a:latin typeface="BIZ UDPゴシック" panose="020B0400000000000000" pitchFamily="50" charset="-128"/>
              <a:ea typeface="BIZ UDPゴシック" panose="020B0400000000000000" pitchFamily="50" charset="-128"/>
            </a:endParaRPr>
          </a:p>
        </p:txBody>
      </p:sp>
      <p:pic>
        <p:nvPicPr>
          <p:cNvPr id="5" name="図 4">
            <a:extLst>
              <a:ext uri="{FF2B5EF4-FFF2-40B4-BE49-F238E27FC236}">
                <a16:creationId xmlns:a16="http://schemas.microsoft.com/office/drawing/2014/main" id="{48A25583-33A6-695A-7BF6-A4C14968AECB}"/>
              </a:ext>
            </a:extLst>
          </p:cNvPr>
          <p:cNvPicPr>
            <a:picLocks noChangeAspect="1"/>
          </p:cNvPicPr>
          <p:nvPr/>
        </p:nvPicPr>
        <p:blipFill>
          <a:blip r:embed="rId3"/>
          <a:stretch>
            <a:fillRect/>
          </a:stretch>
        </p:blipFill>
        <p:spPr>
          <a:xfrm>
            <a:off x="426559" y="4516917"/>
            <a:ext cx="9620250" cy="1928122"/>
          </a:xfrm>
          <a:prstGeom prst="rect">
            <a:avLst/>
          </a:prstGeom>
        </p:spPr>
      </p:pic>
    </p:spTree>
    <p:extLst>
      <p:ext uri="{BB962C8B-B14F-4D97-AF65-F5344CB8AC3E}">
        <p14:creationId xmlns:p14="http://schemas.microsoft.com/office/powerpoint/2010/main" val="520489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82102AAB-B8C1-695D-E595-5760B8EED945}"/>
              </a:ext>
            </a:extLst>
          </p:cNvPr>
          <p:cNvSpPr txBox="1"/>
          <p:nvPr/>
        </p:nvSpPr>
        <p:spPr>
          <a:xfrm>
            <a:off x="363556" y="1113048"/>
            <a:ext cx="6103344" cy="369332"/>
          </a:xfrm>
          <a:prstGeom prst="rect">
            <a:avLst/>
          </a:prstGeom>
          <a:noFill/>
        </p:spPr>
        <p:txBody>
          <a:bodyPr wrap="square">
            <a:spAutoFit/>
          </a:bodyPr>
          <a:lstStyle/>
          <a:p>
            <a:r>
              <a:rPr lang="ja-JP" altLang="en-US" dirty="0"/>
              <a:t>＜濃厚接触者の療養期間＞</a:t>
            </a:r>
          </a:p>
        </p:txBody>
      </p:sp>
      <p:sp>
        <p:nvSpPr>
          <p:cNvPr id="7" name="テキスト ボックス 6">
            <a:extLst>
              <a:ext uri="{FF2B5EF4-FFF2-40B4-BE49-F238E27FC236}">
                <a16:creationId xmlns:a16="http://schemas.microsoft.com/office/drawing/2014/main" id="{6CC1DB91-9D33-62D8-5702-A2C33AEA126E}"/>
              </a:ext>
            </a:extLst>
          </p:cNvPr>
          <p:cNvSpPr txBox="1"/>
          <p:nvPr/>
        </p:nvSpPr>
        <p:spPr>
          <a:xfrm>
            <a:off x="440674" y="1640227"/>
            <a:ext cx="8780443" cy="369332"/>
          </a:xfrm>
          <a:prstGeom prst="rect">
            <a:avLst/>
          </a:prstGeom>
          <a:noFill/>
        </p:spPr>
        <p:txBody>
          <a:bodyPr wrap="square">
            <a:spAutoFit/>
          </a:bodyPr>
          <a:lstStyle/>
          <a:p>
            <a:r>
              <a:rPr lang="en-US" altLang="ja-JP" dirty="0"/>
              <a:t>※</a:t>
            </a:r>
            <a:r>
              <a:rPr lang="ja-JP" altLang="en-US" dirty="0"/>
              <a:t>陽性者と以降接触がある場合（幼少がいる家庭等で隔離対策ができない場合）</a:t>
            </a:r>
          </a:p>
        </p:txBody>
      </p:sp>
      <p:pic>
        <p:nvPicPr>
          <p:cNvPr id="9" name="図 8">
            <a:extLst>
              <a:ext uri="{FF2B5EF4-FFF2-40B4-BE49-F238E27FC236}">
                <a16:creationId xmlns:a16="http://schemas.microsoft.com/office/drawing/2014/main" id="{64D9ACA7-689D-7044-641B-74657A724D68}"/>
              </a:ext>
            </a:extLst>
          </p:cNvPr>
          <p:cNvPicPr>
            <a:picLocks noChangeAspect="1"/>
          </p:cNvPicPr>
          <p:nvPr/>
        </p:nvPicPr>
        <p:blipFill>
          <a:blip r:embed="rId3"/>
          <a:stretch>
            <a:fillRect/>
          </a:stretch>
        </p:blipFill>
        <p:spPr>
          <a:xfrm>
            <a:off x="440674" y="2633031"/>
            <a:ext cx="9694844" cy="2082188"/>
          </a:xfrm>
          <a:prstGeom prst="rect">
            <a:avLst/>
          </a:prstGeom>
        </p:spPr>
      </p:pic>
      <p:sp>
        <p:nvSpPr>
          <p:cNvPr id="3" name="テキスト ボックス 2">
            <a:extLst>
              <a:ext uri="{FF2B5EF4-FFF2-40B4-BE49-F238E27FC236}">
                <a16:creationId xmlns:a16="http://schemas.microsoft.com/office/drawing/2014/main" id="{79475103-7482-815F-7A85-A00FD45B81C7}"/>
              </a:ext>
            </a:extLst>
          </p:cNvPr>
          <p:cNvSpPr txBox="1"/>
          <p:nvPr/>
        </p:nvSpPr>
        <p:spPr>
          <a:xfrm>
            <a:off x="440674" y="499019"/>
            <a:ext cx="6103344" cy="369332"/>
          </a:xfrm>
          <a:prstGeom prst="rect">
            <a:avLst/>
          </a:prstGeom>
          <a:noFill/>
        </p:spPr>
        <p:txBody>
          <a:bodyPr wrap="square">
            <a:spAutoFit/>
          </a:bodyPr>
          <a:lstStyle/>
          <a:p>
            <a:r>
              <a:rPr lang="en-US" altLang="ja-JP" sz="1800" dirty="0">
                <a:solidFill>
                  <a:schemeClr val="accent2">
                    <a:lumMod val="60000"/>
                    <a:lumOff val="40000"/>
                  </a:schemeClr>
                </a:solidFill>
                <a:latin typeface="BIZ UDPゴシック" panose="020B0400000000000000" pitchFamily="50" charset="-128"/>
                <a:ea typeface="BIZ UDPゴシック" panose="020B0400000000000000" pitchFamily="50" charset="-128"/>
              </a:rPr>
              <a:t>2</a:t>
            </a:r>
            <a:r>
              <a:rPr lang="ja-JP" altLang="en-US" sz="1800" dirty="0">
                <a:solidFill>
                  <a:schemeClr val="accent2">
                    <a:lumMod val="60000"/>
                    <a:lumOff val="40000"/>
                  </a:schemeClr>
                </a:solidFill>
                <a:latin typeface="BIZ UDPゴシック" panose="020B0400000000000000" pitchFamily="50" charset="-128"/>
                <a:ea typeface="BIZ UDPゴシック" panose="020B0400000000000000" pitchFamily="50" charset="-128"/>
              </a:rPr>
              <a:t>　職員の勤務や検査に関して（</a:t>
            </a:r>
            <a:r>
              <a:rPr lang="en-US" altLang="ja-JP" dirty="0">
                <a:solidFill>
                  <a:schemeClr val="accent2">
                    <a:lumMod val="60000"/>
                    <a:lumOff val="40000"/>
                  </a:schemeClr>
                </a:solidFill>
                <a:latin typeface="BIZ UDPゴシック" panose="020B0400000000000000" pitchFamily="50" charset="-128"/>
                <a:ea typeface="BIZ UDPゴシック" panose="020B0400000000000000" pitchFamily="50" charset="-128"/>
              </a:rPr>
              <a:t>3</a:t>
            </a:r>
            <a:r>
              <a:rPr lang="ja-JP" altLang="en-US" sz="1800" dirty="0">
                <a:solidFill>
                  <a:schemeClr val="accent2">
                    <a:lumMod val="60000"/>
                    <a:lumOff val="40000"/>
                  </a:schemeClr>
                </a:solidFill>
                <a:latin typeface="BIZ UDPゴシック" panose="020B0400000000000000" pitchFamily="50" charset="-128"/>
                <a:ea typeface="BIZ UDPゴシック" panose="020B0400000000000000" pitchFamily="50" charset="-128"/>
              </a:rPr>
              <a:t>）　</a:t>
            </a:r>
            <a:endParaRPr lang="ja-JP" altLang="en-US" dirty="0">
              <a:solidFill>
                <a:schemeClr val="accent2">
                  <a:lumMod val="60000"/>
                  <a:lumOff val="40000"/>
                </a:schemeClr>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276203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7E5C6A-EE54-4D47-8B93-BC2945F558A4}"/>
              </a:ext>
            </a:extLst>
          </p:cNvPr>
          <p:cNvSpPr>
            <a:spLocks noGrp="1"/>
          </p:cNvSpPr>
          <p:nvPr>
            <p:ph type="title"/>
          </p:nvPr>
        </p:nvSpPr>
        <p:spPr>
          <a:xfrm>
            <a:off x="677334" y="609600"/>
            <a:ext cx="8596668" cy="646323"/>
          </a:xfrm>
        </p:spPr>
        <p:txBody>
          <a:bodyPr>
            <a:normAutofit fontScale="90000"/>
          </a:bodyPr>
          <a:lstStyle/>
          <a:p>
            <a:r>
              <a:rPr lang="en-US" altLang="ja-JP" sz="2800" dirty="0">
                <a:solidFill>
                  <a:schemeClr val="accent2">
                    <a:lumMod val="60000"/>
                    <a:lumOff val="40000"/>
                  </a:schemeClr>
                </a:solidFill>
                <a:latin typeface="BIZ UDPゴシック" panose="020B0400000000000000" pitchFamily="50" charset="-128"/>
                <a:ea typeface="BIZ UDPゴシック" panose="020B0400000000000000" pitchFamily="50" charset="-128"/>
              </a:rPr>
              <a:t>3</a:t>
            </a:r>
            <a:r>
              <a:rPr lang="ja-JP" altLang="en-US" sz="2800" dirty="0">
                <a:solidFill>
                  <a:schemeClr val="accent2">
                    <a:lumMod val="60000"/>
                    <a:lumOff val="40000"/>
                  </a:schemeClr>
                </a:solidFill>
                <a:latin typeface="BIZ UDPゴシック" panose="020B0400000000000000" pitchFamily="50" charset="-128"/>
                <a:ea typeface="BIZ UDPゴシック" panose="020B0400000000000000" pitchFamily="50" charset="-128"/>
              </a:rPr>
              <a:t>　患者の取り扱いについて</a:t>
            </a:r>
            <a:br>
              <a:rPr lang="ja-JP" altLang="en-US" sz="1400" dirty="0">
                <a:solidFill>
                  <a:schemeClr val="accent2">
                    <a:lumMod val="60000"/>
                    <a:lumOff val="40000"/>
                  </a:schemeClr>
                </a:solidFill>
              </a:rPr>
            </a:br>
            <a:endParaRPr kumimoji="1" lang="ja-JP" altLang="en-US" sz="2800" dirty="0">
              <a:latin typeface="BIZ UDPゴシック" panose="020B0400000000000000" pitchFamily="50" charset="-128"/>
              <a:ea typeface="BIZ UDPゴシック" panose="020B0400000000000000" pitchFamily="50" charset="-128"/>
            </a:endParaRPr>
          </a:p>
        </p:txBody>
      </p:sp>
      <p:sp>
        <p:nvSpPr>
          <p:cNvPr id="3" name="コンテンツ プレースホルダー 2">
            <a:extLst>
              <a:ext uri="{FF2B5EF4-FFF2-40B4-BE49-F238E27FC236}">
                <a16:creationId xmlns:a16="http://schemas.microsoft.com/office/drawing/2014/main" id="{DAEF90D5-E410-9BB7-D95D-E2DA01E8E088}"/>
              </a:ext>
            </a:extLst>
          </p:cNvPr>
          <p:cNvSpPr>
            <a:spLocks noGrp="1"/>
          </p:cNvSpPr>
          <p:nvPr>
            <p:ph idx="1"/>
          </p:nvPr>
        </p:nvSpPr>
        <p:spPr>
          <a:xfrm>
            <a:off x="143219" y="1167788"/>
            <a:ext cx="11182121" cy="1410159"/>
          </a:xfrm>
          <a:ln>
            <a:solidFill>
              <a:schemeClr val="tx1"/>
            </a:solidFill>
          </a:ln>
        </p:spPr>
        <p:txBody>
          <a:bodyPr/>
          <a:lstStyle/>
          <a:p>
            <a:pPr marL="0" indent="0">
              <a:buNone/>
            </a:pPr>
            <a:r>
              <a:rPr kumimoji="1" lang="ja-JP" altLang="en-US" sz="1400" dirty="0">
                <a:latin typeface="BIZ UDPゴシック" panose="020B0400000000000000" pitchFamily="50" charset="-128"/>
                <a:ea typeface="BIZ UDPゴシック" panose="020B0400000000000000" pitchFamily="50" charset="-128"/>
              </a:rPr>
              <a:t>令和</a:t>
            </a:r>
            <a:r>
              <a:rPr kumimoji="1" lang="en-US" altLang="ja-JP" sz="1400" dirty="0">
                <a:latin typeface="BIZ UDPゴシック" panose="020B0400000000000000" pitchFamily="50" charset="-128"/>
                <a:ea typeface="BIZ UDPゴシック" panose="020B0400000000000000" pitchFamily="50" charset="-128"/>
              </a:rPr>
              <a:t>5</a:t>
            </a:r>
            <a:r>
              <a:rPr kumimoji="1" lang="ja-JP" altLang="en-US" sz="1400" dirty="0">
                <a:latin typeface="BIZ UDPゴシック" panose="020B0400000000000000" pitchFamily="50" charset="-128"/>
                <a:ea typeface="BIZ UDPゴシック" panose="020B0400000000000000" pitchFamily="50" charset="-128"/>
              </a:rPr>
              <a:t>年</a:t>
            </a:r>
            <a:r>
              <a:rPr kumimoji="1" lang="en-US" altLang="ja-JP" sz="1400" dirty="0">
                <a:latin typeface="BIZ UDPゴシック" panose="020B0400000000000000" pitchFamily="50" charset="-128"/>
                <a:ea typeface="BIZ UDPゴシック" panose="020B0400000000000000" pitchFamily="50" charset="-128"/>
              </a:rPr>
              <a:t>3</a:t>
            </a:r>
            <a:r>
              <a:rPr kumimoji="1" lang="ja-JP" altLang="en-US" sz="1400" dirty="0">
                <a:latin typeface="BIZ UDPゴシック" panose="020B0400000000000000" pitchFamily="50" charset="-128"/>
                <a:ea typeface="BIZ UDPゴシック" panose="020B0400000000000000" pitchFamily="50" charset="-128"/>
              </a:rPr>
              <a:t>月</a:t>
            </a:r>
            <a:r>
              <a:rPr kumimoji="1" lang="en-US" altLang="ja-JP" sz="1400" dirty="0">
                <a:latin typeface="BIZ UDPゴシック" panose="020B0400000000000000" pitchFamily="50" charset="-128"/>
                <a:ea typeface="BIZ UDPゴシック" panose="020B0400000000000000" pitchFamily="50" charset="-128"/>
              </a:rPr>
              <a:t>10</a:t>
            </a:r>
            <a:r>
              <a:rPr kumimoji="1" lang="ja-JP" altLang="en-US" sz="1400" dirty="0">
                <a:latin typeface="BIZ UDPゴシック" panose="020B0400000000000000" pitchFamily="50" charset="-128"/>
                <a:ea typeface="BIZ UDPゴシック" panose="020B0400000000000000" pitchFamily="50" charset="-128"/>
              </a:rPr>
              <a:t>日決定情報</a:t>
            </a:r>
          </a:p>
          <a:p>
            <a:pPr marL="0" indent="0">
              <a:buNone/>
            </a:pPr>
            <a:r>
              <a:rPr kumimoji="1" lang="ja-JP" altLang="en-US" sz="1400" dirty="0">
                <a:latin typeface="BIZ UDPゴシック" panose="020B0400000000000000" pitchFamily="50" charset="-128"/>
                <a:ea typeface="BIZ UDPゴシック" panose="020B0400000000000000" pitchFamily="50" charset="-128"/>
              </a:rPr>
              <a:t>・検査の公費負担は終了</a:t>
            </a:r>
          </a:p>
          <a:p>
            <a:pPr marL="0" indent="0">
              <a:buNone/>
            </a:pPr>
            <a:r>
              <a:rPr kumimoji="1" lang="ja-JP" altLang="en-US" sz="1400" dirty="0">
                <a:latin typeface="BIZ UDPゴシック" panose="020B0400000000000000" pitchFamily="50" charset="-128"/>
                <a:ea typeface="BIZ UDPゴシック" panose="020B0400000000000000" pitchFamily="50" charset="-128"/>
              </a:rPr>
              <a:t>・医療機関、高齢者施設、障がい者施設での陽性者発生時の周囲の者への検査、従事者の集中的検査は自治体が実施する場合には</a:t>
            </a:r>
            <a:endParaRPr kumimoji="1" lang="en-US" altLang="ja-JP" sz="1400" dirty="0">
              <a:latin typeface="BIZ UDPゴシック" panose="020B0400000000000000" pitchFamily="50" charset="-128"/>
              <a:ea typeface="BIZ UDPゴシック" panose="020B0400000000000000" pitchFamily="50" charset="-128"/>
            </a:endParaRPr>
          </a:p>
          <a:p>
            <a:pPr marL="0" indent="0">
              <a:buNone/>
            </a:pPr>
            <a:r>
              <a:rPr lang="ja-JP" altLang="en-US" sz="1400" dirty="0">
                <a:latin typeface="BIZ UDPゴシック" panose="020B0400000000000000" pitchFamily="50" charset="-128"/>
                <a:ea typeface="BIZ UDPゴシック" panose="020B0400000000000000" pitchFamily="50" charset="-128"/>
              </a:rPr>
              <a:t>　</a:t>
            </a:r>
            <a:r>
              <a:rPr kumimoji="1" lang="ja-JP" altLang="en-US" sz="1400" dirty="0">
                <a:latin typeface="BIZ UDPゴシック" panose="020B0400000000000000" pitchFamily="50" charset="-128"/>
                <a:ea typeface="BIZ UDPゴシック" panose="020B0400000000000000" pitchFamily="50" charset="-128"/>
              </a:rPr>
              <a:t>行政検査として継続</a:t>
            </a:r>
          </a:p>
          <a:p>
            <a:pPr marL="0" indent="0">
              <a:buNone/>
            </a:pPr>
            <a:endParaRPr kumimoji="1" lang="ja-JP" altLang="en-US" dirty="0"/>
          </a:p>
        </p:txBody>
      </p:sp>
      <p:sp>
        <p:nvSpPr>
          <p:cNvPr id="4" name="テキスト ボックス 3">
            <a:extLst>
              <a:ext uri="{FF2B5EF4-FFF2-40B4-BE49-F238E27FC236}">
                <a16:creationId xmlns:a16="http://schemas.microsoft.com/office/drawing/2014/main" id="{4C7047F1-1AD7-7129-1CA1-04105156A102}"/>
              </a:ext>
            </a:extLst>
          </p:cNvPr>
          <p:cNvSpPr txBox="1"/>
          <p:nvPr/>
        </p:nvSpPr>
        <p:spPr>
          <a:xfrm>
            <a:off x="143219" y="2766802"/>
            <a:ext cx="11093986" cy="6247864"/>
          </a:xfrm>
          <a:prstGeom prst="rect">
            <a:avLst/>
          </a:prstGeom>
          <a:noFill/>
        </p:spPr>
        <p:txBody>
          <a:bodyPr wrap="square" rtlCol="0">
            <a:spAutoFit/>
          </a:bodyPr>
          <a:lstStyle/>
          <a:p>
            <a:r>
              <a:rPr kumimoji="1" lang="ja-JP" altLang="en-US" sz="1600" dirty="0">
                <a:latin typeface="BIZ UDPゴシック" panose="020B0400000000000000" pitchFamily="50" charset="-128"/>
                <a:ea typeface="BIZ UDPゴシック" panose="020B0400000000000000" pitchFamily="50" charset="-128"/>
              </a:rPr>
              <a:t>＜新規入院に関して＞</a:t>
            </a:r>
            <a:endParaRPr kumimoji="1"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①入院時の検査⇒抗原検査実施</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・施設または病院からの転院の場合は、現行通り、施設または病院へ抗原検査依頼とする。</a:t>
            </a:r>
            <a:endParaRPr kumimoji="1"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②抗原検査にて陽性となった場合でも入院は可能とするが、個室使用が望ましい。</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事前に個室を空けておくことはしないが、全病棟協力のもと個室対応できるよう調整を行う。</a:t>
            </a:r>
            <a:endParaRPr kumimoji="1"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③</a:t>
            </a:r>
            <a:r>
              <a:rPr lang="ja-JP" altLang="en-US" sz="1600" dirty="0">
                <a:latin typeface="BIZ UDPゴシック" panose="020B0400000000000000" pitchFamily="50" charset="-128"/>
                <a:ea typeface="BIZ UDPゴシック" panose="020B0400000000000000" pitchFamily="50" charset="-128"/>
              </a:rPr>
              <a:t>当院でクラスター発生している場合、クラスター発生病棟への入院の可否</a:t>
            </a:r>
            <a:endParaRPr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⇒クラスター発生したことのみを理由として一律に入院受入れを中止しない。（基本受入れは断らない）</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⇒職員や患者の感染者の発生状況、感染対策に必要な病室空間の確保の状況、その他病棟の状況を総合的に勘案し</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入院受入れの中止の判断を行う。感染委員会の答申に基づき部長会で決定する。</a:t>
            </a:r>
            <a:endParaRPr kumimoji="1"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a:t>
            </a:r>
            <a:endParaRPr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・本人、家族への病棟の状況説明は必要</a:t>
            </a:r>
            <a:endParaRPr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・本人、家族の同意が必要（同意書検討）</a:t>
            </a:r>
            <a:endParaRPr kumimoji="1" lang="en-US" altLang="ja-JP" sz="1600" dirty="0">
              <a:latin typeface="BIZ UDPゴシック" panose="020B0400000000000000" pitchFamily="50" charset="-128"/>
              <a:ea typeface="BIZ UDPゴシック" panose="020B0400000000000000" pitchFamily="50" charset="-128"/>
            </a:endParaRPr>
          </a:p>
          <a:p>
            <a:r>
              <a:rPr lang="ja-JP" altLang="en-US" sz="1600" dirty="0">
                <a:latin typeface="BIZ UDPゴシック" panose="020B0400000000000000" pitchFamily="50" charset="-128"/>
                <a:ea typeface="BIZ UDPゴシック" panose="020B0400000000000000" pitchFamily="50" charset="-128"/>
              </a:rPr>
              <a:t>　　　・ハイリスク患者については主治医の判断とする</a:t>
            </a:r>
            <a:endParaRPr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a:t>
            </a:r>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a:t>
            </a:r>
            <a:endParaRPr kumimoji="1"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endParaRPr kumimoji="1" lang="en-US" altLang="ja-JP" sz="1600" dirty="0">
              <a:latin typeface="BIZ UDPゴシック" panose="020B0400000000000000" pitchFamily="50" charset="-128"/>
              <a:ea typeface="BIZ UDPゴシック" panose="020B0400000000000000" pitchFamily="50" charset="-128"/>
            </a:endParaRPr>
          </a:p>
          <a:p>
            <a:r>
              <a:rPr kumimoji="1" lang="ja-JP" altLang="en-US" sz="1600" dirty="0">
                <a:latin typeface="BIZ UDPゴシック" panose="020B0400000000000000" pitchFamily="50" charset="-128"/>
                <a:ea typeface="BIZ UDPゴシック" panose="020B0400000000000000" pitchFamily="50" charset="-128"/>
              </a:rPr>
              <a:t>　　　　　　　　　</a:t>
            </a:r>
          </a:p>
        </p:txBody>
      </p:sp>
    </p:spTree>
    <p:extLst>
      <p:ext uri="{BB962C8B-B14F-4D97-AF65-F5344CB8AC3E}">
        <p14:creationId xmlns:p14="http://schemas.microsoft.com/office/powerpoint/2010/main" val="3014306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60AF4AC-F515-883C-541A-CAEA488722C3}"/>
              </a:ext>
            </a:extLst>
          </p:cNvPr>
          <p:cNvSpPr txBox="1"/>
          <p:nvPr/>
        </p:nvSpPr>
        <p:spPr>
          <a:xfrm>
            <a:off x="683046" y="360593"/>
            <a:ext cx="6907576" cy="4955203"/>
          </a:xfrm>
          <a:prstGeom prst="rect">
            <a:avLst/>
          </a:prstGeom>
          <a:noFill/>
        </p:spPr>
        <p:txBody>
          <a:bodyPr wrap="square">
            <a:spAutoFit/>
          </a:bodyPr>
          <a:lstStyle/>
          <a:p>
            <a:r>
              <a:rPr lang="en-US" altLang="ja-JP" sz="2800" dirty="0">
                <a:solidFill>
                  <a:schemeClr val="accent2">
                    <a:lumMod val="60000"/>
                    <a:lumOff val="40000"/>
                  </a:schemeClr>
                </a:solidFill>
                <a:latin typeface="BIZ UDPゴシック" panose="020B0400000000000000" pitchFamily="50" charset="-128"/>
                <a:ea typeface="BIZ UDPゴシック" panose="020B0400000000000000" pitchFamily="50" charset="-128"/>
              </a:rPr>
              <a:t>3</a:t>
            </a:r>
            <a:r>
              <a:rPr lang="ja-JP" altLang="en-US" sz="2800" dirty="0">
                <a:solidFill>
                  <a:schemeClr val="accent2">
                    <a:lumMod val="60000"/>
                    <a:lumOff val="40000"/>
                  </a:schemeClr>
                </a:solidFill>
                <a:latin typeface="BIZ UDPゴシック" panose="020B0400000000000000" pitchFamily="50" charset="-128"/>
                <a:ea typeface="BIZ UDPゴシック" panose="020B0400000000000000" pitchFamily="50" charset="-128"/>
              </a:rPr>
              <a:t>　患者の取り扱いについて</a:t>
            </a:r>
            <a:endParaRPr lang="en-US" altLang="ja-JP" sz="2800" dirty="0">
              <a:solidFill>
                <a:schemeClr val="accent2">
                  <a:lumMod val="60000"/>
                  <a:lumOff val="40000"/>
                </a:schemeClr>
              </a:solidFill>
              <a:latin typeface="BIZ UDPゴシック" panose="020B0400000000000000" pitchFamily="50" charset="-128"/>
              <a:ea typeface="BIZ UDPゴシック" panose="020B0400000000000000" pitchFamily="50" charset="-128"/>
            </a:endParaRPr>
          </a:p>
          <a:p>
            <a:endParaRPr lang="en-US" altLang="ja-JP" dirty="0">
              <a:solidFill>
                <a:schemeClr val="accent2">
                  <a:lumMod val="60000"/>
                  <a:lumOff val="40000"/>
                </a:schemeClr>
              </a:solidFill>
              <a:latin typeface="BIZ UDPゴシック" panose="020B0400000000000000" pitchFamily="50" charset="-128"/>
              <a:ea typeface="BIZ UDPゴシック" panose="020B0400000000000000" pitchFamily="50" charset="-128"/>
            </a:endParaRPr>
          </a:p>
          <a:p>
            <a:endParaRPr lang="en-US" altLang="ja-JP" dirty="0">
              <a:solidFill>
                <a:schemeClr val="accent2">
                  <a:lumMod val="60000"/>
                  <a:lumOff val="40000"/>
                </a:schemeClr>
              </a:solidFill>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＜入院中の患者に関して＞</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①入院患者が陽性になった場合</a:t>
            </a:r>
            <a:endParaRPr lang="en-US" altLang="ja-JP" dirty="0">
              <a:latin typeface="BIZ UDPゴシック" panose="020B0400000000000000" pitchFamily="50" charset="-128"/>
              <a:ea typeface="BIZ UDPゴシック" panose="020B0400000000000000" pitchFamily="50" charset="-128"/>
            </a:endParaRPr>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r>
              <a:rPr lang="ja-JP" altLang="en-US" dirty="0"/>
              <a:t>②</a:t>
            </a:r>
            <a:r>
              <a:rPr lang="ja-JP" altLang="en-US" dirty="0">
                <a:latin typeface="BIZ UDPゴシック" panose="020B0400000000000000" pitchFamily="50" charset="-128"/>
                <a:ea typeface="BIZ UDPゴシック" panose="020B0400000000000000" pitchFamily="50" charset="-128"/>
              </a:rPr>
              <a:t>クラスターが発生した場合</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　・クラスター発生時は陽性者、有熱者家族への連絡が必須。</a:t>
            </a:r>
            <a:endParaRPr lang="ja-JP" altLang="en-US" dirty="0"/>
          </a:p>
        </p:txBody>
      </p:sp>
      <p:pic>
        <p:nvPicPr>
          <p:cNvPr id="6" name="図 5">
            <a:extLst>
              <a:ext uri="{FF2B5EF4-FFF2-40B4-BE49-F238E27FC236}">
                <a16:creationId xmlns:a16="http://schemas.microsoft.com/office/drawing/2014/main" id="{A51AF5D2-9D78-F7A9-98C4-B8296CAC4B77}"/>
              </a:ext>
            </a:extLst>
          </p:cNvPr>
          <p:cNvPicPr>
            <a:picLocks noChangeAspect="1"/>
          </p:cNvPicPr>
          <p:nvPr/>
        </p:nvPicPr>
        <p:blipFill>
          <a:blip r:embed="rId3"/>
          <a:stretch>
            <a:fillRect/>
          </a:stretch>
        </p:blipFill>
        <p:spPr>
          <a:xfrm>
            <a:off x="683046" y="2237335"/>
            <a:ext cx="8482988" cy="1938969"/>
          </a:xfrm>
          <a:prstGeom prst="rect">
            <a:avLst/>
          </a:prstGeom>
        </p:spPr>
      </p:pic>
    </p:spTree>
    <p:extLst>
      <p:ext uri="{BB962C8B-B14F-4D97-AF65-F5344CB8AC3E}">
        <p14:creationId xmlns:p14="http://schemas.microsoft.com/office/powerpoint/2010/main" val="3498067453"/>
      </p:ext>
    </p:extLst>
  </p:cSld>
  <p:clrMapOvr>
    <a:masterClrMapping/>
  </p:clrMapOvr>
</p:sld>
</file>

<file path=ppt/theme/theme1.xml><?xml version="1.0" encoding="utf-8"?>
<a:theme xmlns:a="http://schemas.openxmlformats.org/drawingml/2006/main" name="ファセット">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749</TotalTime>
  <Words>3542</Words>
  <Application>Microsoft Office PowerPoint</Application>
  <PresentationFormat>ワイド画面</PresentationFormat>
  <Paragraphs>294</Paragraphs>
  <Slides>13</Slides>
  <Notes>13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BIZ UDPゴシック</vt:lpstr>
      <vt:lpstr>Microsoft YaHei UI</vt:lpstr>
      <vt:lpstr>メイリオ</vt:lpstr>
      <vt:lpstr>游ゴシック</vt:lpstr>
      <vt:lpstr>Arial</vt:lpstr>
      <vt:lpstr>Trebuchet MS</vt:lpstr>
      <vt:lpstr>Wingdings 3</vt:lpstr>
      <vt:lpstr>ファセット</vt:lpstr>
      <vt:lpstr>新型コロナウイルス感染症 ５類感染症への位置づけ変更 について</vt:lpstr>
      <vt:lpstr>目次</vt:lpstr>
      <vt:lpstr>1.５類移行後の対応変更に関しての当院の考え（1）</vt:lpstr>
      <vt:lpstr>1.５類移行後の対応変更に関しての当院の考え（2）</vt:lpstr>
      <vt:lpstr>2　職員の勤務や検査に関して（1）　</vt:lpstr>
      <vt:lpstr>2　職員の勤務や検査に関して（2）　</vt:lpstr>
      <vt:lpstr>PowerPoint プレゼンテーション</vt:lpstr>
      <vt:lpstr>3　患者の取り扱いについて </vt:lpstr>
      <vt:lpstr>PowerPoint プレゼンテーション</vt:lpstr>
      <vt:lpstr>3　　患者の取り扱いについて  </vt:lpstr>
      <vt:lpstr>3　　患者の取り扱いについて</vt:lpstr>
      <vt:lpstr>6.フェーズ表の変更</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T554</dc:creator>
  <cp:lastModifiedBy>VersaPro</cp:lastModifiedBy>
  <cp:revision>19</cp:revision>
  <dcterms:created xsi:type="dcterms:W3CDTF">2023-04-28T04:57:55Z</dcterms:created>
  <dcterms:modified xsi:type="dcterms:W3CDTF">2023-05-02T08:17:48Z</dcterms:modified>
</cp:coreProperties>
</file>